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69" r:id="rId2"/>
    <p:sldId id="258" r:id="rId3"/>
    <p:sldId id="259" r:id="rId4"/>
    <p:sldId id="260" r:id="rId5"/>
    <p:sldId id="261" r:id="rId6"/>
    <p:sldId id="264" r:id="rId7"/>
    <p:sldId id="268" r:id="rId8"/>
    <p:sldId id="266" r:id="rId9"/>
    <p:sldId id="267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4547F-38DB-454C-97A3-C2E4FDE4FB62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5440-5E62-4E6B-B6E5-9029408DA7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517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85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94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70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37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136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7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832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569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50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65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02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958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4096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467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83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283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66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510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809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63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721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02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75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295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24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40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04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LİDER VE YÖNETİCİ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16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82869" y="901148"/>
            <a:ext cx="10342179" cy="5049078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marL="101598" lvl="0" indent="0" algn="just">
              <a:buNone/>
            </a:pPr>
            <a:r>
              <a:rPr lang="tr-TR" sz="2933" dirty="0">
                <a:solidFill>
                  <a:schemeClr val="tx1"/>
                </a:solidFill>
              </a:rPr>
              <a:t>Liderliğin bir takım fonksiyonları vardır.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tr-TR" sz="2933" dirty="0"/>
              <a:t>Bu fonksiyonlar işletmenin yani örgütün liderlik rolünden beklentilerini açıklamaktadır. Bunlar şu şekildedir;</a:t>
            </a:r>
          </a:p>
          <a:p>
            <a:pPr lvl="1" algn="just">
              <a:spcBef>
                <a:spcPts val="800"/>
              </a:spcBef>
            </a:pPr>
            <a:r>
              <a:rPr lang="tr-TR" sz="2933" dirty="0"/>
              <a:t>Gruplar için bir davranış modeli ortaya çıkarmak,</a:t>
            </a:r>
          </a:p>
          <a:p>
            <a:pPr lvl="1" algn="just">
              <a:spcBef>
                <a:spcPts val="800"/>
              </a:spcBef>
            </a:pPr>
            <a:r>
              <a:rPr lang="tr-TR" sz="2933" dirty="0"/>
              <a:t>Grup ideolojilerini belirlemek, faaliyetlerini  düzenlemek,</a:t>
            </a:r>
          </a:p>
          <a:p>
            <a:pPr lvl="1" algn="just">
              <a:spcBef>
                <a:spcPts val="800"/>
              </a:spcBef>
            </a:pPr>
            <a:r>
              <a:rPr lang="tr-TR" sz="2933" dirty="0"/>
              <a:t>Grupları dışarıda temsil etmek,</a:t>
            </a:r>
          </a:p>
          <a:p>
            <a:pPr lvl="1" algn="just">
              <a:spcBef>
                <a:spcPts val="800"/>
              </a:spcBef>
            </a:pPr>
            <a:r>
              <a:rPr lang="tr-TR" sz="2933" dirty="0"/>
              <a:t>Grup içindeki tartışmaları ortadan kaldırmak,</a:t>
            </a:r>
          </a:p>
          <a:p>
            <a:pPr lvl="1" algn="just">
              <a:spcBef>
                <a:spcPts val="800"/>
              </a:spcBef>
            </a:pPr>
            <a:r>
              <a:rPr lang="tr-TR" sz="2933" dirty="0"/>
              <a:t>Grup üyelerini ödüllendirmek.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1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085700" y="863621"/>
            <a:ext cx="9913226" cy="6814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dirty="0"/>
              <a:t>Liderlik</a:t>
            </a:r>
            <a:endParaRPr sz="3333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930165" y="1751124"/>
            <a:ext cx="10068761" cy="3829869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sz="2933" dirty="0"/>
              <a:t>Belirli bir koşul yada herhangi bir durumda işletmelerin amaçlarına ulaşması için bireylerin davranışlarını etkileyerek eyleme geçirmeleri olarak ifade edilmektedir.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933" dirty="0"/>
              <a:t>Vizyon ve Misyonun başarılı olması için bir grubu etkileyebilme yeteneği olarak da tanımlanabilir.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933" dirty="0"/>
              <a:t>Bireylerin davranışlarında olumlu bir etki yaratmak amacıyla baskı kurmadan etkilerler.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4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085700" y="523432"/>
            <a:ext cx="10043854" cy="12276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dirty="0"/>
              <a:t>Liderlik</a:t>
            </a:r>
            <a:endParaRPr sz="3333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709448" y="1751124"/>
            <a:ext cx="10263352" cy="4114100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sz="2933" b="1" dirty="0">
                <a:solidFill>
                  <a:schemeClr val="tx1"/>
                </a:solidFill>
              </a:rPr>
              <a:t>Lider; </a:t>
            </a:r>
            <a:r>
              <a:rPr lang="tr-TR" sz="2933" dirty="0">
                <a:solidFill>
                  <a:schemeClr val="tx1"/>
                </a:solidFill>
              </a:rPr>
              <a:t>başkalarını belirli bir amaç doğrultusunda etkileyerek o davranışa sevk etmesidir.</a:t>
            </a:r>
            <a:endParaRPr lang="tr-TR" sz="2933" b="1" dirty="0">
              <a:solidFill>
                <a:schemeClr val="tx1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933" b="1" dirty="0">
                <a:solidFill>
                  <a:schemeClr val="tx1"/>
                </a:solidFill>
              </a:rPr>
              <a:t>Liderlik; </a:t>
            </a:r>
            <a:r>
              <a:rPr lang="tr-TR" sz="2933" dirty="0">
                <a:solidFill>
                  <a:schemeClr val="tx1"/>
                </a:solidFill>
              </a:rPr>
              <a:t>belirli durumlarda, kişisel yada grupların amaçlarını gerçekleştirebilmek için, bir kimsenin başkalarının faaliyetlerini etkilemesi ve yönlendirmesi olarak tanımlanır.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933" dirty="0">
                <a:solidFill>
                  <a:schemeClr val="tx1"/>
                </a:solidFill>
              </a:rPr>
              <a:t>Liderlik sürecinin esası ise, bir kişinin başkalarını etkileyebilmesidir.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45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966651" y="875211"/>
            <a:ext cx="10280469" cy="4585063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endParaRPr lang="tr-TR" sz="2933" b="1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933" b="1" dirty="0"/>
              <a:t>Liderlik; </a:t>
            </a:r>
          </a:p>
          <a:p>
            <a:pPr marL="101598" lvl="0" indent="0" algn="just">
              <a:buNone/>
            </a:pPr>
            <a:endParaRPr lang="tr-TR" sz="2933" b="1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933" dirty="0">
                <a:solidFill>
                  <a:schemeClr val="tx1"/>
                </a:solidFill>
              </a:rPr>
              <a:t>Yalnızca biçimsel olan örgütlere özgü bir süreç değildir.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933" dirty="0">
                <a:solidFill>
                  <a:schemeClr val="tx1"/>
                </a:solidFill>
              </a:rPr>
              <a:t>Liderliğin ortaya çıkması için liderin resmi yetkilerle sahip olması gerekmediği gibi yalnızca üst kademeye özgü bir durum değildir.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933" dirty="0">
                <a:solidFill>
                  <a:schemeClr val="tx1"/>
                </a:solidFill>
              </a:rPr>
              <a:t>Lider ile yönetici arasında farklar vardır.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8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24141E5-8CA2-4448-9F38-32C482F48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17" y="1018904"/>
            <a:ext cx="10222325" cy="51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085699" y="787891"/>
            <a:ext cx="9691157" cy="7571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dirty="0"/>
              <a:t>Yönetici ve Lider</a:t>
            </a:r>
            <a:endParaRPr sz="3333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953589" y="1751124"/>
            <a:ext cx="10085472" cy="4166350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/>
                </a:solidFill>
              </a:rPr>
              <a:t>Yönetici ve Lider arasında farklılıklar olsa da bir takım benzerlikler de vardır.</a:t>
            </a:r>
          </a:p>
          <a:p>
            <a:pPr marL="1320767" lvl="1" indent="-609585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Hem yönetici hem lider, bireyleri belli hedeflere yöneltir ve bunu yaparken güç kullanırlar.</a:t>
            </a:r>
          </a:p>
          <a:p>
            <a:pPr marL="1320767" lvl="1" indent="-609585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Hem yönetici hem lider de, insan gruplarıyla aralarında yakın ilişki vardır.</a:t>
            </a:r>
          </a:p>
          <a:p>
            <a:pPr marL="1320767" lvl="1" indent="-609585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Bir işletmede  hem yönetici hem lider olması gerekmektedir.</a:t>
            </a:r>
            <a:endParaRPr lang="tr-TR" sz="2933" dirty="0">
              <a:solidFill>
                <a:schemeClr val="tx1"/>
              </a:solidFill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566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2808514" y="1005840"/>
            <a:ext cx="6197310" cy="8925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b="1" dirty="0"/>
              <a:t>Dönüşümcü Liderlik</a:t>
            </a:r>
            <a:endParaRPr sz="3333" b="1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085700" y="2168434"/>
            <a:ext cx="9767830" cy="3226526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sz="2933" dirty="0">
                <a:solidFill>
                  <a:schemeClr val="tx1"/>
                </a:solidFill>
              </a:rPr>
              <a:t>Örgütü, değiştirerek ve yenileyerek verimliliği en üst seviyeye çıkaran kişidir.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933" dirty="0">
                <a:solidFill>
                  <a:schemeClr val="tx1"/>
                </a:solidFill>
              </a:rPr>
              <a:t>Dönüşümcü Lider yaklaşımına göre; bireylerin ihtiyaçlarını, değer yargılarını ve inançlarını değiştirebilmektedirler.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1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085699" y="940525"/>
            <a:ext cx="8972701" cy="7445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tr-TR" sz="3333" b="1" dirty="0"/>
              <a:t>Karizmatik Liderlik</a:t>
            </a:r>
            <a:endParaRPr sz="3333" b="1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967409" y="2129246"/>
            <a:ext cx="10257182" cy="3605348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tr-TR" sz="2933" dirty="0">
                <a:solidFill>
                  <a:schemeClr val="tx1"/>
                </a:solidFill>
              </a:rPr>
              <a:t>Bireyin sahip olduğu karizma başkalarını etkilemede önemli bir role sahiptir.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tr-TR" sz="2933" dirty="0">
                <a:solidFill>
                  <a:schemeClr val="tx1"/>
                </a:solidFill>
              </a:rPr>
              <a:t>Karizmatik lider, sahip olduğu çekici özelliğiyle, başkalarını kendi istediği gibi davranmaya sevk edebilme yetisine sahiptir.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23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302</Words>
  <Application>Microsoft Office PowerPoint</Application>
  <PresentationFormat>Geniş ekran</PresentationFormat>
  <Paragraphs>41</Paragraphs>
  <Slides>9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Wingdings</vt:lpstr>
      <vt:lpstr>Organik</vt:lpstr>
      <vt:lpstr>LİDER VE YÖNETİCİ</vt:lpstr>
      <vt:lpstr>PowerPoint Sunusu</vt:lpstr>
      <vt:lpstr>Liderlik</vt:lpstr>
      <vt:lpstr>Liderlik</vt:lpstr>
      <vt:lpstr>PowerPoint Sunusu</vt:lpstr>
      <vt:lpstr>PowerPoint Sunusu</vt:lpstr>
      <vt:lpstr>Yönetici ve Lider</vt:lpstr>
      <vt:lpstr>Dönüşümcü Liderlik</vt:lpstr>
      <vt:lpstr>Karizmatik Liderlik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16</cp:revision>
  <dcterms:created xsi:type="dcterms:W3CDTF">2020-02-22T14:31:07Z</dcterms:created>
  <dcterms:modified xsi:type="dcterms:W3CDTF">2020-04-30T12:31:59Z</dcterms:modified>
</cp:coreProperties>
</file>