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7" d="100"/>
          <a:sy n="37" d="100"/>
        </p:scale>
        <p:origin x="165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DE23E-6006-4832-BB23-0B3316E11C9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2C186-6CE4-49F9-A54F-6B7B4356CA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6946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DE23E-6006-4832-BB23-0B3316E11C9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2C186-6CE4-49F9-A54F-6B7B4356CA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2061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DE23E-6006-4832-BB23-0B3316E11C9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2C186-6CE4-49F9-A54F-6B7B4356CA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48165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676400"/>
            <a:ext cx="10363200" cy="1828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tr-TR" noProof="0" smtClean="0"/>
              <a:t>Asıl başlık stili için tıklatın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tr-TR" noProof="0" smtClean="0"/>
              <a:t>Asıl alt başlık stilini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261D9-0117-4DE0-97DA-442857D5A2F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218242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43E74D-74E7-48E4-9CDF-2F5792865A8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8403576"/>
      </p:ext>
    </p:extLst>
  </p:cSld>
  <p:clrMapOvr>
    <a:masterClrMapping/>
  </p:clrMapOvr>
  <p:transition>
    <p:wipe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71B111-360C-45B7-8F5E-4AA7286A5F3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8119149"/>
      </p:ext>
    </p:extLst>
  </p:cSld>
  <p:clrMapOvr>
    <a:masterClrMapping/>
  </p:clrMapOvr>
  <p:transition>
    <p:wipe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53848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343221-3AD9-46ED-B5C0-6F9E7DB87B0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8418234"/>
      </p:ext>
    </p:extLst>
  </p:cSld>
  <p:clrMapOvr>
    <a:masterClrMapping/>
  </p:clrMapOvr>
  <p:transition>
    <p:wipe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2DE1D-6BE7-47C2-950F-07A3867A495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1278402"/>
      </p:ext>
    </p:extLst>
  </p:cSld>
  <p:clrMapOvr>
    <a:masterClrMapping/>
  </p:clrMapOvr>
  <p:transition>
    <p:wipe dir="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8F3B68-BB14-4590-AF5E-9E6F78B279A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1762755"/>
      </p:ext>
    </p:extLst>
  </p:cSld>
  <p:clrMapOvr>
    <a:masterClrMapping/>
  </p:clrMapOvr>
  <p:transition>
    <p:wipe dir="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4DE800-C9D3-43C2-AC2C-A05E9FC3003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419139"/>
      </p:ext>
    </p:extLst>
  </p:cSld>
  <p:clrMapOvr>
    <a:masterClrMapping/>
  </p:clrMapOvr>
  <p:transition>
    <p:wipe dir="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CBBC6F-A9D9-4707-8FB6-0C179F838A0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4045316"/>
      </p:ext>
    </p:extLst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DE23E-6006-4832-BB23-0B3316E11C9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2C186-6CE4-49F9-A54F-6B7B4356CA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78541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639C1F-9D4F-475B-8F04-7D596BC9CC8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7086065"/>
      </p:ext>
    </p:extLst>
  </p:cSld>
  <p:clrMapOvr>
    <a:masterClrMapping/>
  </p:clrMapOvr>
  <p:transition>
    <p:wipe dir="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D7763E-48DF-424D-AB1A-D144316F0BB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3322446"/>
      </p:ext>
    </p:extLst>
  </p:cSld>
  <p:clrMapOvr>
    <a:masterClrMapping/>
  </p:clrMapOvr>
  <p:transition>
    <p:wipe dir="d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381000"/>
            <a:ext cx="2743200" cy="5715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026400" cy="57150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CE0A93-40CB-4F05-8ADD-FE7D8F97609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0204575"/>
      </p:ext>
    </p:extLst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DE23E-6006-4832-BB23-0B3316E11C9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2C186-6CE4-49F9-A54F-6B7B4356CA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3835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DE23E-6006-4832-BB23-0B3316E11C9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2C186-6CE4-49F9-A54F-6B7B4356CA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4415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DE23E-6006-4832-BB23-0B3316E11C9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2C186-6CE4-49F9-A54F-6B7B4356CA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9393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DE23E-6006-4832-BB23-0B3316E11C9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2C186-6CE4-49F9-A54F-6B7B4356CA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7826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DE23E-6006-4832-BB23-0B3316E11C9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2C186-6CE4-49F9-A54F-6B7B4356CA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0319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DE23E-6006-4832-BB23-0B3316E11C9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2C186-6CE4-49F9-A54F-6B7B4356CA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6916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DE23E-6006-4832-BB23-0B3316E11C9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2C186-6CE4-49F9-A54F-6B7B4356CA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4414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DDE23E-6006-4832-BB23-0B3316E11C9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32C186-6CE4-49F9-A54F-6B7B4356CA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4960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81000"/>
            <a:ext cx="109728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981200"/>
            <a:ext cx="109728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9F1DA08-4F9A-4CD1-B2F8-61B91954D32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34323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98" decel="100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98" decel="100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98" decel="100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p">
        <p:tmplLst>
          <p:tmpl lvl="1">
            <p:tnLst>
              <p:par>
                <p:cTn presetID="3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17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1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17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1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17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1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17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1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17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1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anose="05000000000000000000" pitchFamily="2" charset="2"/>
        <a:buChar char="n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anose="05000000000000000000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ARİTMİ</a:t>
            </a:r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78780460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000"/>
              <a:t>QRS kompleksi Ventriküler aktivasyon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Ventriküllerin depolarizasyonunu gösterir</a:t>
            </a:r>
          </a:p>
        </p:txBody>
      </p:sp>
    </p:spTree>
    <p:extLst>
      <p:ext uri="{BB962C8B-B14F-4D97-AF65-F5344CB8AC3E}">
        <p14:creationId xmlns:p14="http://schemas.microsoft.com/office/powerpoint/2010/main" val="232253973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800"/>
              <a:t>Sağ ve sol ventriküllerdeki kitlesel değişiklikler QRS nin şeklini bozacaktır.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/>
              <a:t>Sol ventrikül büyümesi dalganın yönünü değiştirmeksizin R dalgasının amplitüdünü arttırırken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/>
              <a:t>Sağ ventrikül büyümesi çoğunlukla R dalgasının ters şekillenmesine neden olur.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/>
              <a:t>Sağ ve sol ventriküllerin eş zamanlı aktive olamaması geniş QRS oluşumuna neden olur.</a:t>
            </a:r>
          </a:p>
        </p:txBody>
      </p:sp>
    </p:spTree>
    <p:extLst>
      <p:ext uri="{BB962C8B-B14F-4D97-AF65-F5344CB8AC3E}">
        <p14:creationId xmlns:p14="http://schemas.microsoft.com/office/powerpoint/2010/main" val="256832938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ST aralığı ve T dalgası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Ventriküler repolarizasyonu gösterir</a:t>
            </a:r>
          </a:p>
          <a:p>
            <a:pPr eaLnBrk="1" hangingPunct="1">
              <a:defRPr/>
            </a:pPr>
            <a:r>
              <a:rPr lang="tr-TR" smtClean="0"/>
              <a:t>Bazen köpeklerde T nin ters şekillenmesi önemli değildir.</a:t>
            </a:r>
          </a:p>
        </p:txBody>
      </p:sp>
    </p:spTree>
    <p:extLst>
      <p:ext uri="{BB962C8B-B14F-4D97-AF65-F5344CB8AC3E}">
        <p14:creationId xmlns:p14="http://schemas.microsoft.com/office/powerpoint/2010/main" val="345649796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Bir EKG trasesis yorumlanırken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981200"/>
            <a:ext cx="8229600" cy="46164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EKG nin sadece tamamlayıcı bir muayene yöntemi olduğu unutulmamalıdır.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Hastanın genel durumu ve klinik bulguları ışığında değerlendirme yapılmalıdır.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Serum biyokimyasal değerler dikkate alınmalıdır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Göğüs radyografisi dikkatlice incelenmelidir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Ekokardiyografi varsa yapılmalıdır</a:t>
            </a:r>
          </a:p>
        </p:txBody>
      </p:sp>
    </p:spTree>
    <p:extLst>
      <p:ext uri="{BB962C8B-B14F-4D97-AF65-F5344CB8AC3E}">
        <p14:creationId xmlns:p14="http://schemas.microsoft.com/office/powerpoint/2010/main" val="371492192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Her kalp rahatsızlığında EKG mutlaka değişmek zorunda değildir. Konjestif kalp yetmezliği bulunan köpeklerde EKG normal olabilir.</a:t>
            </a:r>
          </a:p>
          <a:p>
            <a:pPr eaLnBrk="1" hangingPunct="1">
              <a:defRPr/>
            </a:pPr>
            <a:r>
              <a:rPr lang="tr-TR" smtClean="0"/>
              <a:t>EKG de bazı değişiklikler kalp hastalığına bağlı olmaksızın elektrolit bozukluklarına bağlı olarak şekillenebilir.</a:t>
            </a:r>
          </a:p>
        </p:txBody>
      </p:sp>
    </p:spTree>
    <p:extLst>
      <p:ext uri="{BB962C8B-B14F-4D97-AF65-F5344CB8AC3E}">
        <p14:creationId xmlns:p14="http://schemas.microsoft.com/office/powerpoint/2010/main" val="3016251293"/>
      </p:ext>
    </p:extLst>
  </p:cSld>
  <p:clrMapOvr>
    <a:masterClrMapping/>
  </p:clrMapOvr>
  <p:transition>
    <p:wipe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K - Ca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Örn. Hipokalemide QT uzaması, bradikardi, bifazit oluşumu</a:t>
            </a:r>
          </a:p>
          <a:p>
            <a:pPr eaLnBrk="1" hangingPunct="1">
              <a:defRPr/>
            </a:pPr>
            <a:r>
              <a:rPr lang="tr-TR" smtClean="0"/>
              <a:t>Hiperkalemide amplitüdü artmış( sivri ) T, P yassılaşması oluşabilir.</a:t>
            </a:r>
          </a:p>
          <a:p>
            <a:pPr eaLnBrk="1" hangingPunct="1">
              <a:defRPr/>
            </a:pPr>
            <a:r>
              <a:rPr lang="tr-TR" smtClean="0"/>
              <a:t>Hipokalsemide QT uzaması, taşikardi</a:t>
            </a:r>
          </a:p>
          <a:p>
            <a:pPr eaLnBrk="1" hangingPunct="1">
              <a:defRPr/>
            </a:pPr>
            <a:r>
              <a:rPr lang="tr-TR" smtClean="0"/>
              <a:t>Hiperkalsemide QT veya PQ kısalması, ST yükselmesi saptanabilir.</a:t>
            </a:r>
          </a:p>
          <a:p>
            <a:pPr eaLnBrk="1" hangingPunct="1"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828296252"/>
      </p:ext>
    </p:extLst>
  </p:cSld>
  <p:clrMapOvr>
    <a:masterClrMapping/>
  </p:clrMapOvr>
  <p:transition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000"/>
              <a:t>Kalp atımlarının normal ritminden sapmasıdır( ritm bozukluğu ) 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1" y="1981200"/>
            <a:ext cx="8507413" cy="41148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mtClean="0"/>
              <a:t>Olayların çoğunluğu taşiaritmi ( Taşikardi ),az bir kısmı ise bradiaritmi( bradikardi ) şeklindedir.</a:t>
            </a:r>
          </a:p>
        </p:txBody>
      </p:sp>
    </p:spTree>
    <p:extLst>
      <p:ext uri="{BB962C8B-B14F-4D97-AF65-F5344CB8AC3E}">
        <p14:creationId xmlns:p14="http://schemas.microsoft.com/office/powerpoint/2010/main" val="304606493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000"/>
              <a:t>Kalp hastalıklarında radyografinin kullanımı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Kedi ve köpeklerde kalp hastalıklarının tanısında yararlı bilgiler verir.</a:t>
            </a:r>
          </a:p>
          <a:p>
            <a:pPr eaLnBrk="1" hangingPunct="1">
              <a:defRPr/>
            </a:pPr>
            <a:r>
              <a:rPr lang="tr-TR" smtClean="0"/>
              <a:t>Radyografide kalp lezyonlarını ( kalp kapakları, malformasyonlar vb ) direk olarak görmek olası değildir.</a:t>
            </a:r>
          </a:p>
          <a:p>
            <a:pPr eaLnBrk="1" hangingPunct="1"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70751407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Bu lezyonlar sonrası kalpte oluşan</a:t>
            </a:r>
          </a:p>
          <a:p>
            <a:pPr lvl="1" eaLnBrk="1" hangingPunct="1">
              <a:defRPr/>
            </a:pPr>
            <a:r>
              <a:rPr lang="tr-TR" smtClean="0"/>
              <a:t>Şekil değişikliklerini</a:t>
            </a:r>
          </a:p>
          <a:p>
            <a:pPr lvl="1" eaLnBrk="1" hangingPunct="1">
              <a:defRPr/>
            </a:pPr>
            <a:r>
              <a:rPr lang="tr-TR" smtClean="0"/>
              <a:t>Kalbin boyundaki uzama ve kısalmaları görebiliriz.</a:t>
            </a:r>
          </a:p>
          <a:p>
            <a:pPr eaLnBrk="1" hangingPunct="1">
              <a:defRPr/>
            </a:pPr>
            <a:r>
              <a:rPr lang="tr-TR" smtClean="0"/>
              <a:t>Hafif veya orta derecedeki kalp büyümelerinin radyografik tanısı zordur.Ancak ileri dercelerdeki büyümeler saptanabilir.</a:t>
            </a:r>
          </a:p>
        </p:txBody>
      </p:sp>
    </p:spTree>
    <p:extLst>
      <p:ext uri="{BB962C8B-B14F-4D97-AF65-F5344CB8AC3E}">
        <p14:creationId xmlns:p14="http://schemas.microsoft.com/office/powerpoint/2010/main" val="185117161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800"/>
              <a:t>Göğüs kafesi içinde kalbin boyunun göğüs kafesi boyunun 2/3 ünün altında olması gerekir.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/>
              <a:t>Yağlı hayvanlarda kalbin kenarlarındaki yağ kitleleri nedeniyle kalp büyük çıkabilir.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/>
              <a:t>Ekspirasyon ve inspirasyon boyutlarda farklılığa yol açabilir. Çünkü göğüs kafesinin boyutları değişir.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/>
              <a:t>Sistol ve diyastolde çok küçük değişiklikler olabilir.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tr-TR" sz="2800"/>
          </a:p>
        </p:txBody>
      </p:sp>
    </p:spTree>
    <p:extLst>
      <p:ext uri="{BB962C8B-B14F-4D97-AF65-F5344CB8AC3E}">
        <p14:creationId xmlns:p14="http://schemas.microsoft.com/office/powerpoint/2010/main" val="365871232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tr-TR" sz="2800"/>
              <a:t>Radyografide kalp büyümesi tanısı konurken klinisyen diğer klinik ve laboratuvar bulguları de azami ölçüde toplamalıdır.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/>
              <a:t>Kalp büyümesinde radyografide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sz="2400"/>
              <a:t>Apeks ve bazis arası mesafenin uzaması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sz="2400"/>
              <a:t>Trakenin dorsale itilmesi, bifurkasyonun çökmesi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sz="2400"/>
              <a:t>Kalbin ön kenarının yuvarlaklaşması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sz="2400"/>
              <a:t>Kalp ile sternumun temas alanının artması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sz="2400"/>
              <a:t>Kalp ile diyaframın üst üste gelmesi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sz="2400"/>
              <a:t>Kalp/göğüs boyu oranının artması.</a:t>
            </a:r>
          </a:p>
          <a:p>
            <a:pPr lvl="1" eaLnBrk="1" hangingPunct="1">
              <a:lnSpc>
                <a:spcPct val="80000"/>
              </a:lnSpc>
              <a:defRPr/>
            </a:pPr>
            <a:endParaRPr lang="tr-TR" sz="2400"/>
          </a:p>
          <a:p>
            <a:pPr lvl="1" eaLnBrk="1" hangingPunct="1">
              <a:lnSpc>
                <a:spcPct val="80000"/>
              </a:lnSpc>
              <a:defRPr/>
            </a:pPr>
            <a:endParaRPr lang="tr-TR" sz="2400"/>
          </a:p>
        </p:txBody>
      </p:sp>
    </p:spTree>
    <p:extLst>
      <p:ext uri="{BB962C8B-B14F-4D97-AF65-F5344CB8AC3E}">
        <p14:creationId xmlns:p14="http://schemas.microsoft.com/office/powerpoint/2010/main" val="279022497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EKG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981200"/>
            <a:ext cx="8229600" cy="4616450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/>
              <a:t>Kalp atımları sırasında oluşan elektrik aktivitesinin grafik olarak elde edilmesidir.</a:t>
            </a:r>
          </a:p>
          <a:p>
            <a:pPr eaLnBrk="1" hangingPunct="1">
              <a:defRPr/>
            </a:pPr>
            <a:r>
              <a:rPr lang="tr-TR" sz="2800"/>
              <a:t>Bir hücre normalde içeride (-), dışarıda (+) iyonlarla yüklüdür. Buna polar durum denir.</a:t>
            </a:r>
          </a:p>
          <a:p>
            <a:pPr eaLnBrk="1" hangingPunct="1">
              <a:defRPr/>
            </a:pPr>
            <a:r>
              <a:rPr lang="tr-TR" sz="2800"/>
              <a:t> Hücreye impuls geldiğinde içerisi pozitifleşmeye dışarısı negatifleşmeye başlar. Buna depolarizasyon denir.</a:t>
            </a:r>
          </a:p>
          <a:p>
            <a:pPr eaLnBrk="1" hangingPunct="1">
              <a:defRPr/>
            </a:pPr>
            <a:r>
              <a:rPr lang="tr-TR" sz="2800"/>
              <a:t>Hücrenin eski polar durumuna dönüşümüne ise repolarizasyon denir.</a:t>
            </a:r>
          </a:p>
        </p:txBody>
      </p:sp>
    </p:spTree>
    <p:extLst>
      <p:ext uri="{BB962C8B-B14F-4D97-AF65-F5344CB8AC3E}">
        <p14:creationId xmlns:p14="http://schemas.microsoft.com/office/powerpoint/2010/main" val="230783143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P dalgası ( Atrial kompleks )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Sinüs düğümünden başlayan impulsun atriumlarda oluşturduğu aktivasyondur.</a:t>
            </a:r>
          </a:p>
          <a:p>
            <a:pPr eaLnBrk="1" hangingPunct="1">
              <a:defRPr/>
            </a:pPr>
            <a:r>
              <a:rPr lang="tr-TR" smtClean="0"/>
              <a:t>Sinüs düğümünün paralizinde sinoatrial blokta P dalgası gecikir veya yoktur.</a:t>
            </a:r>
          </a:p>
          <a:p>
            <a:pPr eaLnBrk="1" hangingPunct="1">
              <a:defRPr/>
            </a:pPr>
            <a:r>
              <a:rPr lang="tr-TR" smtClean="0"/>
              <a:t>Sağ ve/veya sol atrial büyümeler veya interatrial ileti bozukluğu varsa P dalgası genişler ve uzar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414903490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000"/>
              <a:t>P-Q Aralığı  Atrioventriküler iletim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Bu aralık atrium aktivasyonunu ventrikül aktivasyonundan ayırır.</a:t>
            </a:r>
          </a:p>
          <a:p>
            <a:pPr eaLnBrk="1" hangingPunct="1">
              <a:defRPr/>
            </a:pPr>
            <a:r>
              <a:rPr lang="tr-TR" smtClean="0"/>
              <a:t>P-Q aralığı çizilirken ileti atrioventriküler düğümü, hiss demetlerinin ortak gövdesini ve dallarını geçer.</a:t>
            </a:r>
          </a:p>
          <a:p>
            <a:pPr eaLnBrk="1" hangingPunct="1"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86776103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oku">
  <a:themeElements>
    <a:clrScheme name="Doku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Doku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oku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ku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ku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ku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ku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ku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ku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ku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478</Words>
  <Application>Microsoft Office PowerPoint</Application>
  <PresentationFormat>Geniş ekran</PresentationFormat>
  <Paragraphs>56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Tahoma</vt:lpstr>
      <vt:lpstr>Wingdings</vt:lpstr>
      <vt:lpstr>Office Teması</vt:lpstr>
      <vt:lpstr>Doku</vt:lpstr>
      <vt:lpstr>ARİTMİ</vt:lpstr>
      <vt:lpstr>Kalp atımlarının normal ritminden sapmasıdır( ritm bozukluğu ) </vt:lpstr>
      <vt:lpstr>Kalp hastalıklarında radyografinin kullanımı</vt:lpstr>
      <vt:lpstr>PowerPoint Sunusu</vt:lpstr>
      <vt:lpstr>PowerPoint Sunusu</vt:lpstr>
      <vt:lpstr>PowerPoint Sunusu</vt:lpstr>
      <vt:lpstr>EKG</vt:lpstr>
      <vt:lpstr>P dalgası ( Atrial kompleks )</vt:lpstr>
      <vt:lpstr>P-Q Aralığı  Atrioventriküler iletim</vt:lpstr>
      <vt:lpstr>QRS kompleksi Ventriküler aktivasyon</vt:lpstr>
      <vt:lpstr>PowerPoint Sunusu</vt:lpstr>
      <vt:lpstr>ST aralığı ve T dalgası</vt:lpstr>
      <vt:lpstr>Bir EKG trasesis yorumlanırken</vt:lpstr>
      <vt:lpstr>PowerPoint Sunusu</vt:lpstr>
      <vt:lpstr>K - Ca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ARİTMİ</dc:title>
  <dc:creator>Esra</dc:creator>
  <cp:lastModifiedBy>Esra</cp:lastModifiedBy>
  <cp:revision>1</cp:revision>
  <dcterms:created xsi:type="dcterms:W3CDTF">2020-05-12T07:45:16Z</dcterms:created>
  <dcterms:modified xsi:type="dcterms:W3CDTF">2020-05-12T07:45:24Z</dcterms:modified>
</cp:coreProperties>
</file>