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sldIdLst>
    <p:sldId id="350" r:id="rId2"/>
    <p:sldId id="316" r:id="rId3"/>
    <p:sldId id="317" r:id="rId4"/>
    <p:sldId id="384" r:id="rId5"/>
    <p:sldId id="318" r:id="rId6"/>
    <p:sldId id="319" r:id="rId7"/>
    <p:sldId id="321" r:id="rId8"/>
    <p:sldId id="322" r:id="rId9"/>
    <p:sldId id="387" r:id="rId10"/>
    <p:sldId id="327" r:id="rId11"/>
    <p:sldId id="284" r:id="rId12"/>
    <p:sldId id="290" r:id="rId13"/>
    <p:sldId id="292" r:id="rId14"/>
    <p:sldId id="299" r:id="rId15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1638"/>
    <a:srgbClr val="BB4E11"/>
    <a:srgbClr val="FFCCCC"/>
    <a:srgbClr val="00FF00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98" d="100"/>
          <a:sy n="98" d="100"/>
        </p:scale>
        <p:origin x="11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90151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90152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CE60B-07B1-4FE0-9DDF-2593CE634B0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19093-9366-4449-8E53-02E5BD32499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BBF13-6171-4402-A737-0AD06259252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D0785-FADB-402A-A009-11DE4A1812E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8C359-88BD-4D6A-8631-B49B0DF1C14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3F1BCA-F8AB-4F34-8D98-DEEE3AC4379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0166A-F4CD-4CFC-954A-A5E717E1E08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956EB-33AD-491B-AB06-3E340CBC9D9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FCB1C0-32EE-46E4-BCD0-5433021AEE9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C0605-2244-405D-852A-8318CFA3231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B3933-A0D0-443C-9091-CEFD60356CB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C1F3A-1D11-4012-9546-2D6DEC36B93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08C0E-79FA-4B6B-994A-8CAC8041362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2BF886-95F1-4FB1-AB87-67AF747AB1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89091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2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3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4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5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6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7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8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9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0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1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2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3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4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5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6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7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8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9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0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1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2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3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4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5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6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7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8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9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20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21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22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23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24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89125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89126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89127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9128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9129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1442369-0DF9-402C-A511-D7C1E40E61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com.tr/imgres?imgurl=http://www.cumapazarlama.com.tr/images/products/163_buyuk.jpg&amp;imgrefurl=http://www.cumapazarlama.com.tr/pinfo.asp?pid=163&amp;h=300&amp;w=300&amp;sz=11&amp;hl=tr&amp;start=5&amp;tbnid=n39-eHg7HUmHdM:&amp;tbnh=116&amp;tbnw=116&amp;prev=/images?q=D%C3%9CD%C3%9CKL%C3%9C+TENCERE&amp;gbv=2&amp;svnum=10&amp;hl=tr&amp;sa=G" TargetMode="Externa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3240359"/>
          </a:xfrm>
        </p:spPr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latin typeface="Andalus" pitchFamily="2" charset="-78"/>
                <a:cs typeface="Andalus" pitchFamily="2" charset="-78"/>
              </a:rPr>
              <a:t>TBS’ de ÜRETİM </a:t>
            </a:r>
            <a:br>
              <a:rPr lang="tr-TR" dirty="0" smtClean="0">
                <a:latin typeface="Andalus" pitchFamily="2" charset="-78"/>
                <a:cs typeface="Andalus" pitchFamily="2" charset="-78"/>
              </a:rPr>
            </a:br>
            <a:r>
              <a:rPr lang="tr-TR" sz="4000" dirty="0" smtClean="0">
                <a:effectLst/>
                <a:latin typeface="Andalus" pitchFamily="2" charset="-78"/>
                <a:cs typeface="Andalus" pitchFamily="2" charset="-78"/>
              </a:rPr>
              <a:t>(HAZIRLAMA VE PİŞİRME)</a:t>
            </a:r>
            <a:br>
              <a:rPr lang="tr-TR" sz="4000" dirty="0" smtClean="0">
                <a:effectLst/>
                <a:latin typeface="Andalus" pitchFamily="2" charset="-78"/>
                <a:cs typeface="Andalus" pitchFamily="2" charset="-78"/>
              </a:rPr>
            </a:br>
            <a:endParaRPr lang="tr-TR" sz="4000" dirty="0">
              <a:effectLst/>
              <a:latin typeface="Andalus" pitchFamily="2" charset="-78"/>
              <a:cs typeface="Andalus" pitchFamily="2" charset="-78"/>
            </a:endParaRPr>
          </a:p>
        </p:txBody>
      </p:sp>
      <p:pic>
        <p:nvPicPr>
          <p:cNvPr id="993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3645024"/>
            <a:ext cx="3888432" cy="2870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 algn="ctr" eaLnBrk="1" hangingPunct="1">
              <a:buFont typeface="Wingdings" pitchFamily="2" charset="2"/>
              <a:buNone/>
              <a:defRPr/>
            </a:pPr>
            <a:endParaRPr lang="tr-TR" sz="5000" b="1" dirty="0" smtClean="0"/>
          </a:p>
          <a:p>
            <a:pPr marL="571500" indent="-571500" algn="ctr" eaLnBrk="1" hangingPunct="1">
              <a:buFont typeface="Wingdings" pitchFamily="2" charset="2"/>
              <a:buNone/>
              <a:defRPr/>
            </a:pPr>
            <a:r>
              <a:rPr lang="tr-TR" sz="5000" b="1" dirty="0" smtClean="0">
                <a:latin typeface="Andalus" pitchFamily="2" charset="-78"/>
                <a:cs typeface="Andalus" pitchFamily="2" charset="-78"/>
              </a:rPr>
              <a:t>PİŞİRME YÖNTEMLERİ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3" name="Group 3"/>
          <p:cNvGraphicFramePr>
            <a:graphicFrameLocks noGrp="1"/>
          </p:cNvGraphicFramePr>
          <p:nvPr>
            <p:ph idx="1"/>
          </p:nvPr>
        </p:nvGraphicFramePr>
        <p:xfrm>
          <a:off x="457200" y="620713"/>
          <a:ext cx="8229600" cy="5832623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607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YÖNTEM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PİŞİRME ŞEKLİ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54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Suda Pişirme Yöntemleri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■ Ön Haşlama (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Blanching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■  Hafif Ateşte Haşlama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(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Poaching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■ Haşlama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(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Boiling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 / 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Simmering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■ Kısık Ateşte Az Suda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Pişirme (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Brasing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■ Kendi Suyu İle Pişirme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(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Stewing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79450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 smtClean="0">
                <a:latin typeface="Andalus" pitchFamily="2" charset="-78"/>
                <a:cs typeface="Andalus" pitchFamily="2" charset="-78"/>
              </a:rPr>
              <a:t>Pişirme Yöntemleri</a:t>
            </a:r>
          </a:p>
        </p:txBody>
      </p:sp>
      <p:graphicFrame>
        <p:nvGraphicFramePr>
          <p:cNvPr id="36867" name="Group 3"/>
          <p:cNvGraphicFramePr>
            <a:graphicFrameLocks noGrp="1"/>
          </p:cNvGraphicFramePr>
          <p:nvPr>
            <p:ph sz="half" idx="1"/>
          </p:nvPr>
        </p:nvGraphicFramePr>
        <p:xfrm>
          <a:off x="457200" y="1268760"/>
          <a:ext cx="7570788" cy="4320829"/>
        </p:xfrm>
        <a:graphic>
          <a:graphicData uri="http://schemas.openxmlformats.org/drawingml/2006/table">
            <a:tbl>
              <a:tblPr/>
              <a:tblGrid>
                <a:gridCol w="3786188"/>
                <a:gridCol w="3784600"/>
              </a:tblGrid>
              <a:tr h="112836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YÖNTEM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PİŞİRME ŞEKLİ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2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Buharda Pişirme Yöntemleri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dalus" pitchFamily="2" charset="-78"/>
                        <a:cs typeface="Andalus" pitchFamily="2" charset="-7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■ Buharda Pişirme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       (</a:t>
                      </a:r>
                      <a:r>
                        <a:rPr kumimoji="0" lang="tr-TR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Steaming</a:t>
                      </a:r>
                      <a:r>
                        <a:rPr kumimoji="0" lang="tr-T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)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7598" name="Picture 14" descr="163_buyuk">
            <a:hlinkClick r:id="rId2"/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115050" y="5734050"/>
            <a:ext cx="2849563" cy="112395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tr-TR" dirty="0" smtClean="0">
                <a:latin typeface="Andalus" pitchFamily="2" charset="-78"/>
                <a:cs typeface="Andalus" pitchFamily="2" charset="-78"/>
              </a:rPr>
              <a:t>Pişirme Yöntemleri</a:t>
            </a:r>
          </a:p>
        </p:txBody>
      </p:sp>
      <p:graphicFrame>
        <p:nvGraphicFramePr>
          <p:cNvPr id="38915" name="Group 3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8075240" cy="4530726"/>
        </p:xfrm>
        <a:graphic>
          <a:graphicData uri="http://schemas.openxmlformats.org/drawingml/2006/table">
            <a:tbl>
              <a:tblPr/>
              <a:tblGrid>
                <a:gridCol w="4039282"/>
                <a:gridCol w="4035958"/>
              </a:tblGrid>
              <a:tr h="6397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YÖNTEM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PİŞİRME ŞEKLİ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909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     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Kuru Isıda Pişirme  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     Yöntemleri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■ Izgarada Pişirme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(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Grilling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 / 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Broiling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)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■ Fırında Kızartma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(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Roasting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)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■Fırında Pişirme (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Baking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)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■ Sote (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Sauteing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)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9646" name="Picture 14" descr="girisres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516688" y="260351"/>
            <a:ext cx="2627312" cy="1368450"/>
          </a:xfr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>
                <a:latin typeface="Andalus" pitchFamily="2" charset="-78"/>
                <a:cs typeface="Andalus" pitchFamily="2" charset="-78"/>
              </a:rPr>
              <a:t>Pişirme Yöntemleri</a:t>
            </a:r>
          </a:p>
        </p:txBody>
      </p:sp>
      <p:graphicFrame>
        <p:nvGraphicFramePr>
          <p:cNvPr id="46083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108451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642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YÖNTEM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PİŞİRME ŞEKLİ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55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Yağda Pişirme Yöntemleri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■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Wok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 İçinde Karıştırarak Pişirme (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Stir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 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Frying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)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■ Derin Yağda Kızartma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(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Deep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 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Fat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 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Frying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)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■ Az Yağda Kızartma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(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Shallovv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 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Fat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 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Frying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dalus" pitchFamily="2" charset="-78"/>
                          <a:cs typeface="Andalus" pitchFamily="2" charset="-78"/>
                        </a:rPr>
                        <a:t>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543800" cy="1295400"/>
          </a:xfrm>
        </p:spPr>
        <p:txBody>
          <a:bodyPr/>
          <a:lstStyle/>
          <a:p>
            <a:pPr marL="742950" indent="-742950" eaLnBrk="1" hangingPunct="1">
              <a:defRPr/>
            </a:pPr>
            <a:r>
              <a:rPr lang="en-US" sz="4000" smtClean="0"/>
              <a:t/>
            </a:r>
            <a:br>
              <a:rPr lang="en-US" sz="4000" smtClean="0"/>
            </a:br>
            <a:endParaRPr lang="tr-TR" sz="4000" smtClean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 algn="just" eaLnBrk="1" hangingPunct="1">
              <a:buFont typeface="Wingdings" pitchFamily="2" charset="2"/>
              <a:buNone/>
              <a:defRPr/>
            </a:pPr>
            <a:endParaRPr lang="en-US" sz="4100" b="1" dirty="0" smtClean="0"/>
          </a:p>
          <a:p>
            <a:pPr marL="571500" indent="-571500" algn="ctr" eaLnBrk="1" hangingPunct="1">
              <a:buFont typeface="Wingdings" pitchFamily="2" charset="2"/>
              <a:buNone/>
              <a:defRPr/>
            </a:pPr>
            <a:r>
              <a:rPr lang="tr-TR" sz="4400" b="1" dirty="0" smtClean="0">
                <a:latin typeface="Andalus" pitchFamily="2" charset="-78"/>
                <a:cs typeface="Andalus" pitchFamily="2" charset="-78"/>
              </a:rPr>
              <a:t>YİYECEK ÜRETİM SİSTEMLERİ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600" dirty="0" smtClean="0">
                <a:latin typeface="Andalus" pitchFamily="2" charset="-78"/>
                <a:cs typeface="Andalus" pitchFamily="2" charset="-78"/>
              </a:rPr>
              <a:t>Geleneksel Yiyecek Üretim Sistemi 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600200"/>
            <a:ext cx="7776864" cy="4530725"/>
          </a:xfrm>
        </p:spPr>
        <p:txBody>
          <a:bodyPr/>
          <a:lstStyle/>
          <a:p>
            <a:pPr marL="266700" indent="0" algn="just" eaLnBrk="1" hangingPunct="1">
              <a:buNone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Bu sistemde yiyecekler büyük miktarlarda ve geleneksel sistemlerle hazırlanıp pişirildikten sonra servise kadar sıcak tutulmaktadır.</a:t>
            </a:r>
          </a:p>
          <a:p>
            <a:pPr marL="266700" indent="0" algn="just" eaLnBrk="1" hangingPunct="1">
              <a:buNone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Yemeklerin </a:t>
            </a:r>
            <a:r>
              <a:rPr lang="tr-TR" dirty="0" err="1" smtClean="0">
                <a:effectLst/>
                <a:latin typeface="Andalus" pitchFamily="2" charset="-78"/>
                <a:cs typeface="Andalus" pitchFamily="2" charset="-78"/>
              </a:rPr>
              <a:t>porsiyonlaması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 mutfakta yapılmakla birlikte kimi zaman konuk masasında da yapılmaktadır.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1224135"/>
          </a:xfrm>
        </p:spPr>
        <p:txBody>
          <a:bodyPr/>
          <a:lstStyle/>
          <a:p>
            <a:r>
              <a:rPr lang="tr-TR" sz="4000" dirty="0" smtClean="0">
                <a:effectLst/>
                <a:latin typeface="Andalus" pitchFamily="2" charset="-78"/>
                <a:cs typeface="Andalus" pitchFamily="2" charset="-78"/>
              </a:rPr>
              <a:t>Geleneksel yiyecek üretim sisteminin;</a:t>
            </a:r>
            <a:endParaRPr lang="tr-TR" sz="4000" dirty="0"/>
          </a:p>
        </p:txBody>
      </p:sp>
      <p:sp>
        <p:nvSpPr>
          <p:cNvPr id="5" name="4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2708920"/>
            <a:ext cx="4038600" cy="3422005"/>
          </a:xfrm>
        </p:spPr>
        <p:txBody>
          <a:bodyPr/>
          <a:lstStyle/>
          <a:p>
            <a:pPr algn="ctr">
              <a:buNone/>
            </a:pPr>
            <a:r>
              <a:rPr lang="tr-TR" sz="4400" dirty="0" smtClean="0">
                <a:solidFill>
                  <a:schemeClr val="accent2">
                    <a:lumMod val="50000"/>
                  </a:schemeClr>
                </a:solidFill>
                <a:effectLst/>
                <a:latin typeface="Andalus" pitchFamily="2" charset="-78"/>
                <a:cs typeface="Andalus" pitchFamily="2" charset="-78"/>
              </a:rPr>
              <a:t>Avantajları</a:t>
            </a:r>
          </a:p>
          <a:p>
            <a:pPr algn="just">
              <a:buNone/>
            </a:pPr>
            <a:endParaRPr lang="tr-TR" dirty="0" smtClean="0">
              <a:effectLst/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6" name="5 İçerik Yer Tutucusu"/>
          <p:cNvSpPr>
            <a:spLocks noGrp="1"/>
          </p:cNvSpPr>
          <p:nvPr>
            <p:ph sz="half" idx="2"/>
          </p:nvPr>
        </p:nvSpPr>
        <p:spPr>
          <a:xfrm>
            <a:off x="5004048" y="2780928"/>
            <a:ext cx="4032448" cy="3349997"/>
          </a:xfrm>
        </p:spPr>
        <p:txBody>
          <a:bodyPr/>
          <a:lstStyle/>
          <a:p>
            <a:pPr algn="ctr">
              <a:buNone/>
            </a:pPr>
            <a:r>
              <a:rPr lang="tr-TR" sz="4400" dirty="0" smtClean="0">
                <a:solidFill>
                  <a:schemeClr val="accent2">
                    <a:lumMod val="50000"/>
                  </a:schemeClr>
                </a:solidFill>
                <a:effectLst/>
                <a:latin typeface="Andalus" pitchFamily="2" charset="-78"/>
                <a:cs typeface="Andalus" pitchFamily="2" charset="-78"/>
              </a:rPr>
              <a:t>Dezavantajları</a:t>
            </a:r>
            <a:endParaRPr lang="tr-TR" sz="4400" dirty="0" smtClean="0">
              <a:effectLst/>
              <a:latin typeface="Andalus" pitchFamily="2" charset="-78"/>
              <a:cs typeface="Andalus" pitchFamily="2" charset="-78"/>
            </a:endParaRPr>
          </a:p>
          <a:p>
            <a:pPr algn="just"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96752"/>
            <a:ext cx="8229600" cy="1368152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 smtClean="0">
                <a:latin typeface="Andalus" pitchFamily="2" charset="-78"/>
                <a:cs typeface="Andalus" pitchFamily="2" charset="-78"/>
              </a:rPr>
              <a:t>Pişir ve Soğut Sistemi</a:t>
            </a:r>
            <a:br>
              <a:rPr lang="tr-TR" dirty="0" smtClean="0">
                <a:latin typeface="Andalus" pitchFamily="2" charset="-78"/>
                <a:cs typeface="Andalus" pitchFamily="2" charset="-78"/>
              </a:rPr>
            </a:br>
            <a:r>
              <a:rPr lang="tr-TR" sz="4000" dirty="0">
                <a:solidFill>
                  <a:srgbClr val="000000"/>
                </a:solidFill>
                <a:effectLst/>
                <a:latin typeface="Andalus"/>
                <a:ea typeface="+mn-ea"/>
              </a:rPr>
              <a:t>“sos-</a:t>
            </a:r>
            <a:r>
              <a:rPr lang="tr-TR" sz="4000" dirty="0" err="1">
                <a:solidFill>
                  <a:srgbClr val="000000"/>
                </a:solidFill>
                <a:effectLst/>
                <a:latin typeface="Andalus"/>
                <a:ea typeface="+mn-ea"/>
              </a:rPr>
              <a:t>vide</a:t>
            </a:r>
            <a:r>
              <a:rPr lang="tr-TR" sz="4000" dirty="0">
                <a:solidFill>
                  <a:srgbClr val="000000"/>
                </a:solidFill>
                <a:effectLst/>
                <a:latin typeface="Andalus"/>
                <a:ea typeface="+mn-ea"/>
              </a:rPr>
              <a:t>”</a:t>
            </a:r>
            <a:r>
              <a:rPr lang="tr-TR" sz="4000" dirty="0" smtClean="0">
                <a:latin typeface="Andalus" pitchFamily="2" charset="-78"/>
                <a:cs typeface="Andalus" pitchFamily="2" charset="-78"/>
              </a:rPr>
              <a:t> 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420888"/>
            <a:ext cx="7992814" cy="3710037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dirty="0" smtClean="0">
              <a:effectLst/>
            </a:endParaRP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Yemeğin </a:t>
            </a:r>
            <a:r>
              <a:rPr lang="tr-TR" sz="3600" dirty="0" smtClean="0">
                <a:solidFill>
                  <a:srgbClr val="7030A0"/>
                </a:solidFill>
                <a:effectLst/>
                <a:latin typeface="Andalus" pitchFamily="2" charset="-78"/>
                <a:cs typeface="Andalus" pitchFamily="2" charset="-78"/>
              </a:rPr>
              <a:t>hazırlanması,</a:t>
            </a: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 </a:t>
            </a:r>
            <a:r>
              <a:rPr lang="tr-TR" sz="3600" dirty="0" smtClean="0">
                <a:solidFill>
                  <a:srgbClr val="00B050"/>
                </a:solidFill>
                <a:effectLst/>
                <a:latin typeface="Andalus" pitchFamily="2" charset="-78"/>
                <a:cs typeface="Andalus" pitchFamily="2" charset="-78"/>
              </a:rPr>
              <a:t>pişirilmesi </a:t>
            </a: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ve pişirme sonrası </a:t>
            </a:r>
            <a:r>
              <a:rPr lang="tr-TR" sz="3600" dirty="0" smtClean="0">
                <a:solidFill>
                  <a:srgbClr val="B61638"/>
                </a:solidFill>
                <a:effectLst/>
                <a:latin typeface="Andalus" pitchFamily="2" charset="-78"/>
                <a:cs typeface="Andalus" pitchFamily="2" charset="-78"/>
              </a:rPr>
              <a:t>hızla soğutulmasına </a:t>
            </a: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dayalı bir yiyecek üretim sistemidir.</a:t>
            </a: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844825"/>
            <a:ext cx="8136904" cy="42861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tr-TR" sz="4400" dirty="0" smtClean="0">
                <a:solidFill>
                  <a:schemeClr val="accent2">
                    <a:lumMod val="50000"/>
                  </a:schemeClr>
                </a:solidFill>
                <a:effectLst/>
                <a:latin typeface="Andalus" pitchFamily="2" charset="-78"/>
                <a:cs typeface="Andalus" pitchFamily="2" charset="-78"/>
              </a:rPr>
              <a:t>Pişirme</a:t>
            </a:r>
          </a:p>
          <a:p>
            <a:pPr algn="ctr" eaLnBrk="1" hangingPunct="1">
              <a:lnSpc>
                <a:spcPct val="90000"/>
              </a:lnSpc>
            </a:pPr>
            <a:r>
              <a:rPr lang="tr-TR" sz="4400" dirty="0" smtClean="0">
                <a:solidFill>
                  <a:schemeClr val="accent2">
                    <a:lumMod val="50000"/>
                  </a:schemeClr>
                </a:solidFill>
                <a:effectLst/>
                <a:latin typeface="Andalus" pitchFamily="2" charset="-78"/>
                <a:cs typeface="Andalus" pitchFamily="2" charset="-78"/>
              </a:rPr>
              <a:t>Soğutma </a:t>
            </a:r>
          </a:p>
          <a:p>
            <a:pPr algn="ctr" eaLnBrk="1" hangingPunct="1">
              <a:lnSpc>
                <a:spcPct val="90000"/>
              </a:lnSpc>
            </a:pPr>
            <a:r>
              <a:rPr lang="tr-TR" sz="4400" dirty="0" smtClean="0">
                <a:solidFill>
                  <a:srgbClr val="C1BCFC">
                    <a:lumMod val="50000"/>
                  </a:srgbClr>
                </a:solidFill>
                <a:effectLst/>
                <a:latin typeface="Andalus" pitchFamily="2" charset="-78"/>
                <a:cs typeface="Andalus" pitchFamily="2" charset="-78"/>
              </a:rPr>
              <a:t>Depolama</a:t>
            </a:r>
          </a:p>
          <a:p>
            <a:pPr lvl="0" algn="ctr" eaLnBrk="1" hangingPunct="1">
              <a:buClr>
                <a:srgbClr val="5454C6"/>
              </a:buClr>
              <a:defRPr/>
            </a:pPr>
            <a:r>
              <a:rPr lang="tr-TR" sz="4400" dirty="0" smtClean="0">
                <a:solidFill>
                  <a:srgbClr val="C1BCFC">
                    <a:lumMod val="50000"/>
                  </a:srgbClr>
                </a:solidFill>
                <a:effectLst/>
                <a:latin typeface="Andalus" pitchFamily="2" charset="-78"/>
                <a:cs typeface="Andalus" pitchFamily="2" charset="-78"/>
              </a:rPr>
              <a:t>Dağıtım</a:t>
            </a:r>
          </a:p>
          <a:p>
            <a:pPr lvl="0" algn="ctr" eaLnBrk="1" hangingPunct="1">
              <a:buClr>
                <a:srgbClr val="5454C6"/>
              </a:buClr>
              <a:defRPr/>
            </a:pPr>
            <a:r>
              <a:rPr lang="tr-TR" sz="4400" dirty="0">
                <a:solidFill>
                  <a:srgbClr val="C1BCFC">
                    <a:lumMod val="50000"/>
                  </a:srgbClr>
                </a:solidFill>
                <a:effectLst/>
                <a:latin typeface="Andalus" pitchFamily="2" charset="-78"/>
                <a:cs typeface="Andalus" pitchFamily="2" charset="-78"/>
              </a:rPr>
              <a:t>Isıtma</a:t>
            </a:r>
          </a:p>
          <a:p>
            <a:pPr algn="ctr" eaLnBrk="1" hangingPunct="1">
              <a:lnSpc>
                <a:spcPct val="90000"/>
              </a:lnSpc>
            </a:pPr>
            <a:endParaRPr lang="tr-TR" sz="4400" dirty="0" smtClean="0">
              <a:solidFill>
                <a:schemeClr val="accent2">
                  <a:lumMod val="50000"/>
                </a:schemeClr>
              </a:solidFill>
              <a:effectLst/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827584" y="1052736"/>
            <a:ext cx="7560840" cy="718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4400" dirty="0" smtClean="0">
                <a:latin typeface="Andalus" pitchFamily="2" charset="-78"/>
                <a:cs typeface="Andalus" pitchFamily="2" charset="-78"/>
              </a:rPr>
              <a:t>Aşamaları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980728"/>
            <a:ext cx="8229600" cy="2647131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 smtClean="0">
                <a:latin typeface="Andalus" pitchFamily="2" charset="-78"/>
                <a:cs typeface="Andalus" pitchFamily="2" charset="-78"/>
              </a:rPr>
              <a:t>Pişir ve Dondur Sistemi 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924944"/>
            <a:ext cx="7931224" cy="2809106"/>
          </a:xfrm>
        </p:spPr>
        <p:txBody>
          <a:bodyPr/>
          <a:lstStyle/>
          <a:p>
            <a:pPr marL="571500" indent="-571500" algn="just" eaLnBrk="1" hangingPunct="1">
              <a:buFont typeface="Wingdings" pitchFamily="2" charset="2"/>
              <a:buNone/>
              <a:defRPr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Bu sistemde yiyecekler </a:t>
            </a:r>
            <a:r>
              <a:rPr lang="tr-TR" dirty="0" smtClean="0">
                <a:solidFill>
                  <a:srgbClr val="B61638"/>
                </a:solidFill>
                <a:effectLst/>
                <a:latin typeface="Andalus" pitchFamily="2" charset="-78"/>
                <a:cs typeface="Andalus" pitchFamily="2" charset="-78"/>
              </a:rPr>
              <a:t>pişirildikten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 sonra  0 derecenin altında</a:t>
            </a:r>
          </a:p>
          <a:p>
            <a:pPr marL="571500" indent="-571500" algn="just" eaLnBrk="1" hangingPunct="1">
              <a:buFont typeface="Wingdings" pitchFamily="2" charset="2"/>
              <a:buNone/>
              <a:defRPr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haftalarca veya aylarca saklamak amacıyla </a:t>
            </a:r>
            <a:r>
              <a:rPr lang="tr-TR" dirty="0" smtClean="0">
                <a:solidFill>
                  <a:srgbClr val="00B050"/>
                </a:solidFill>
                <a:effectLst/>
                <a:latin typeface="Andalus" pitchFamily="2" charset="-78"/>
                <a:cs typeface="Andalus" pitchFamily="2" charset="-78"/>
              </a:rPr>
              <a:t>dondurulur 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ve </a:t>
            </a:r>
            <a:r>
              <a:rPr lang="tr-TR" dirty="0" smtClean="0">
                <a:solidFill>
                  <a:srgbClr val="7030A0"/>
                </a:solidFill>
                <a:effectLst/>
                <a:latin typeface="Andalus" pitchFamily="2" charset="-78"/>
                <a:cs typeface="Andalus" pitchFamily="2" charset="-78"/>
              </a:rPr>
              <a:t>depolanır. </a:t>
            </a:r>
          </a:p>
          <a:p>
            <a:pPr marL="571500" indent="-571500" algn="just" eaLnBrk="1" hangingPunct="1">
              <a:buNone/>
              <a:defRPr/>
            </a:pPr>
            <a:endParaRPr lang="tr-TR" sz="2800" dirty="0" smtClean="0">
              <a:effectLst/>
              <a:latin typeface="Andalus" pitchFamily="2" charset="-78"/>
              <a:cs typeface="Andalus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412776"/>
            <a:ext cx="8064896" cy="439271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tr-TR" sz="3600" dirty="0" smtClean="0">
                <a:solidFill>
                  <a:schemeClr val="accent2">
                    <a:lumMod val="50000"/>
                  </a:schemeClr>
                </a:solidFill>
                <a:effectLst/>
                <a:latin typeface="Andalus" pitchFamily="2" charset="-78"/>
                <a:cs typeface="Andalus" pitchFamily="2" charset="-78"/>
              </a:rPr>
              <a:t>Reçete Geliştirme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sz="3600" dirty="0" smtClean="0">
                <a:solidFill>
                  <a:schemeClr val="accent2">
                    <a:lumMod val="50000"/>
                  </a:schemeClr>
                </a:solidFill>
                <a:effectLst/>
                <a:latin typeface="Andalus" pitchFamily="2" charset="-78"/>
                <a:cs typeface="Andalus" pitchFamily="2" charset="-78"/>
              </a:rPr>
              <a:t>Pişirme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sz="3600" dirty="0">
                <a:solidFill>
                  <a:srgbClr val="C1BCFC">
                    <a:lumMod val="50000"/>
                  </a:srgbClr>
                </a:solidFill>
                <a:effectLst/>
                <a:latin typeface="Andalus" pitchFamily="2" charset="-78"/>
                <a:cs typeface="Andalus" pitchFamily="2" charset="-78"/>
              </a:rPr>
              <a:t>Yiyeceklerin </a:t>
            </a:r>
            <a:r>
              <a:rPr lang="tr-TR" sz="3600" dirty="0" smtClean="0">
                <a:solidFill>
                  <a:srgbClr val="C1BCFC">
                    <a:lumMod val="50000"/>
                  </a:srgbClr>
                </a:solidFill>
                <a:effectLst/>
                <a:latin typeface="Andalus" pitchFamily="2" charset="-78"/>
                <a:cs typeface="Andalus" pitchFamily="2" charset="-78"/>
              </a:rPr>
              <a:t>Dondurulması</a:t>
            </a:r>
          </a:p>
          <a:p>
            <a:pPr lvl="0" algn="just" eaLnBrk="1" hangingPunct="1">
              <a:lnSpc>
                <a:spcPct val="80000"/>
              </a:lnSpc>
              <a:buClr>
                <a:srgbClr val="5454C6"/>
              </a:buClr>
            </a:pPr>
            <a:r>
              <a:rPr lang="tr-TR" sz="3600" dirty="0" smtClean="0">
                <a:solidFill>
                  <a:schemeClr val="accent2">
                    <a:lumMod val="50000"/>
                  </a:schemeClr>
                </a:solidFill>
                <a:effectLst/>
                <a:latin typeface="Andalus" pitchFamily="2" charset="-78"/>
                <a:cs typeface="Andalus" pitchFamily="2" charset="-78"/>
              </a:rPr>
              <a:t> </a:t>
            </a:r>
            <a:r>
              <a:rPr lang="tr-TR" sz="3600" dirty="0">
                <a:solidFill>
                  <a:srgbClr val="C1BCFC">
                    <a:lumMod val="50000"/>
                  </a:srgbClr>
                </a:solidFill>
                <a:effectLst/>
                <a:latin typeface="Andalus" pitchFamily="2" charset="-78"/>
                <a:cs typeface="Andalus" pitchFamily="2" charset="-78"/>
              </a:rPr>
              <a:t>Yiyeceklerin Paketlenmesi, </a:t>
            </a:r>
            <a:endParaRPr lang="tr-TR" sz="3600" dirty="0" smtClean="0">
              <a:solidFill>
                <a:srgbClr val="C1BCFC">
                  <a:lumMod val="50000"/>
                </a:srgbClr>
              </a:solidFill>
              <a:effectLst/>
              <a:latin typeface="Andalus" pitchFamily="2" charset="-78"/>
              <a:cs typeface="Andalus" pitchFamily="2" charset="-78"/>
            </a:endParaRPr>
          </a:p>
          <a:p>
            <a:pPr lvl="0" algn="just" eaLnBrk="1" hangingPunct="1">
              <a:lnSpc>
                <a:spcPct val="80000"/>
              </a:lnSpc>
              <a:buClr>
                <a:srgbClr val="5454C6"/>
              </a:buClr>
            </a:pPr>
            <a:r>
              <a:rPr lang="tr-TR" sz="3600" dirty="0" smtClean="0">
                <a:solidFill>
                  <a:srgbClr val="C1BCFC">
                    <a:lumMod val="50000"/>
                  </a:srgbClr>
                </a:solidFill>
                <a:effectLst/>
                <a:latin typeface="Andalus" pitchFamily="2" charset="-78"/>
                <a:cs typeface="Andalus" pitchFamily="2" charset="-78"/>
              </a:rPr>
              <a:t>Depolanması</a:t>
            </a:r>
          </a:p>
          <a:p>
            <a:pPr lvl="0" algn="just" eaLnBrk="1" hangingPunct="1">
              <a:lnSpc>
                <a:spcPct val="80000"/>
              </a:lnSpc>
              <a:buClr>
                <a:srgbClr val="5454C6"/>
              </a:buClr>
            </a:pPr>
            <a:r>
              <a:rPr lang="tr-TR" sz="3600" dirty="0" smtClean="0">
                <a:solidFill>
                  <a:srgbClr val="C1BCFC">
                    <a:lumMod val="50000"/>
                  </a:srgbClr>
                </a:solidFill>
                <a:effectLst/>
                <a:latin typeface="Andalus" pitchFamily="2" charset="-78"/>
                <a:cs typeface="Andalus" pitchFamily="2" charset="-78"/>
              </a:rPr>
              <a:t> Taşınması </a:t>
            </a:r>
          </a:p>
          <a:p>
            <a:pPr lvl="0" algn="just" eaLnBrk="1" hangingPunct="1">
              <a:lnSpc>
                <a:spcPct val="80000"/>
              </a:lnSpc>
              <a:buClr>
                <a:srgbClr val="5454C6"/>
              </a:buClr>
            </a:pPr>
            <a:r>
              <a:rPr lang="tr-TR" sz="3600" dirty="0">
                <a:solidFill>
                  <a:srgbClr val="C1BCFC">
                    <a:lumMod val="50000"/>
                  </a:srgbClr>
                </a:solidFill>
                <a:effectLst/>
                <a:latin typeface="Andalus" pitchFamily="2" charset="-78"/>
                <a:cs typeface="Andalus" pitchFamily="2" charset="-78"/>
              </a:rPr>
              <a:t>Yiyeceklerin Yeniden Isıtılması ve Servisi</a:t>
            </a:r>
            <a:r>
              <a:rPr lang="tr-TR" sz="3600" dirty="0" smtClean="0">
                <a:solidFill>
                  <a:srgbClr val="C1BCFC">
                    <a:lumMod val="50000"/>
                  </a:srgbClr>
                </a:solidFill>
                <a:effectLst/>
                <a:latin typeface="Andalus" pitchFamily="2" charset="-78"/>
                <a:cs typeface="Andalus" pitchFamily="2" charset="-78"/>
              </a:rPr>
              <a:t> </a:t>
            </a:r>
            <a:endParaRPr lang="tr-TR" sz="3600" dirty="0">
              <a:solidFill>
                <a:srgbClr val="C1BCFC">
                  <a:lumMod val="50000"/>
                </a:srgbClr>
              </a:solidFill>
              <a:effectLst/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lnSpc>
                <a:spcPct val="90000"/>
              </a:lnSpc>
            </a:pPr>
            <a:endParaRPr lang="tr-TR" sz="3600" dirty="0" smtClean="0">
              <a:solidFill>
                <a:schemeClr val="accent2">
                  <a:lumMod val="50000"/>
                </a:schemeClr>
              </a:solidFill>
              <a:effectLst/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1259632" y="260648"/>
            <a:ext cx="612067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ctr" eaLnBrk="1" hangingPunct="1">
              <a:buFont typeface="Wingdings" pitchFamily="2" charset="2"/>
              <a:buNone/>
              <a:defRPr/>
            </a:pPr>
            <a:r>
              <a:rPr lang="tr-TR" sz="4400" dirty="0" smtClean="0">
                <a:latin typeface="Andalus" pitchFamily="2" charset="-78"/>
                <a:cs typeface="Andalus" pitchFamily="2" charset="-78"/>
              </a:rPr>
              <a:t>Aşamaları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2880319"/>
          </a:xfrm>
        </p:spPr>
        <p:txBody>
          <a:bodyPr/>
          <a:lstStyle/>
          <a:p>
            <a:r>
              <a:rPr lang="tr-TR" dirty="0" smtClean="0">
                <a:latin typeface="Andalus" pitchFamily="2" charset="-78"/>
                <a:cs typeface="Andalus" pitchFamily="2" charset="-78"/>
              </a:rPr>
              <a:t>Pişir-Soğut ve Pişir-Dondur Sisteminin Avantajları ve Dezavantajları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ilanço">
  <a:themeElements>
    <a:clrScheme name="Bilanço 8">
      <a:dk1>
        <a:srgbClr val="000000"/>
      </a:dk1>
      <a:lt1>
        <a:srgbClr val="DDDDDD"/>
      </a:lt1>
      <a:dk2>
        <a:srgbClr val="000000"/>
      </a:dk2>
      <a:lt2>
        <a:srgbClr val="B8B7D1"/>
      </a:lt2>
      <a:accent1>
        <a:srgbClr val="F1F0F4"/>
      </a:accent1>
      <a:accent2>
        <a:srgbClr val="C1BCFC"/>
      </a:accent2>
      <a:accent3>
        <a:srgbClr val="EBEBEB"/>
      </a:accent3>
      <a:accent4>
        <a:srgbClr val="000000"/>
      </a:accent4>
      <a:accent5>
        <a:srgbClr val="F7F6F8"/>
      </a:accent5>
      <a:accent6>
        <a:srgbClr val="AFAAE4"/>
      </a:accent6>
      <a:hlink>
        <a:srgbClr val="5454C6"/>
      </a:hlink>
      <a:folHlink>
        <a:srgbClr val="6A6F86"/>
      </a:folHlink>
    </a:clrScheme>
    <a:fontScheme name="Bilanço">
      <a:majorFont>
        <a:latin typeface="Arial"/>
        <a:ea typeface=""/>
        <a:cs typeface="Arial"/>
      </a:majorFont>
      <a:minorFont>
        <a:latin typeface="Tahoma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ilanço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ilanço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1985</TotalTime>
  <Words>245</Words>
  <Application>Microsoft Office PowerPoint</Application>
  <PresentationFormat>Ekran Gösterisi (4:3)</PresentationFormat>
  <Paragraphs>72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Andalus</vt:lpstr>
      <vt:lpstr>Arial</vt:lpstr>
      <vt:lpstr>Tahoma</vt:lpstr>
      <vt:lpstr>Wingdings</vt:lpstr>
      <vt:lpstr>Bilanço</vt:lpstr>
      <vt:lpstr>   TBS’ de ÜRETİM  (HAZIRLAMA VE PİŞİRME) </vt:lpstr>
      <vt:lpstr> </vt:lpstr>
      <vt:lpstr>Geleneksel Yiyecek Üretim Sistemi </vt:lpstr>
      <vt:lpstr>Geleneksel yiyecek üretim sisteminin;</vt:lpstr>
      <vt:lpstr>Pişir ve Soğut Sistemi “sos-vide” </vt:lpstr>
      <vt:lpstr>PowerPoint Sunusu</vt:lpstr>
      <vt:lpstr>Pişir ve Dondur Sistemi </vt:lpstr>
      <vt:lpstr>PowerPoint Sunusu</vt:lpstr>
      <vt:lpstr>Pişir-Soğut ve Pişir-Dondur Sisteminin Avantajları ve Dezavantajları</vt:lpstr>
      <vt:lpstr>PowerPoint Sunusu</vt:lpstr>
      <vt:lpstr>PowerPoint Sunusu</vt:lpstr>
      <vt:lpstr>Pişirme Yöntemleri</vt:lpstr>
      <vt:lpstr>Pişirme Yöntemleri</vt:lpstr>
      <vt:lpstr>Pişirme Yöntemleri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creaa</dc:creator>
  <cp:lastModifiedBy>exper</cp:lastModifiedBy>
  <cp:revision>300</cp:revision>
  <dcterms:created xsi:type="dcterms:W3CDTF">2010-03-03T09:50:38Z</dcterms:created>
  <dcterms:modified xsi:type="dcterms:W3CDTF">2017-01-31T13:19:15Z</dcterms:modified>
</cp:coreProperties>
</file>