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90" r:id="rId4"/>
    <p:sldId id="258" r:id="rId5"/>
    <p:sldId id="259" r:id="rId6"/>
    <p:sldId id="280" r:id="rId7"/>
    <p:sldId id="260" r:id="rId8"/>
    <p:sldId id="261" r:id="rId9"/>
    <p:sldId id="283" r:id="rId10"/>
    <p:sldId id="263" r:id="rId11"/>
    <p:sldId id="262" r:id="rId12"/>
    <p:sldId id="264" r:id="rId13"/>
    <p:sldId id="267" r:id="rId14"/>
    <p:sldId id="284" r:id="rId15"/>
    <p:sldId id="268" r:id="rId16"/>
    <p:sldId id="269" r:id="rId17"/>
    <p:sldId id="270" r:id="rId18"/>
    <p:sldId id="288" r:id="rId19"/>
    <p:sldId id="271" r:id="rId20"/>
    <p:sldId id="273" r:id="rId21"/>
    <p:sldId id="274" r:id="rId22"/>
    <p:sldId id="275" r:id="rId23"/>
    <p:sldId id="276" r:id="rId24"/>
    <p:sldId id="277" r:id="rId25"/>
    <p:sldId id="281" r:id="rId26"/>
    <p:sldId id="286" r:id="rId27"/>
    <p:sldId id="287" r:id="rId28"/>
    <p:sldId id="282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D4B1E-4647-4C45-BBFF-66AF1BBDBBFD}" type="datetimeFigureOut">
              <a:rPr lang="tr-TR" smtClean="0"/>
              <a:pPr/>
              <a:t>27.02.2018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1D0B9-B2D5-4C56-BABB-3E6DD4504AB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Hücre Proteinlerinin Regülasyonunda </a:t>
            </a:r>
            <a:r>
              <a:rPr lang="tr-TR" dirty="0" err="1"/>
              <a:t>ER’in</a:t>
            </a:r>
            <a:r>
              <a:rPr lang="tr-TR" dirty="0"/>
              <a:t> Rolü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D1M1S2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 Stres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ER’de</a:t>
            </a:r>
            <a:r>
              <a:rPr lang="tr-TR" dirty="0"/>
              <a:t> katlanmamış veya hatalı katlanmış proteinlerin birikmesi ve ER </a:t>
            </a:r>
            <a:r>
              <a:rPr lang="tr-TR" dirty="0" err="1"/>
              <a:t>homeostazisinin</a:t>
            </a:r>
            <a:r>
              <a:rPr lang="tr-TR" dirty="0"/>
              <a:t> bozulması durumunda ortaya çıkan hücresel cevap ER stresi olarak tanımlanmaktadır.</a:t>
            </a:r>
          </a:p>
          <a:p>
            <a:endParaRPr lang="tr-TR" dirty="0"/>
          </a:p>
          <a:p>
            <a:r>
              <a:rPr lang="nn-NO" dirty="0"/>
              <a:t>Böyle bir durumda ER stresini engelleyebilmek</a:t>
            </a:r>
            <a:r>
              <a:rPr lang="tr-TR" dirty="0"/>
              <a:t> ve ER </a:t>
            </a:r>
            <a:r>
              <a:rPr lang="tr-TR" dirty="0" err="1"/>
              <a:t>homeostazisini</a:t>
            </a:r>
            <a:r>
              <a:rPr lang="tr-TR" dirty="0"/>
              <a:t> tekrar eski haline döndürebilmek amacıyla </a:t>
            </a:r>
            <a:r>
              <a:rPr lang="tr-TR" u="sng" dirty="0"/>
              <a:t>UPR (katlanmamış protein cevabı) </a:t>
            </a:r>
            <a:r>
              <a:rPr lang="tr-TR" dirty="0"/>
              <a:t>yolağı aktif hale geçmektedir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"/>
            <a:ext cx="6443663" cy="544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9" y="5445125"/>
            <a:ext cx="6237685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786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ER </a:t>
            </a:r>
            <a:r>
              <a:rPr lang="en-US" altLang="zh-CN" dirty="0" err="1"/>
              <a:t>stres</a:t>
            </a:r>
            <a:r>
              <a:rPr lang="tr-TR" altLang="zh-CN" dirty="0"/>
              <a:t>ine yanıt: </a:t>
            </a:r>
            <a:r>
              <a:rPr lang="tr-TR" i="1" dirty="0"/>
              <a:t>UPR (katlanmamış protein yanıtı)</a:t>
            </a:r>
            <a:br>
              <a:rPr lang="tr-TR" i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Normal ER işlevini yeniden kurmak ve değişen çevreye adaptasyonu sağlamak,</a:t>
            </a:r>
          </a:p>
          <a:p>
            <a:r>
              <a:rPr lang="tr-TR" dirty="0"/>
              <a:t>ER lümenine gelecek yeni proteinlerin miktarını azaltmak,</a:t>
            </a:r>
          </a:p>
          <a:p>
            <a:r>
              <a:rPr lang="fi-FI" dirty="0"/>
              <a:t>ER’de proteinlerin katlanma kapasitesini arttırmak,</a:t>
            </a:r>
            <a:endParaRPr lang="tr-TR" dirty="0"/>
          </a:p>
          <a:p>
            <a:r>
              <a:rPr lang="tr-TR" dirty="0" err="1"/>
              <a:t>ER’de</a:t>
            </a:r>
            <a:r>
              <a:rPr lang="tr-TR" dirty="0"/>
              <a:t> bulunan katlanmamış veya hatalı katlanmış proteinlerin </a:t>
            </a:r>
            <a:r>
              <a:rPr lang="tr-TR" dirty="0" err="1"/>
              <a:t>degredasyonunu</a:t>
            </a:r>
            <a:r>
              <a:rPr lang="tr-TR" dirty="0"/>
              <a:t> (ERAD) ve tekrar sitoplazmaya dönüşünü sağlamak</a:t>
            </a:r>
          </a:p>
          <a:p>
            <a:r>
              <a:rPr lang="tr-TR" dirty="0" err="1"/>
              <a:t>Hemaostazis</a:t>
            </a:r>
            <a:r>
              <a:rPr lang="tr-TR" dirty="0"/>
              <a:t>, düzelme  sağlanamazsa ER stres ile hasar gören hücrenin </a:t>
            </a:r>
            <a:r>
              <a:rPr lang="tr-TR" dirty="0" err="1"/>
              <a:t>apoptozla</a:t>
            </a:r>
            <a:r>
              <a:rPr lang="tr-TR" dirty="0"/>
              <a:t> ortadan kaldırılması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/>
              <a:t>ER </a:t>
            </a:r>
            <a:r>
              <a:rPr lang="tr-TR" altLang="zh-CN" dirty="0" err="1"/>
              <a:t>Şaperon</a:t>
            </a:r>
            <a:r>
              <a:rPr lang="tr-TR" altLang="zh-CN" dirty="0"/>
              <a:t> proteinleri</a:t>
            </a:r>
            <a:endParaRPr lang="en-US" altLang="zh-CN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dirty="0"/>
              <a:t>Mole</a:t>
            </a:r>
            <a:r>
              <a:rPr lang="tr-TR" altLang="zh-CN" dirty="0" err="1"/>
              <a:t>küler</a:t>
            </a:r>
            <a:r>
              <a:rPr lang="tr-TR" altLang="zh-CN" dirty="0"/>
              <a:t> </a:t>
            </a:r>
            <a:r>
              <a:rPr lang="tr-TR" altLang="zh-CN" dirty="0" err="1"/>
              <a:t>Şaperonlar</a:t>
            </a:r>
            <a:endParaRPr lang="en-US" altLang="zh-CN" dirty="0"/>
          </a:p>
          <a:p>
            <a:pPr eaLnBrk="1" hangingPunct="1"/>
            <a:r>
              <a:rPr lang="tr-TR" altLang="zh-CN" dirty="0"/>
              <a:t>Katlayıcı enzimler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43516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/>
              <a:t>Şaperonlar (</a:t>
            </a:r>
            <a:r>
              <a:rPr lang="en-US" altLang="tr-TR" sz="4800"/>
              <a:t>Chaperones</a:t>
            </a:r>
            <a:r>
              <a:rPr lang="tr-TR" altLang="tr-TR" sz="4800"/>
              <a:t>)</a:t>
            </a:r>
            <a:endParaRPr lang="en-US" altLang="tr-TR" sz="4000"/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altLang="tr-TR"/>
          </a:p>
          <a:p>
            <a:pPr>
              <a:lnSpc>
                <a:spcPct val="80000"/>
              </a:lnSpc>
            </a:pPr>
            <a:r>
              <a:rPr lang="tr-TR" altLang="tr-TR"/>
              <a:t>Birkaç </a:t>
            </a:r>
            <a:r>
              <a:rPr lang="en-US" altLang="tr-TR"/>
              <a:t>H</a:t>
            </a:r>
            <a:r>
              <a:rPr lang="tr-TR" altLang="tr-TR"/>
              <a:t>sp fonksiyonel olarak s</a:t>
            </a:r>
            <a:r>
              <a:rPr lang="en-US" altLang="tr-TR"/>
              <a:t>ell</a:t>
            </a:r>
            <a:r>
              <a:rPr lang="tr-TR" altLang="tr-TR"/>
              <a:t>ü</a:t>
            </a:r>
            <a:r>
              <a:rPr lang="en-US" altLang="tr-TR"/>
              <a:t>l</a:t>
            </a:r>
            <a:r>
              <a:rPr lang="tr-TR" altLang="tr-TR"/>
              <a:t>e</a:t>
            </a:r>
            <a:r>
              <a:rPr lang="en-US" altLang="tr-TR"/>
              <a:t>r </a:t>
            </a:r>
            <a:r>
              <a:rPr lang="tr-TR" altLang="tr-TR"/>
              <a:t>ş</a:t>
            </a:r>
            <a:r>
              <a:rPr lang="en-US" altLang="tr-TR"/>
              <a:t>aperon a</a:t>
            </a:r>
            <a:r>
              <a:rPr lang="tr-TR" altLang="tr-TR"/>
              <a:t>k</a:t>
            </a:r>
            <a:r>
              <a:rPr lang="en-US" altLang="tr-TR"/>
              <a:t>tivites</a:t>
            </a:r>
            <a:r>
              <a:rPr lang="tr-TR" altLang="tr-TR"/>
              <a:t>ine bağlıdır</a:t>
            </a:r>
            <a:endParaRPr lang="en-US" altLang="tr-TR"/>
          </a:p>
          <a:p>
            <a:pPr>
              <a:lnSpc>
                <a:spcPct val="80000"/>
              </a:lnSpc>
            </a:pPr>
            <a:endParaRPr lang="tr-TR" altLang="tr-TR"/>
          </a:p>
          <a:p>
            <a:pPr>
              <a:lnSpc>
                <a:spcPct val="80000"/>
              </a:lnSpc>
            </a:pPr>
            <a:endParaRPr lang="en-US" altLang="tr-TR"/>
          </a:p>
          <a:p>
            <a:pPr>
              <a:lnSpc>
                <a:spcPct val="80000"/>
              </a:lnSpc>
            </a:pPr>
            <a:r>
              <a:rPr lang="tr-TR" altLang="tr-TR"/>
              <a:t>Ş</a:t>
            </a:r>
            <a:r>
              <a:rPr lang="en-US" altLang="tr-TR"/>
              <a:t>aperon</a:t>
            </a:r>
            <a:r>
              <a:rPr lang="tr-TR" altLang="tr-TR"/>
              <a:t>lar</a:t>
            </a:r>
            <a:r>
              <a:rPr lang="en-US" altLang="tr-TR"/>
              <a:t> </a:t>
            </a:r>
            <a:r>
              <a:rPr lang="tr-TR" altLang="tr-TR"/>
              <a:t>hücrenin değişik kompartımanları boyunca proteinlerin katlanmasına yardımcı olmaktadır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4442221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Mole</a:t>
            </a:r>
            <a:r>
              <a:rPr lang="tr-TR" altLang="zh-CN" dirty="0" err="1"/>
              <a:t>küler</a:t>
            </a:r>
            <a:r>
              <a:rPr lang="tr-TR" altLang="zh-CN" dirty="0"/>
              <a:t> </a:t>
            </a:r>
            <a:r>
              <a:rPr lang="tr-TR" altLang="zh-CN" dirty="0" err="1"/>
              <a:t>Şaperonlar</a:t>
            </a:r>
            <a:endParaRPr lang="en-US" altLang="zh-CN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CN" dirty="0" err="1">
                <a:solidFill>
                  <a:srgbClr val="FF0000"/>
                </a:solidFill>
              </a:rPr>
              <a:t>BiP</a:t>
            </a:r>
            <a:r>
              <a:rPr lang="en-US" altLang="zh-CN" dirty="0">
                <a:solidFill>
                  <a:srgbClr val="FF0000"/>
                </a:solidFill>
              </a:rPr>
              <a:t>/GRP78s</a:t>
            </a:r>
            <a:r>
              <a:rPr lang="en-US" altLang="zh-CN" dirty="0"/>
              <a:t> :</a:t>
            </a:r>
          </a:p>
          <a:p>
            <a:pPr>
              <a:buNone/>
            </a:pPr>
            <a:r>
              <a:rPr lang="tr-TR" altLang="zh-CN" dirty="0"/>
              <a:t>	</a:t>
            </a:r>
            <a:r>
              <a:rPr lang="en-US" altLang="zh-CN" dirty="0"/>
              <a:t> </a:t>
            </a:r>
            <a:r>
              <a:rPr lang="tr-TR" dirty="0" err="1"/>
              <a:t>BiP</a:t>
            </a:r>
            <a:r>
              <a:rPr lang="tr-TR" dirty="0"/>
              <a:t>, </a:t>
            </a:r>
            <a:r>
              <a:rPr lang="tr-TR" dirty="0" err="1"/>
              <a:t>heat</a:t>
            </a:r>
            <a:r>
              <a:rPr lang="tr-TR" dirty="0"/>
              <a:t> </a:t>
            </a:r>
            <a:r>
              <a:rPr lang="tr-TR" dirty="0" err="1"/>
              <a:t>shock</a:t>
            </a:r>
            <a:r>
              <a:rPr lang="tr-TR" dirty="0"/>
              <a:t> 70 protein ailesinin üyesi </a:t>
            </a:r>
            <a:r>
              <a:rPr lang="tr-TR" dirty="0" err="1"/>
              <a:t>birATPaz’dır</a:t>
            </a:r>
            <a:r>
              <a:rPr lang="tr-TR" dirty="0"/>
              <a:t> ve </a:t>
            </a:r>
            <a:r>
              <a:rPr lang="tr-TR" dirty="0" err="1"/>
              <a:t>ER’e</a:t>
            </a:r>
            <a:r>
              <a:rPr lang="tr-TR" dirty="0"/>
              <a:t> transfer edilecek yeni sentezlenen proteine geçici olarak, </a:t>
            </a:r>
            <a:r>
              <a:rPr lang="tr-TR" dirty="0" err="1"/>
              <a:t>glikozillenme</a:t>
            </a:r>
            <a:r>
              <a:rPr lang="tr-TR" dirty="0"/>
              <a:t> sürecinde olan ve hatalı katlanmış ya da katlanmamış proteinlere ise kalıcı olarak bağlanmaktadır. </a:t>
            </a:r>
          </a:p>
          <a:p>
            <a:pPr>
              <a:buNone/>
            </a:pPr>
            <a:endParaRPr lang="en-US" altLang="zh-CN" dirty="0"/>
          </a:p>
          <a:p>
            <a:pPr eaLnBrk="1" hangingPunct="1">
              <a:lnSpc>
                <a:spcPct val="9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Oxygen-regulated protein</a:t>
            </a:r>
            <a:r>
              <a:rPr lang="en-US" altLang="zh-CN" dirty="0"/>
              <a:t> (ORP/GRP170)</a:t>
            </a:r>
          </a:p>
          <a:p>
            <a:pPr>
              <a:buNone/>
            </a:pPr>
            <a:r>
              <a:rPr lang="en-US" altLang="zh-CN" dirty="0"/>
              <a:t>   HSP110 </a:t>
            </a:r>
            <a:r>
              <a:rPr lang="tr-TR" dirty="0"/>
              <a:t>protein ailesinin üyesidir ve etki mekanizması </a:t>
            </a:r>
            <a:r>
              <a:rPr lang="en-US" altLang="zh-CN" dirty="0" err="1"/>
              <a:t>BiP</a:t>
            </a:r>
            <a:r>
              <a:rPr lang="tr-TR" altLang="zh-CN" dirty="0"/>
              <a:t> gibidir</a:t>
            </a:r>
            <a:r>
              <a:rPr lang="en-US" altLang="zh-C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3143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zh-CN" dirty="0"/>
              <a:t>Moleküler </a:t>
            </a:r>
            <a:r>
              <a:rPr lang="tr-TR" altLang="zh-CN" dirty="0" err="1"/>
              <a:t>Şaperonlar</a:t>
            </a:r>
            <a:endParaRPr lang="zh-CN" altLang="zh-CN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ERdj1, 3, 4, 5, SEC63 </a:t>
            </a:r>
            <a:r>
              <a:rPr lang="tr-TR" altLang="zh-CN" dirty="0">
                <a:solidFill>
                  <a:srgbClr val="FF0000"/>
                </a:solidFill>
              </a:rPr>
              <a:t>ve</a:t>
            </a:r>
            <a:r>
              <a:rPr lang="en-US" altLang="zh-CN" dirty="0">
                <a:solidFill>
                  <a:srgbClr val="FF0000"/>
                </a:solidFill>
              </a:rPr>
              <a:t> p58IPK</a:t>
            </a:r>
            <a:r>
              <a:rPr lang="en-US" altLang="zh-CN" dirty="0"/>
              <a:t> </a:t>
            </a:r>
            <a:endParaRPr lang="tr-TR" altLang="zh-CN" dirty="0"/>
          </a:p>
          <a:p>
            <a:pPr>
              <a:buNone/>
            </a:pPr>
            <a:r>
              <a:rPr lang="tr-TR" altLang="zh-CN" dirty="0"/>
              <a:t>  </a:t>
            </a:r>
            <a:r>
              <a:rPr lang="en-US" altLang="zh-CN" dirty="0"/>
              <a:t>HSP40 </a:t>
            </a:r>
            <a:r>
              <a:rPr lang="tr-TR" dirty="0"/>
              <a:t>protein ailesinin üyesidir ve </a:t>
            </a:r>
            <a:r>
              <a:rPr lang="en-US" altLang="zh-CN" dirty="0" err="1"/>
              <a:t>BiP</a:t>
            </a:r>
            <a:r>
              <a:rPr lang="en-US" altLang="zh-CN" dirty="0"/>
              <a:t> </a:t>
            </a:r>
            <a:r>
              <a:rPr lang="tr-TR" altLang="zh-CN" dirty="0"/>
              <a:t>fonksiyonunu </a:t>
            </a:r>
            <a:r>
              <a:rPr lang="en-US" altLang="zh-CN" dirty="0" err="1"/>
              <a:t>ATPa</a:t>
            </a:r>
            <a:r>
              <a:rPr lang="tr-TR" altLang="zh-CN" dirty="0"/>
              <a:t>z </a:t>
            </a:r>
            <a:r>
              <a:rPr lang="en-US" altLang="zh-CN" dirty="0"/>
              <a:t>a</a:t>
            </a:r>
            <a:r>
              <a:rPr lang="tr-TR" altLang="zh-CN" dirty="0"/>
              <a:t>k</a:t>
            </a:r>
            <a:r>
              <a:rPr lang="en-US" altLang="zh-CN" dirty="0" err="1"/>
              <a:t>tivit</a:t>
            </a:r>
            <a:r>
              <a:rPr lang="tr-TR" altLang="zh-CN" dirty="0"/>
              <a:t>esini</a:t>
            </a:r>
            <a:r>
              <a:rPr lang="en-US" altLang="zh-CN" dirty="0"/>
              <a:t> </a:t>
            </a:r>
            <a:r>
              <a:rPr lang="tr-TR" altLang="zh-CN" dirty="0"/>
              <a:t>kontrol ederek </a:t>
            </a:r>
            <a:r>
              <a:rPr lang="tr-TR" altLang="zh-CN" dirty="0" err="1"/>
              <a:t>regüle</a:t>
            </a:r>
            <a:r>
              <a:rPr lang="tr-TR" altLang="zh-CN" dirty="0"/>
              <a:t> eder.</a:t>
            </a:r>
            <a:endParaRPr lang="en-US" altLang="zh-CN" dirty="0"/>
          </a:p>
          <a:p>
            <a:pPr eaLnBrk="1" hangingPunct="1">
              <a:lnSpc>
                <a:spcPct val="90000"/>
              </a:lnSpc>
            </a:pPr>
            <a:r>
              <a:rPr lang="en-US" altLang="zh-CN" dirty="0" err="1">
                <a:solidFill>
                  <a:srgbClr val="FF0000"/>
                </a:solidFill>
              </a:rPr>
              <a:t>BiP</a:t>
            </a:r>
            <a:r>
              <a:rPr lang="en-US" altLang="zh-CN" dirty="0">
                <a:solidFill>
                  <a:srgbClr val="FF0000"/>
                </a:solidFill>
              </a:rPr>
              <a:t>-associated protein (BAP),</a:t>
            </a:r>
            <a:r>
              <a:rPr lang="en-US" altLang="zh-CN" dirty="0"/>
              <a:t> </a:t>
            </a:r>
            <a:endParaRPr lang="tr-TR" altLang="zh-CN" dirty="0"/>
          </a:p>
          <a:p>
            <a:pPr>
              <a:buNone/>
            </a:pPr>
            <a:r>
              <a:rPr lang="tr-TR" altLang="zh-CN" dirty="0"/>
              <a:t> 	</a:t>
            </a:r>
            <a:r>
              <a:rPr lang="en-US" altLang="zh-CN" dirty="0" err="1"/>
              <a:t>BiP</a:t>
            </a:r>
            <a:r>
              <a:rPr lang="en-US" altLang="zh-CN" dirty="0"/>
              <a:t> </a:t>
            </a:r>
            <a:r>
              <a:rPr lang="tr-TR" altLang="zh-CN" dirty="0"/>
              <a:t>fonksiyonunu nükleotid değişimini artırarak </a:t>
            </a:r>
            <a:r>
              <a:rPr lang="tr-TR" altLang="zh-CN" dirty="0" err="1"/>
              <a:t>regüle</a:t>
            </a:r>
            <a:r>
              <a:rPr lang="tr-TR" altLang="zh-CN" dirty="0"/>
              <a:t> eder. </a:t>
            </a:r>
            <a:endParaRPr lang="en-US" altLang="zh-CN" dirty="0"/>
          </a:p>
          <a:p>
            <a:pPr eaLnBrk="1" hangingPunct="1">
              <a:lnSpc>
                <a:spcPct val="90000"/>
              </a:lnSpc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6563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CN" dirty="0"/>
              <a:t>Katlayıcı enzimler</a:t>
            </a:r>
            <a:endParaRPr lang="zh-CN" altLang="zh-CN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zh-CN" dirty="0" err="1">
                <a:solidFill>
                  <a:srgbClr val="FF0000"/>
                </a:solidFill>
              </a:rPr>
              <a:t>Calnexin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tr-TR" altLang="zh-CN" dirty="0">
                <a:solidFill>
                  <a:srgbClr val="FF0000"/>
                </a:solidFill>
              </a:rPr>
              <a:t>ve </a:t>
            </a:r>
            <a:r>
              <a:rPr lang="en-US" altLang="zh-CN" dirty="0" err="1">
                <a:solidFill>
                  <a:srgbClr val="FF0000"/>
                </a:solidFill>
              </a:rPr>
              <a:t>calreticulin</a:t>
            </a:r>
            <a:r>
              <a:rPr lang="en-US" altLang="zh-CN" dirty="0"/>
              <a:t> </a:t>
            </a:r>
            <a:endParaRPr lang="tr-TR" altLang="zh-CN" dirty="0"/>
          </a:p>
          <a:p>
            <a:pPr eaLnBrk="1" hangingPunct="1"/>
            <a:r>
              <a:rPr lang="tr-TR" altLang="zh-CN" dirty="0" err="1"/>
              <a:t>Glikoprotein</a:t>
            </a:r>
            <a:r>
              <a:rPr lang="tr-TR" altLang="zh-CN" dirty="0"/>
              <a:t> katlanmasında rolü vardır. Benzer moleküler yapıdadır ancak </a:t>
            </a:r>
            <a:r>
              <a:rPr lang="tr-TR" altLang="zh-CN" dirty="0" err="1"/>
              <a:t>membran</a:t>
            </a:r>
            <a:r>
              <a:rPr lang="tr-TR" altLang="zh-CN" dirty="0"/>
              <a:t> bağlı ve </a:t>
            </a:r>
            <a:r>
              <a:rPr lang="tr-TR" altLang="zh-CN" dirty="0" err="1"/>
              <a:t>luminal</a:t>
            </a:r>
            <a:r>
              <a:rPr lang="tr-TR" altLang="zh-CN" dirty="0"/>
              <a:t> proteinler olduklarından, benzer </a:t>
            </a:r>
            <a:r>
              <a:rPr lang="tr-TR" altLang="zh-CN" dirty="0" err="1"/>
              <a:t>lokasyonlardaki</a:t>
            </a:r>
            <a:r>
              <a:rPr lang="tr-TR" altLang="zh-CN" dirty="0"/>
              <a:t> proteinlere etki eder.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Protein disulfide </a:t>
            </a:r>
            <a:r>
              <a:rPr lang="en-US" altLang="zh-CN" dirty="0" err="1">
                <a:solidFill>
                  <a:srgbClr val="FF0000"/>
                </a:solidFill>
              </a:rPr>
              <a:t>isomerase</a:t>
            </a:r>
            <a:r>
              <a:rPr lang="en-US" altLang="zh-CN" dirty="0">
                <a:solidFill>
                  <a:srgbClr val="FF0000"/>
                </a:solidFill>
              </a:rPr>
              <a:t>(PDI</a:t>
            </a:r>
            <a:r>
              <a:rPr lang="en-US" altLang="zh-CN" dirty="0"/>
              <a:t>), ERp72, ERp61, GRP58/Erp57, ERp44, ERp29 </a:t>
            </a:r>
            <a:r>
              <a:rPr lang="tr-TR" altLang="zh-CN" dirty="0"/>
              <a:t>ve</a:t>
            </a:r>
            <a:r>
              <a:rPr lang="en-US" altLang="zh-CN" dirty="0"/>
              <a:t> PDI-P5.</a:t>
            </a:r>
          </a:p>
          <a:p>
            <a:pPr>
              <a:buNone/>
            </a:pPr>
            <a:r>
              <a:rPr lang="en-US" altLang="zh-CN" dirty="0"/>
              <a:t> </a:t>
            </a:r>
            <a:r>
              <a:rPr lang="tr-TR" altLang="zh-CN" dirty="0"/>
              <a:t>	Proteinlerdeki </a:t>
            </a:r>
            <a:r>
              <a:rPr lang="tr-TR" altLang="zh-CN" dirty="0" err="1"/>
              <a:t>sistein</a:t>
            </a:r>
            <a:r>
              <a:rPr lang="tr-TR" altLang="zh-CN" dirty="0"/>
              <a:t> </a:t>
            </a:r>
            <a:r>
              <a:rPr lang="tr-TR" altLang="zh-CN" dirty="0" err="1"/>
              <a:t>residuları</a:t>
            </a:r>
            <a:r>
              <a:rPr lang="tr-TR" altLang="zh-CN" dirty="0"/>
              <a:t> arasındaki </a:t>
            </a:r>
            <a:r>
              <a:rPr lang="tr-TR" altLang="zh-CN" dirty="0" err="1"/>
              <a:t>disülfid</a:t>
            </a:r>
            <a:r>
              <a:rPr lang="tr-TR" altLang="zh-CN" dirty="0"/>
              <a:t> bağı oluşumu ve kırılmasını katalize ederek proteinlerin katlanmasında önemli rol oynar. </a:t>
            </a:r>
            <a:endParaRPr lang="en-US" altLang="zh-CN" dirty="0"/>
          </a:p>
          <a:p>
            <a:pPr eaLnBrk="1" hangingPunct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03601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5203" y="1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tr-TR" dirty="0"/>
              <a:t>E</a:t>
            </a:r>
            <a:r>
              <a:rPr lang="en-US" dirty="0"/>
              <a:t>R </a:t>
            </a:r>
            <a:r>
              <a:rPr lang="en-US" dirty="0" err="1"/>
              <a:t>stres</a:t>
            </a:r>
            <a:r>
              <a:rPr lang="en-US" dirty="0"/>
              <a:t> </a:t>
            </a:r>
            <a:r>
              <a:rPr lang="tr-TR" dirty="0"/>
              <a:t>ve katlanmamış protein yanıtı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21926" y="1072589"/>
            <a:ext cx="4938433" cy="4351338"/>
          </a:xfrm>
        </p:spPr>
        <p:txBody>
          <a:bodyPr>
            <a:noAutofit/>
          </a:bodyPr>
          <a:lstStyle/>
          <a:p>
            <a:r>
              <a:rPr lang="tr-TR" sz="2400" dirty="0"/>
              <a:t>UPR üç farklı yolaktan oluşmaktadır.</a:t>
            </a:r>
          </a:p>
          <a:p>
            <a:pPr>
              <a:buNone/>
            </a:pPr>
            <a:endParaRPr lang="tr-TR" sz="2400" dirty="0"/>
          </a:p>
          <a:p>
            <a:r>
              <a:rPr lang="tr-TR" sz="2400" dirty="0"/>
              <a:t>ER stresine karşı cevabı başlatmaktan sorumlu üç farklı ER </a:t>
            </a:r>
            <a:r>
              <a:rPr lang="tr-TR" sz="2400" dirty="0" err="1"/>
              <a:t>transmembran</a:t>
            </a:r>
            <a:r>
              <a:rPr lang="tr-TR" sz="2400" dirty="0"/>
              <a:t> proteini </a:t>
            </a:r>
            <a:r>
              <a:rPr lang="tr-TR" sz="2400" u="sng" dirty="0">
                <a:solidFill>
                  <a:srgbClr val="FF0000"/>
                </a:solidFill>
              </a:rPr>
              <a:t>(IRE1, PERK ve </a:t>
            </a:r>
            <a:r>
              <a:rPr lang="sv-SE" sz="2400" u="sng" dirty="0">
                <a:solidFill>
                  <a:srgbClr val="FF0000"/>
                </a:solidFill>
              </a:rPr>
              <a:t>ATF6) </a:t>
            </a:r>
            <a:r>
              <a:rPr lang="sv-SE" sz="2400" dirty="0"/>
              <a:t>bu yolaklarda görev almaktadır</a:t>
            </a:r>
            <a:endParaRPr lang="tr-TR" sz="2400" dirty="0"/>
          </a:p>
          <a:p>
            <a:r>
              <a:rPr lang="tr-TR" sz="2400" dirty="0" err="1"/>
              <a:t>ER’de</a:t>
            </a:r>
            <a:r>
              <a:rPr lang="tr-TR" sz="2400" dirty="0"/>
              <a:t> bulunan </a:t>
            </a:r>
            <a:r>
              <a:rPr lang="tr-TR" sz="2400" dirty="0" err="1"/>
              <a:t>şaperon</a:t>
            </a:r>
            <a:r>
              <a:rPr lang="tr-TR" sz="2400" dirty="0"/>
              <a:t> proteini </a:t>
            </a:r>
            <a:r>
              <a:rPr lang="tr-TR" sz="2400" dirty="0" err="1"/>
              <a:t>BiP</a:t>
            </a:r>
            <a:r>
              <a:rPr lang="tr-TR" sz="2400" dirty="0"/>
              <a:t> (GRP78) bir UPR düzenleyicisidir ve IRE1, PERK ve ATF6’nın aktivasyonunda ve ER stresine cevabın oluşturulmasında önemli bir role sahiptir</a:t>
            </a:r>
          </a:p>
          <a:p>
            <a:endParaRPr lang="tr-TR" dirty="0"/>
          </a:p>
        </p:txBody>
      </p:sp>
      <p:pic>
        <p:nvPicPr>
          <p:cNvPr id="6" name="Picture 2" descr="214074.fig.00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679" y="1046797"/>
            <a:ext cx="2813797" cy="5396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408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Stres olmadığı koşullarda </a:t>
            </a:r>
            <a:r>
              <a:rPr lang="tr-TR" dirty="0" err="1"/>
              <a:t>BiP</a:t>
            </a:r>
            <a:r>
              <a:rPr lang="tr-TR" dirty="0"/>
              <a:t>, IRE1, PERK ve ATF6’nın </a:t>
            </a:r>
            <a:r>
              <a:rPr lang="tr-TR" dirty="0" err="1"/>
              <a:t>luminal</a:t>
            </a:r>
            <a:r>
              <a:rPr lang="tr-TR" dirty="0"/>
              <a:t> </a:t>
            </a:r>
            <a:r>
              <a:rPr lang="tr-TR" dirty="0" err="1"/>
              <a:t>domainlerine</a:t>
            </a:r>
            <a:r>
              <a:rPr lang="tr-TR" dirty="0"/>
              <a:t> bağlanarak </a:t>
            </a:r>
            <a:r>
              <a:rPr lang="tr-TR" dirty="0" err="1"/>
              <a:t>ER’de</a:t>
            </a:r>
            <a:r>
              <a:rPr lang="tr-TR" dirty="0"/>
              <a:t> muhafaza edilmelerini sağlamaktadır.</a:t>
            </a:r>
          </a:p>
          <a:p>
            <a:r>
              <a:rPr lang="tr-TR" dirty="0"/>
              <a:t>Ancak katlanmamış veya hatalı katlanmış proteinlerin birikimi durumunda </a:t>
            </a:r>
            <a:r>
              <a:rPr lang="tr-TR" dirty="0" err="1"/>
              <a:t>BiP</a:t>
            </a:r>
            <a:r>
              <a:rPr lang="tr-TR" dirty="0"/>
              <a:t>, IRE1, PERK ve ATF6’dan ayrılarak bu proteinlerin </a:t>
            </a:r>
            <a:r>
              <a:rPr lang="tr-TR" dirty="0" err="1"/>
              <a:t>spontan</a:t>
            </a:r>
            <a:r>
              <a:rPr lang="tr-TR" dirty="0"/>
              <a:t> olarak </a:t>
            </a:r>
            <a:r>
              <a:rPr lang="tr-TR" dirty="0" err="1"/>
              <a:t>oligomerize</a:t>
            </a:r>
            <a:r>
              <a:rPr lang="tr-TR" dirty="0"/>
              <a:t>/ </a:t>
            </a:r>
            <a:r>
              <a:rPr lang="tr-TR" dirty="0" err="1"/>
              <a:t>dimerize</a:t>
            </a:r>
            <a:r>
              <a:rPr lang="tr-TR" dirty="0"/>
              <a:t> olmasına ve kendi kendilerini </a:t>
            </a:r>
            <a:r>
              <a:rPr lang="tr-TR" dirty="0" err="1"/>
              <a:t>fosforlayarak</a:t>
            </a:r>
            <a:r>
              <a:rPr lang="tr-TR" dirty="0"/>
              <a:t> sonrasında aktivasyonlarına yol açmaktadır</a:t>
            </a:r>
          </a:p>
        </p:txBody>
      </p:sp>
      <p:sp>
        <p:nvSpPr>
          <p:cNvPr id="5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E</a:t>
            </a:r>
            <a:r>
              <a:rPr lang="en-US" dirty="0"/>
              <a:t>R </a:t>
            </a:r>
            <a:r>
              <a:rPr lang="en-US" dirty="0" err="1"/>
              <a:t>stres</a:t>
            </a:r>
            <a:r>
              <a:rPr lang="en-US" dirty="0"/>
              <a:t> </a:t>
            </a:r>
            <a:r>
              <a:rPr lang="tr-TR" dirty="0"/>
              <a:t>ve katlanmamış protein yanıtı</a:t>
            </a:r>
          </a:p>
        </p:txBody>
      </p:sp>
      <p:pic>
        <p:nvPicPr>
          <p:cNvPr id="6" name="Picture 2" descr="214074.fig.00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598" y="1206906"/>
            <a:ext cx="2491068" cy="4777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kazanımları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ER’in</a:t>
            </a:r>
            <a:r>
              <a:rPr lang="tr-TR" dirty="0"/>
              <a:t> hücre içerisindeki yolaklarla ilişkisini tanımlayabilir. </a:t>
            </a:r>
          </a:p>
          <a:p>
            <a:pPr lvl="0"/>
            <a:r>
              <a:rPr lang="tr-TR" dirty="0"/>
              <a:t>Hücre proteinlerinin fonksiyonel hale gelmesinde yer alan mekanizmaları açıklayabilir. </a:t>
            </a:r>
          </a:p>
          <a:p>
            <a:pPr lvl="0"/>
            <a:r>
              <a:rPr lang="tr-TR" dirty="0" err="1"/>
              <a:t>ER’in</a:t>
            </a:r>
            <a:r>
              <a:rPr lang="tr-TR" dirty="0"/>
              <a:t> </a:t>
            </a:r>
            <a:r>
              <a:rPr lang="tr-TR" dirty="0" err="1"/>
              <a:t>regüle</a:t>
            </a:r>
            <a:r>
              <a:rPr lang="tr-TR" dirty="0"/>
              <a:t> edici fonksiyonlarındaki bozuklukların klinik önemini açıklayabilir.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0064" y="379415"/>
            <a:ext cx="5603875" cy="609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95033" y="1"/>
            <a:ext cx="7886700" cy="1325563"/>
          </a:xfrm>
        </p:spPr>
        <p:txBody>
          <a:bodyPr/>
          <a:lstStyle/>
          <a:p>
            <a:pPr eaLnBrk="1" hangingPunct="1"/>
            <a:r>
              <a:rPr lang="en-US" altLang="zh-CN" dirty="0"/>
              <a:t>ER </a:t>
            </a:r>
            <a:r>
              <a:rPr lang="en-US" altLang="zh-CN" dirty="0" err="1"/>
              <a:t>stres</a:t>
            </a:r>
            <a:r>
              <a:rPr lang="tr-TR" altLang="zh-CN" dirty="0"/>
              <a:t>i indükleyen kimyasallar</a:t>
            </a:r>
            <a:endParaRPr lang="en-US" altLang="zh-CN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032" y="1377389"/>
            <a:ext cx="7886700" cy="4924799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zh-CN" dirty="0">
                <a:solidFill>
                  <a:srgbClr val="FF0000"/>
                </a:solidFill>
              </a:rPr>
              <a:t>G</a:t>
            </a:r>
            <a:r>
              <a:rPr lang="en-US" altLang="zh-CN" dirty="0" err="1">
                <a:solidFill>
                  <a:srgbClr val="FF0000"/>
                </a:solidFill>
              </a:rPr>
              <a:t>lycosyla</a:t>
            </a:r>
            <a:r>
              <a:rPr lang="tr-TR" altLang="zh-CN" dirty="0" err="1">
                <a:solidFill>
                  <a:srgbClr val="FF0000"/>
                </a:solidFill>
              </a:rPr>
              <a:t>sy</a:t>
            </a:r>
            <a:r>
              <a:rPr lang="en-US" altLang="zh-CN" dirty="0">
                <a:solidFill>
                  <a:srgbClr val="FF0000"/>
                </a:solidFill>
              </a:rPr>
              <a:t>on inhibit</a:t>
            </a:r>
            <a:r>
              <a:rPr lang="tr-TR" altLang="zh-CN" dirty="0" err="1">
                <a:solidFill>
                  <a:srgbClr val="FF0000"/>
                </a:solidFill>
              </a:rPr>
              <a:t>örleri</a:t>
            </a:r>
            <a:endParaRPr lang="en-US" altLang="zh-CN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dirty="0"/>
              <a:t>   </a:t>
            </a:r>
            <a:r>
              <a:rPr lang="tr-TR" altLang="zh-CN" dirty="0"/>
              <a:t>Proteinlerin katlanması için </a:t>
            </a:r>
            <a:r>
              <a:rPr lang="en-US" altLang="zh-CN" dirty="0"/>
              <a:t>N-</a:t>
            </a:r>
            <a:r>
              <a:rPr lang="en-US" altLang="zh-CN" dirty="0" err="1"/>
              <a:t>gl</a:t>
            </a:r>
            <a:r>
              <a:rPr lang="tr-TR" altLang="zh-CN" dirty="0" err="1"/>
              <a:t>ikolizlenmesi</a:t>
            </a:r>
            <a:r>
              <a:rPr lang="tr-TR" altLang="zh-CN" dirty="0"/>
              <a:t> gerekmektedir.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   </a:t>
            </a:r>
            <a:r>
              <a:rPr lang="en-US" altLang="zh-CN" dirty="0" err="1"/>
              <a:t>Tunicamycin</a:t>
            </a:r>
            <a:r>
              <a:rPr lang="en-US" altLang="zh-CN" dirty="0"/>
              <a:t>: UDP-</a:t>
            </a:r>
            <a:r>
              <a:rPr lang="en-US" altLang="zh-CN" dirty="0" err="1"/>
              <a:t>GlcNAc</a:t>
            </a:r>
            <a:r>
              <a:rPr lang="en-US" altLang="zh-CN" dirty="0"/>
              <a:t>-</a:t>
            </a:r>
            <a:r>
              <a:rPr lang="en-US" altLang="zh-CN" dirty="0" err="1"/>
              <a:t>dilichol</a:t>
            </a:r>
            <a:r>
              <a:rPr lang="en-US" altLang="zh-CN" dirty="0"/>
              <a:t> phosphate </a:t>
            </a:r>
            <a:r>
              <a:rPr lang="en-US" altLang="zh-CN" dirty="0" err="1"/>
              <a:t>GlcNAc</a:t>
            </a:r>
            <a:r>
              <a:rPr lang="en-US" altLang="zh-CN" dirty="0"/>
              <a:t>-phosphate </a:t>
            </a:r>
            <a:r>
              <a:rPr lang="en-US" altLang="zh-CN" dirty="0" err="1"/>
              <a:t>transferase</a:t>
            </a:r>
            <a:r>
              <a:rPr lang="en-US" altLang="zh-CN" dirty="0"/>
              <a:t> a</a:t>
            </a:r>
            <a:r>
              <a:rPr lang="tr-TR" altLang="zh-CN" dirty="0" err="1"/>
              <a:t>ktivitesini</a:t>
            </a:r>
            <a:r>
              <a:rPr lang="tr-TR" altLang="zh-CN" dirty="0"/>
              <a:t> </a:t>
            </a:r>
            <a:r>
              <a:rPr lang="tr-TR" altLang="zh-CN" dirty="0" err="1"/>
              <a:t>inhibe</a:t>
            </a:r>
            <a:r>
              <a:rPr lang="tr-TR" altLang="zh-CN" dirty="0"/>
              <a:t> eden bir </a:t>
            </a:r>
            <a:r>
              <a:rPr lang="en-US" altLang="zh-CN" dirty="0" err="1"/>
              <a:t>antibioti</a:t>
            </a:r>
            <a:r>
              <a:rPr lang="tr-TR" altLang="zh-CN" dirty="0"/>
              <a:t>k</a:t>
            </a:r>
            <a:r>
              <a:rPr lang="en-US" altLang="zh-CN" dirty="0"/>
              <a:t>.</a:t>
            </a:r>
            <a:endParaRPr lang="tr-TR" altLang="zh-CN" dirty="0"/>
          </a:p>
          <a:p>
            <a:pPr>
              <a:buNone/>
            </a:pPr>
            <a:endParaRPr lang="en-US" altLang="zh-CN" dirty="0"/>
          </a:p>
          <a:p>
            <a:pPr>
              <a:buNone/>
            </a:pPr>
            <a:r>
              <a:rPr lang="en-US" altLang="zh-CN" dirty="0"/>
              <a:t> </a:t>
            </a:r>
            <a:r>
              <a:rPr lang="en-US" altLang="zh-CN" dirty="0">
                <a:solidFill>
                  <a:srgbClr val="FF0000"/>
                </a:solidFill>
              </a:rPr>
              <a:t>Ca2+ </a:t>
            </a:r>
            <a:r>
              <a:rPr lang="en-US" altLang="zh-CN" dirty="0" err="1">
                <a:solidFill>
                  <a:srgbClr val="FF0000"/>
                </a:solidFill>
              </a:rPr>
              <a:t>metabli</a:t>
            </a:r>
            <a:r>
              <a:rPr lang="tr-TR" altLang="zh-CN" dirty="0" err="1">
                <a:solidFill>
                  <a:srgbClr val="FF0000"/>
                </a:solidFill>
              </a:rPr>
              <a:t>zmasına</a:t>
            </a:r>
            <a:r>
              <a:rPr lang="tr-TR" altLang="zh-CN" dirty="0">
                <a:solidFill>
                  <a:srgbClr val="FF0000"/>
                </a:solidFill>
              </a:rPr>
              <a:t> etki eden faktörler</a:t>
            </a:r>
          </a:p>
          <a:p>
            <a:pPr>
              <a:buNone/>
            </a:pPr>
            <a:r>
              <a:rPr lang="tr-TR" altLang="zh-CN" dirty="0">
                <a:solidFill>
                  <a:srgbClr val="FF0000"/>
                </a:solidFill>
              </a:rPr>
              <a:t>	</a:t>
            </a:r>
            <a:r>
              <a:rPr lang="en-US" altLang="zh-CN" dirty="0"/>
              <a:t>Ca2+ </a:t>
            </a:r>
            <a:r>
              <a:rPr lang="en-US" altLang="zh-CN" dirty="0" err="1"/>
              <a:t>ionophore</a:t>
            </a:r>
            <a:r>
              <a:rPr lang="en-US" altLang="zh-CN" dirty="0"/>
              <a:t> (A23187) </a:t>
            </a:r>
            <a:r>
              <a:rPr lang="tr-TR" altLang="zh-CN" dirty="0"/>
              <a:t>ve</a:t>
            </a:r>
            <a:r>
              <a:rPr lang="en-US" altLang="zh-CN" dirty="0"/>
              <a:t> Ca2+ </a:t>
            </a:r>
            <a:r>
              <a:rPr lang="tr-TR" altLang="zh-CN" dirty="0"/>
              <a:t>pompa inhibitörü</a:t>
            </a:r>
            <a:r>
              <a:rPr lang="en-US" altLang="zh-CN" dirty="0"/>
              <a:t>(</a:t>
            </a:r>
            <a:r>
              <a:rPr lang="en-US" altLang="zh-CN" dirty="0" err="1"/>
              <a:t>thapsigargin</a:t>
            </a:r>
            <a:r>
              <a:rPr lang="en-US" altLang="zh-CN" dirty="0"/>
              <a:t>)</a:t>
            </a:r>
          </a:p>
          <a:p>
            <a:pPr>
              <a:buNone/>
            </a:pPr>
            <a:r>
              <a:rPr lang="tr-TR" altLang="zh-CN" dirty="0"/>
              <a:t>	ER </a:t>
            </a:r>
            <a:r>
              <a:rPr lang="tr-TR" altLang="zh-CN" dirty="0" err="1"/>
              <a:t>saperonu</a:t>
            </a:r>
            <a:r>
              <a:rPr lang="tr-TR" altLang="zh-CN" dirty="0"/>
              <a:t> olan </a:t>
            </a:r>
            <a:r>
              <a:rPr lang="tr-TR" altLang="zh-CN" dirty="0" err="1"/>
              <a:t>BiP</a:t>
            </a:r>
            <a:r>
              <a:rPr lang="tr-TR" altLang="zh-CN" dirty="0"/>
              <a:t> fonksiyon için yüksek miktarda </a:t>
            </a:r>
            <a:r>
              <a:rPr lang="en-US" altLang="zh-CN" dirty="0"/>
              <a:t>Ca2+ ion</a:t>
            </a:r>
            <a:r>
              <a:rPr lang="tr-TR" altLang="zh-CN" dirty="0" err="1"/>
              <a:t>larına</a:t>
            </a:r>
            <a:r>
              <a:rPr lang="tr-TR" altLang="zh-CN" dirty="0"/>
              <a:t> ihtiyaç duyar.</a:t>
            </a:r>
            <a:r>
              <a:rPr lang="en-US" altLang="zh-CN" dirty="0"/>
              <a:t> </a:t>
            </a:r>
            <a:endParaRPr lang="tr-TR" altLang="zh-CN" dirty="0"/>
          </a:p>
          <a:p>
            <a:pPr>
              <a:buNone/>
            </a:pPr>
            <a:endParaRPr lang="tr-TR" altLang="zh-CN" dirty="0"/>
          </a:p>
          <a:p>
            <a:r>
              <a:rPr lang="tr-TR" altLang="zh-CN" dirty="0">
                <a:solidFill>
                  <a:srgbClr val="FF0000"/>
                </a:solidFill>
              </a:rPr>
              <a:t>İndirgeyici (</a:t>
            </a:r>
            <a:r>
              <a:rPr lang="tr-TR" altLang="zh-CN" dirty="0" err="1">
                <a:solidFill>
                  <a:srgbClr val="FF0000"/>
                </a:solidFill>
              </a:rPr>
              <a:t>redüktif</a:t>
            </a:r>
            <a:r>
              <a:rPr lang="tr-TR" altLang="zh-CN" dirty="0">
                <a:solidFill>
                  <a:srgbClr val="FF0000"/>
                </a:solidFill>
              </a:rPr>
              <a:t>) ajanlar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    DTT and </a:t>
            </a:r>
            <a:r>
              <a:rPr lang="el-GR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-me</a:t>
            </a:r>
            <a:r>
              <a:rPr lang="tr-TR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captoethanol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zh-CN" dirty="0" err="1">
                <a:solidFill>
                  <a:srgbClr val="FF0000"/>
                </a:solidFill>
              </a:rPr>
              <a:t>Hipoksi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zh-CN" dirty="0"/>
          </a:p>
          <a:p>
            <a:pPr eaLnBrk="1" hangingPunct="1">
              <a:lnSpc>
                <a:spcPct val="90000"/>
              </a:lnSpc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00108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 stresinin tetiklendiği hastalıklar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Nörodejeneratif</a:t>
            </a:r>
            <a:r>
              <a:rPr lang="tr-TR" dirty="0"/>
              <a:t> hastalıkları (</a:t>
            </a:r>
            <a:r>
              <a:rPr lang="tr-TR" dirty="0" err="1"/>
              <a:t>amiyotrofik</a:t>
            </a:r>
            <a:r>
              <a:rPr lang="tr-TR" dirty="0"/>
              <a:t> </a:t>
            </a:r>
            <a:r>
              <a:rPr lang="tr-TR" dirty="0" err="1"/>
              <a:t>lateral</a:t>
            </a:r>
            <a:r>
              <a:rPr lang="tr-TR" dirty="0"/>
              <a:t> skleroz, Parkinson, Alzheimer, </a:t>
            </a:r>
            <a:r>
              <a:rPr lang="tr-TR" dirty="0" err="1"/>
              <a:t>Huntington</a:t>
            </a:r>
            <a:r>
              <a:rPr lang="tr-TR" dirty="0"/>
              <a:t>)</a:t>
            </a:r>
          </a:p>
          <a:p>
            <a:r>
              <a:rPr lang="tr-TR" dirty="0" err="1"/>
              <a:t>İskemi</a:t>
            </a:r>
            <a:r>
              <a:rPr lang="tr-TR" dirty="0"/>
              <a:t>/</a:t>
            </a:r>
            <a:r>
              <a:rPr lang="tr-TR" dirty="0" err="1"/>
              <a:t>reperfüzyon</a:t>
            </a:r>
            <a:r>
              <a:rPr lang="tr-TR" dirty="0"/>
              <a:t> hasarı olan hastalıklar </a:t>
            </a:r>
          </a:p>
          <a:p>
            <a:r>
              <a:rPr lang="tr-TR" dirty="0" err="1"/>
              <a:t>Metabolik</a:t>
            </a:r>
            <a:r>
              <a:rPr lang="tr-TR" dirty="0"/>
              <a:t> hastalıklar  özellikle tip 2 diyabet ve </a:t>
            </a:r>
            <a:r>
              <a:rPr lang="tr-TR" dirty="0" err="1"/>
              <a:t>obezite</a:t>
            </a:r>
            <a:endParaRPr lang="tr-TR" dirty="0"/>
          </a:p>
          <a:p>
            <a:r>
              <a:rPr lang="tr-TR" dirty="0" err="1"/>
              <a:t>Bipolar</a:t>
            </a:r>
            <a:r>
              <a:rPr lang="tr-TR" dirty="0"/>
              <a:t> hastalıklar</a:t>
            </a:r>
          </a:p>
          <a:p>
            <a:r>
              <a:rPr lang="tr-TR" dirty="0"/>
              <a:t>Kalp, karaciğer ve böbrek hastalıkları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Apoptoz</a:t>
            </a:r>
            <a:r>
              <a:rPr lang="tr-TR" dirty="0"/>
              <a:t> (programlı hücre ölümü)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ER’de</a:t>
            </a:r>
            <a:r>
              <a:rPr lang="tr-TR" dirty="0"/>
              <a:t> hatalı katlanmış veya katlanmamış protein birikimine ERAD ve UPR yolakları ile cevap verilmeye çalışılsa da hatalı katlanmış protein miktarının çok fazla miktarda olması strese karşı verilen cevapları yetersiz kılabilmektedir.</a:t>
            </a:r>
          </a:p>
          <a:p>
            <a:r>
              <a:rPr lang="tr-TR" dirty="0"/>
              <a:t>Böyle bir durumda ER stresi </a:t>
            </a:r>
            <a:r>
              <a:rPr lang="tr-TR" dirty="0" err="1"/>
              <a:t>apopitozu</a:t>
            </a:r>
            <a:r>
              <a:rPr lang="tr-TR" dirty="0"/>
              <a:t> (programlı hücre ölümünü) tetiklemektedir. ER stresi ile </a:t>
            </a:r>
            <a:r>
              <a:rPr lang="tr-TR" dirty="0" err="1"/>
              <a:t>apopitozun</a:t>
            </a:r>
            <a:r>
              <a:rPr lang="tr-TR" dirty="0"/>
              <a:t> tetiklenmesinde </a:t>
            </a:r>
            <a:r>
              <a:rPr lang="tr-TR" dirty="0" err="1"/>
              <a:t>proteazların</a:t>
            </a:r>
            <a:r>
              <a:rPr lang="tr-TR" dirty="0"/>
              <a:t>, </a:t>
            </a:r>
            <a:r>
              <a:rPr lang="tr-TR" dirty="0" err="1"/>
              <a:t>kinazların</a:t>
            </a:r>
            <a:r>
              <a:rPr lang="tr-TR" dirty="0"/>
              <a:t>, transkripsiyon faktörlerinin, </a:t>
            </a:r>
            <a:r>
              <a:rPr lang="tr-TR" dirty="0" err="1"/>
              <a:t>kaspaz</a:t>
            </a:r>
            <a:r>
              <a:rPr lang="tr-TR" dirty="0"/>
              <a:t> ailesi ve ayrıca </a:t>
            </a:r>
            <a:r>
              <a:rPr lang="tr-TR" dirty="0" err="1"/>
              <a:t>Bcl</a:t>
            </a:r>
            <a:r>
              <a:rPr lang="tr-TR" dirty="0"/>
              <a:t>-2 ailesi üyelerinin rolü bulunmaktadır.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Apoptoz</a:t>
            </a:r>
            <a:endParaRPr lang="tr-TR" dirty="0"/>
          </a:p>
        </p:txBody>
      </p:sp>
      <p:pic>
        <p:nvPicPr>
          <p:cNvPr id="2051" name="Picture 3" descr="C:\Users\user\Documents\Biyofizik Bölüm\Dersler\2014\TIP\D1M1\apoptosis-diagram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4" y="1711933"/>
            <a:ext cx="4055970" cy="4506633"/>
          </a:xfrm>
          <a:prstGeom prst="rect">
            <a:avLst/>
          </a:prstGeom>
          <a:noFill/>
        </p:spPr>
      </p:pic>
      <p:pic>
        <p:nvPicPr>
          <p:cNvPr id="2052" name="Picture 4" descr="C:\Users\user\Documents\Biyofizik Bölüm\Dersler\2014\TIP\D1M1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4709" y="2317376"/>
            <a:ext cx="2376768" cy="316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100" dirty="0"/>
              <a:t>ER stres ile bağlantılı hücre içi sinyal yolakları </a:t>
            </a:r>
            <a:r>
              <a:rPr lang="en-US" dirty="0"/>
              <a:t> </a:t>
            </a:r>
            <a:endParaRPr lang="tr-TR" dirty="0"/>
          </a:p>
        </p:txBody>
      </p:sp>
      <p:sp>
        <p:nvSpPr>
          <p:cNvPr id="10" name="9 İçerik Yer Tutucusu"/>
          <p:cNvSpPr>
            <a:spLocks noGrp="1"/>
          </p:cNvSpPr>
          <p:nvPr>
            <p:ph sz="half" idx="1"/>
          </p:nvPr>
        </p:nvSpPr>
        <p:spPr>
          <a:xfrm>
            <a:off x="611560" y="4077072"/>
            <a:ext cx="8280920" cy="269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800" dirty="0" err="1"/>
              <a:t>Şaperon</a:t>
            </a:r>
            <a:r>
              <a:rPr lang="tr-TR" sz="1800" dirty="0"/>
              <a:t> Grp78, </a:t>
            </a:r>
            <a:r>
              <a:rPr lang="en-US" sz="1800" dirty="0"/>
              <a:t>Ire1, PERK, </a:t>
            </a:r>
            <a:r>
              <a:rPr lang="tr-TR" sz="1800" dirty="0"/>
              <a:t>ve</a:t>
            </a:r>
            <a:r>
              <a:rPr lang="en-US" sz="1800" dirty="0"/>
              <a:t> ATF6</a:t>
            </a:r>
            <a:r>
              <a:rPr lang="tr-TR" sz="1800" dirty="0"/>
              <a:t>’</a:t>
            </a:r>
            <a:r>
              <a:rPr lang="tr-TR" sz="1800" dirty="0" err="1"/>
              <a:t>nin</a:t>
            </a:r>
            <a:r>
              <a:rPr lang="tr-TR" sz="1800" dirty="0"/>
              <a:t>  </a:t>
            </a:r>
            <a:r>
              <a:rPr lang="en-US" sz="1800" dirty="0"/>
              <a:t>N-</a:t>
            </a:r>
            <a:r>
              <a:rPr lang="tr-TR" sz="1800" dirty="0"/>
              <a:t>kısmına bağlıdır</a:t>
            </a:r>
            <a:r>
              <a:rPr lang="en-US" sz="1800" dirty="0"/>
              <a:t> </a:t>
            </a:r>
            <a:r>
              <a:rPr lang="tr-TR" sz="1800" dirty="0"/>
              <a:t>ve bunların aktivasyonunu önler</a:t>
            </a:r>
            <a:r>
              <a:rPr lang="en-US" sz="1800" dirty="0"/>
              <a:t> </a:t>
            </a:r>
            <a:endParaRPr lang="tr-TR" sz="1800" dirty="0"/>
          </a:p>
          <a:p>
            <a:r>
              <a:rPr lang="tr-TR" sz="1800" dirty="0"/>
              <a:t>Katlanmamış proteinler </a:t>
            </a:r>
            <a:r>
              <a:rPr lang="tr-TR" sz="1800" dirty="0" err="1"/>
              <a:t>ER’de</a:t>
            </a:r>
            <a:r>
              <a:rPr lang="tr-TR" sz="1800" dirty="0"/>
              <a:t> </a:t>
            </a:r>
            <a:r>
              <a:rPr lang="en-US" sz="1800" dirty="0"/>
              <a:t>Grp78</a:t>
            </a:r>
            <a:r>
              <a:rPr lang="tr-TR" sz="1800" dirty="0"/>
              <a:t>’in</a:t>
            </a:r>
            <a:r>
              <a:rPr lang="en-US" sz="1800" dirty="0"/>
              <a:t> Ire1, PERK</a:t>
            </a:r>
            <a:r>
              <a:rPr lang="tr-TR" sz="1800" dirty="0"/>
              <a:t> ve</a:t>
            </a:r>
            <a:r>
              <a:rPr lang="en-US" sz="1800" dirty="0"/>
              <a:t> ATF6</a:t>
            </a:r>
            <a:r>
              <a:rPr lang="tr-TR" sz="1800" dirty="0"/>
              <a:t>’</a:t>
            </a:r>
            <a:r>
              <a:rPr lang="tr-TR" sz="1800" dirty="0" err="1"/>
              <a:t>yi</a:t>
            </a:r>
            <a:r>
              <a:rPr lang="tr-TR" sz="1800" dirty="0"/>
              <a:t> bırakmasına neden olur</a:t>
            </a:r>
            <a:r>
              <a:rPr lang="en-US" sz="1800" dirty="0"/>
              <a:t>.</a:t>
            </a:r>
            <a:r>
              <a:rPr lang="tr-TR" sz="1800" dirty="0"/>
              <a:t> </a:t>
            </a:r>
            <a:r>
              <a:rPr lang="en-US" sz="1800" dirty="0"/>
              <a:t>Ire1 </a:t>
            </a:r>
            <a:r>
              <a:rPr lang="tr-TR" sz="1800" dirty="0"/>
              <a:t>ve </a:t>
            </a:r>
            <a:r>
              <a:rPr lang="en-US" sz="1800" dirty="0"/>
              <a:t>PERK </a:t>
            </a:r>
            <a:r>
              <a:rPr lang="en-US" sz="1800" dirty="0" err="1"/>
              <a:t>oligomerize</a:t>
            </a:r>
            <a:r>
              <a:rPr lang="tr-TR" sz="1800" dirty="0"/>
              <a:t> olur ve</a:t>
            </a:r>
            <a:r>
              <a:rPr lang="en-US" sz="1800" dirty="0"/>
              <a:t> ER </a:t>
            </a:r>
            <a:r>
              <a:rPr lang="tr-TR" sz="1800" dirty="0"/>
              <a:t>zarında birleşir</a:t>
            </a:r>
            <a:r>
              <a:rPr lang="en-US" sz="1800" dirty="0"/>
              <a:t>. </a:t>
            </a:r>
            <a:r>
              <a:rPr lang="en-US" sz="1800" dirty="0" err="1"/>
              <a:t>Oligomerize</a:t>
            </a:r>
            <a:r>
              <a:rPr lang="en-US" sz="1800" dirty="0"/>
              <a:t> Ire1</a:t>
            </a:r>
            <a:r>
              <a:rPr lang="tr-TR" sz="1800" dirty="0"/>
              <a:t>,</a:t>
            </a:r>
            <a:r>
              <a:rPr lang="en-US" sz="1800" dirty="0"/>
              <a:t>TRAF2</a:t>
            </a:r>
            <a:r>
              <a:rPr lang="tr-TR" sz="1800" dirty="0"/>
              <a:t>’ye bağlanır ve </a:t>
            </a:r>
            <a:r>
              <a:rPr lang="en-US" sz="1800" dirty="0"/>
              <a:t>NF-</a:t>
            </a:r>
            <a:r>
              <a:rPr lang="en-US" sz="1800" dirty="0" err="1"/>
              <a:t>κB</a:t>
            </a:r>
            <a:r>
              <a:rPr lang="en-US" sz="1800" dirty="0"/>
              <a:t> and c-Jun (AP-1),</a:t>
            </a:r>
            <a:r>
              <a:rPr lang="tr-TR" sz="1800" dirty="0"/>
              <a:t>’</a:t>
            </a:r>
            <a:r>
              <a:rPr lang="tr-TR" sz="1800" dirty="0" err="1"/>
              <a:t>yi</a:t>
            </a:r>
            <a:r>
              <a:rPr lang="tr-TR" sz="1800" dirty="0"/>
              <a:t> aktive eden </a:t>
            </a:r>
            <a:r>
              <a:rPr lang="tr-TR" sz="1800" dirty="0" err="1"/>
              <a:t>kinazları</a:t>
            </a:r>
            <a:r>
              <a:rPr lang="tr-TR" sz="1800" dirty="0"/>
              <a:t> aktive eder. Bunun sonucunda hücrenin savunması için alarm genlerini aktive eder. </a:t>
            </a:r>
          </a:p>
          <a:p>
            <a:r>
              <a:rPr lang="tr-TR" sz="1800" dirty="0" err="1"/>
              <a:t>Ire</a:t>
            </a:r>
            <a:r>
              <a:rPr lang="tr-TR" sz="1800" dirty="0"/>
              <a:t> 1’in hücre içi </a:t>
            </a:r>
            <a:r>
              <a:rPr lang="tr-TR" sz="1800" dirty="0" err="1"/>
              <a:t>ribonukleaz</a:t>
            </a:r>
            <a:r>
              <a:rPr lang="tr-TR" sz="1800" dirty="0"/>
              <a:t> aktivitesi XBP-1 adında bir transkripsiyon faktörünü uyarır. Bu TF, protein katlama veya katlanmayan proteinlerin parçalanmasında rol oynayan enzimleri aktive eder. </a:t>
            </a:r>
          </a:p>
        </p:txBody>
      </p:sp>
      <p:pic>
        <p:nvPicPr>
          <p:cNvPr id="12" name="Picture 2" descr="An external file that holds a picture, illustration, etc.&#10;Object name is JCI0526373.f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836712"/>
            <a:ext cx="4558745" cy="309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-99392"/>
            <a:ext cx="8229600" cy="1143000"/>
          </a:xfrm>
        </p:spPr>
        <p:txBody>
          <a:bodyPr>
            <a:noAutofit/>
          </a:bodyPr>
          <a:lstStyle/>
          <a:p>
            <a:r>
              <a:rPr lang="tr-TR" sz="3200" dirty="0"/>
              <a:t>ER stres ile bağlantılı hücre içi sinyal yolakları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755576" y="4293096"/>
            <a:ext cx="7992888" cy="2376264"/>
          </a:xfrm>
        </p:spPr>
        <p:txBody>
          <a:bodyPr>
            <a:normAutofit/>
          </a:bodyPr>
          <a:lstStyle/>
          <a:p>
            <a:r>
              <a:rPr lang="en-US" sz="2000" dirty="0"/>
              <a:t>PERK </a:t>
            </a:r>
            <a:r>
              <a:rPr lang="tr-TR" sz="2000" dirty="0"/>
              <a:t>o</a:t>
            </a:r>
            <a:r>
              <a:rPr lang="en-US" sz="2000" dirty="0" err="1"/>
              <a:t>ligomeriza</a:t>
            </a:r>
            <a:r>
              <a:rPr lang="tr-TR" sz="2000" dirty="0" err="1"/>
              <a:t>syonu</a:t>
            </a:r>
            <a:r>
              <a:rPr lang="en-US" sz="2000" dirty="0"/>
              <a:t> kina</a:t>
            </a:r>
            <a:r>
              <a:rPr lang="tr-TR" sz="2000" dirty="0"/>
              <a:t>z aktivitesini artırarak </a:t>
            </a:r>
            <a:r>
              <a:rPr lang="en-US" sz="2000" dirty="0"/>
              <a:t> eIF2α </a:t>
            </a:r>
            <a:r>
              <a:rPr lang="tr-TR" sz="2000" dirty="0" err="1"/>
              <a:t>fosforilasyonuna</a:t>
            </a:r>
            <a:r>
              <a:rPr lang="tr-TR" sz="2000" dirty="0"/>
              <a:t> neden olur ve </a:t>
            </a:r>
            <a:r>
              <a:rPr lang="tr-TR" sz="2000" dirty="0" err="1"/>
              <a:t>mRNA</a:t>
            </a:r>
            <a:r>
              <a:rPr lang="tr-TR" sz="2000" dirty="0"/>
              <a:t> </a:t>
            </a:r>
            <a:r>
              <a:rPr lang="tr-TR" sz="2000" dirty="0" err="1"/>
              <a:t>translasyonu</a:t>
            </a:r>
            <a:r>
              <a:rPr lang="tr-TR" sz="2000" dirty="0"/>
              <a:t> baskılanır.</a:t>
            </a:r>
            <a:r>
              <a:rPr lang="en-US" sz="2000" dirty="0"/>
              <a:t> </a:t>
            </a:r>
            <a:r>
              <a:rPr lang="tr-TR" sz="2000" dirty="0"/>
              <a:t> Bu durumda sadece seçici </a:t>
            </a:r>
            <a:r>
              <a:rPr lang="tr-TR" sz="2000" dirty="0" err="1"/>
              <a:t>mRNA’lar</a:t>
            </a:r>
            <a:r>
              <a:rPr lang="tr-TR" sz="2000" dirty="0"/>
              <a:t>, ATF4 gibi, </a:t>
            </a:r>
            <a:r>
              <a:rPr lang="tr-TR" sz="2000" dirty="0" err="1"/>
              <a:t>translasyona</a:t>
            </a:r>
            <a:r>
              <a:rPr lang="tr-TR" sz="2000" dirty="0"/>
              <a:t> uğrar. </a:t>
            </a:r>
            <a:r>
              <a:rPr lang="en-US" sz="2000" dirty="0"/>
              <a:t>ATF4 </a:t>
            </a:r>
            <a:r>
              <a:rPr lang="tr-TR" sz="2000" dirty="0"/>
              <a:t>ER </a:t>
            </a:r>
            <a:r>
              <a:rPr lang="tr-TR" sz="2000" dirty="0" err="1"/>
              <a:t>homeostazisinde</a:t>
            </a:r>
            <a:r>
              <a:rPr lang="tr-TR" sz="2000" dirty="0"/>
              <a:t> rol oynayan genleri aktive eder. </a:t>
            </a:r>
          </a:p>
          <a:p>
            <a:r>
              <a:rPr lang="en-US" sz="2000" dirty="0"/>
              <a:t>Grp78</a:t>
            </a:r>
            <a:r>
              <a:rPr lang="tr-TR" sz="2000" dirty="0"/>
              <a:t>’</a:t>
            </a:r>
            <a:r>
              <a:rPr lang="tr-TR" sz="2000" dirty="0" err="1"/>
              <a:t>nin</a:t>
            </a:r>
            <a:r>
              <a:rPr lang="en-US" sz="2000" dirty="0"/>
              <a:t> ATF6</a:t>
            </a:r>
            <a:r>
              <a:rPr lang="tr-TR" sz="2000" dirty="0"/>
              <a:t>’dan ayrılması da bu proteinin </a:t>
            </a:r>
            <a:r>
              <a:rPr lang="en-US" sz="2000" dirty="0"/>
              <a:t>Golgi</a:t>
            </a:r>
            <a:r>
              <a:rPr lang="tr-TR" sz="2000" dirty="0"/>
              <a:t>’ye </a:t>
            </a:r>
            <a:r>
              <a:rPr lang="tr-TR" sz="2000" dirty="0" err="1"/>
              <a:t>translokasyonuna</a:t>
            </a:r>
            <a:r>
              <a:rPr lang="tr-TR" sz="2000" dirty="0"/>
              <a:t> ve burada aktif hale gelmesine yol açar. ATF6 UPR genlerinin ifadesini artırır. </a:t>
            </a:r>
          </a:p>
          <a:p>
            <a:endParaRPr lang="tr-TR" dirty="0"/>
          </a:p>
        </p:txBody>
      </p:sp>
      <p:pic>
        <p:nvPicPr>
          <p:cNvPr id="5" name="Picture 2" descr="An external file that holds a picture, illustration, etc.&#10;Object name is JCI0526373.f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92696"/>
            <a:ext cx="5328592" cy="36218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1926" y="221691"/>
            <a:ext cx="7886700" cy="1325563"/>
          </a:xfrm>
        </p:spPr>
        <p:txBody>
          <a:bodyPr/>
          <a:lstStyle/>
          <a:p>
            <a:r>
              <a:rPr lang="tr-TR" dirty="0" err="1"/>
              <a:t>Apoptoz</a:t>
            </a:r>
            <a:r>
              <a:rPr lang="tr-TR" dirty="0"/>
              <a:t> ve ER stres</a:t>
            </a:r>
          </a:p>
        </p:txBody>
      </p:sp>
      <p:pic>
        <p:nvPicPr>
          <p:cNvPr id="1026" name="Picture 2" descr="C:\Users\user\Documents\Biyofizik Bölüm\Dersler\2014\TIP\D1M1\nm0806-881-F1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4714"/>
          <a:stretch>
            <a:fillRect/>
          </a:stretch>
        </p:blipFill>
        <p:spPr bwMode="auto">
          <a:xfrm>
            <a:off x="2556167" y="1192307"/>
            <a:ext cx="4369068" cy="46950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ER stres dengesi</a:t>
            </a:r>
          </a:p>
        </p:txBody>
      </p:sp>
      <p:pic>
        <p:nvPicPr>
          <p:cNvPr id="39938" name="Picture 2" descr="http://www.intechopen.com/source/html/42860/media/fi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484784"/>
            <a:ext cx="6375802" cy="3388048"/>
          </a:xfrm>
          <a:prstGeom prst="rect">
            <a:avLst/>
          </a:prstGeom>
          <a:noFill/>
        </p:spPr>
      </p:pic>
      <p:sp>
        <p:nvSpPr>
          <p:cNvPr id="4" name="3 Dikdörtgen"/>
          <p:cNvSpPr/>
          <p:nvPr/>
        </p:nvSpPr>
        <p:spPr>
          <a:xfrm>
            <a:off x="323528" y="5517232"/>
            <a:ext cx="8676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Solda; akut stres karşısında iyileşmeye neden olan </a:t>
            </a:r>
            <a:r>
              <a:rPr lang="tr-TR" dirty="0" err="1"/>
              <a:t>adaptif</a:t>
            </a:r>
            <a:r>
              <a:rPr lang="tr-TR" dirty="0"/>
              <a:t> yanıt</a:t>
            </a:r>
          </a:p>
          <a:p>
            <a:r>
              <a:rPr lang="tr-TR" dirty="0"/>
              <a:t>Sağda; </a:t>
            </a:r>
            <a:r>
              <a:rPr lang="tr-TR" dirty="0" err="1"/>
              <a:t>apoptoza</a:t>
            </a:r>
            <a:r>
              <a:rPr lang="tr-TR" dirty="0"/>
              <a:t> yol açan kronik </a:t>
            </a:r>
            <a:r>
              <a:rPr lang="tr-TR" dirty="0" err="1"/>
              <a:t>vasküler</a:t>
            </a:r>
            <a:r>
              <a:rPr lang="tr-TR" dirty="0"/>
              <a:t> stres reaksiyonları </a:t>
            </a:r>
          </a:p>
          <a:p>
            <a:r>
              <a:rPr lang="tr-TR" dirty="0"/>
              <a:t>NF-</a:t>
            </a:r>
            <a:r>
              <a:rPr lang="tr-TR" dirty="0" err="1"/>
              <a:t>kB</a:t>
            </a:r>
            <a:r>
              <a:rPr lang="tr-TR" dirty="0"/>
              <a:t>-</a:t>
            </a:r>
            <a:r>
              <a:rPr lang="tr-TR" dirty="0" err="1"/>
              <a:t>Nuclear</a:t>
            </a:r>
            <a:r>
              <a:rPr lang="tr-TR" dirty="0"/>
              <a:t> </a:t>
            </a:r>
            <a:r>
              <a:rPr lang="tr-TR" dirty="0" err="1"/>
              <a:t>Factor</a:t>
            </a:r>
            <a:r>
              <a:rPr lang="tr-TR" dirty="0"/>
              <a:t> k-B; ERAD-ER-</a:t>
            </a:r>
            <a:r>
              <a:rPr lang="tr-TR" dirty="0" err="1"/>
              <a:t>associated</a:t>
            </a:r>
            <a:r>
              <a:rPr lang="tr-TR" dirty="0"/>
              <a:t> </a:t>
            </a:r>
            <a:r>
              <a:rPr lang="tr-TR" dirty="0" err="1"/>
              <a:t>degradation</a:t>
            </a:r>
            <a:r>
              <a:rPr lang="tr-TR" dirty="0"/>
              <a:t>; CHOP- C/EBP </a:t>
            </a:r>
            <a:r>
              <a:rPr lang="tr-TR" dirty="0" err="1"/>
              <a:t>homologous</a:t>
            </a:r>
            <a:r>
              <a:rPr lang="tr-TR" dirty="0"/>
              <a:t> protein; JNK- c JUN NH2-terminal </a:t>
            </a:r>
            <a:r>
              <a:rPr lang="tr-TR" dirty="0" err="1"/>
              <a:t>kinase</a:t>
            </a:r>
            <a:r>
              <a:rPr lang="tr-TR" dirty="0"/>
              <a:t>.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ER’in</a:t>
            </a:r>
            <a:r>
              <a:rPr lang="tr-TR" dirty="0"/>
              <a:t> protein regülasyonundaki katkıları </a:t>
            </a:r>
          </a:p>
          <a:p>
            <a:pPr lvl="0"/>
            <a:r>
              <a:rPr lang="tr-TR" dirty="0"/>
              <a:t>ER </a:t>
            </a:r>
            <a:r>
              <a:rPr lang="tr-TR" dirty="0" err="1"/>
              <a:t>stress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621926" y="1"/>
            <a:ext cx="7886700" cy="1325563"/>
          </a:xfrm>
        </p:spPr>
        <p:txBody>
          <a:bodyPr/>
          <a:lstStyle/>
          <a:p>
            <a:pPr lvl="0"/>
            <a:r>
              <a:rPr lang="tr-TR" altLang="zh-CN" dirty="0" err="1"/>
              <a:t>Endoplasmik</a:t>
            </a:r>
            <a:r>
              <a:rPr lang="tr-TR" altLang="zh-CN" dirty="0"/>
              <a:t> Retikülüm (ER)</a:t>
            </a:r>
            <a:endParaRPr lang="tr-TR" dirty="0"/>
          </a:p>
        </p:txBody>
      </p:sp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615203" y="1099484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Transmembran</a:t>
            </a:r>
            <a:r>
              <a:rPr lang="tr-TR" dirty="0"/>
              <a:t>, salgılanan ve </a:t>
            </a:r>
            <a:r>
              <a:rPr lang="tr-TR" dirty="0" err="1"/>
              <a:t>ER’de</a:t>
            </a:r>
            <a:r>
              <a:rPr lang="tr-TR" dirty="0"/>
              <a:t> yerleşik proteinlerin katlanması, olgunlaşması, hücre içinde işlev gösterecekleri bölgelere taşınması ve bu süreçte proteinlerin kalite kontrolünden sorumlu önemli bir </a:t>
            </a:r>
            <a:r>
              <a:rPr lang="tr-TR" dirty="0" err="1"/>
              <a:t>organeldir</a:t>
            </a:r>
            <a:r>
              <a:rPr lang="tr-TR" dirty="0"/>
              <a:t>.</a:t>
            </a:r>
          </a:p>
          <a:p>
            <a:r>
              <a:rPr lang="tr-TR" dirty="0"/>
              <a:t>Hücre hacminin yaklaşık %12 sini oluşturur.</a:t>
            </a:r>
          </a:p>
          <a:p>
            <a:r>
              <a:rPr lang="tr-TR" dirty="0"/>
              <a:t>Kalsiyum deposu olarak kabul edildiğinden kalsiyum </a:t>
            </a:r>
            <a:r>
              <a:rPr lang="tr-TR" dirty="0" err="1"/>
              <a:t>homeostazisinde</a:t>
            </a:r>
            <a:r>
              <a:rPr lang="tr-TR" dirty="0"/>
              <a:t> önemli bir rol oynar.</a:t>
            </a:r>
          </a:p>
          <a:p>
            <a:r>
              <a:rPr lang="tr-TR" dirty="0" err="1"/>
              <a:t>ER’in</a:t>
            </a:r>
            <a:r>
              <a:rPr lang="tr-TR" dirty="0"/>
              <a:t> proteinlerle ilgili işlemlerini etkileyen her olay potansiyel olarak hücreyi tehlikeye atar. </a:t>
            </a:r>
            <a:endParaRPr lang="en-US" dirty="0"/>
          </a:p>
          <a:p>
            <a:endParaRPr lang="tr-TR" dirty="0"/>
          </a:p>
          <a:p>
            <a:endParaRPr lang="en-US" dirty="0"/>
          </a:p>
          <a:p>
            <a:endParaRPr lang="tr-TR" dirty="0"/>
          </a:p>
        </p:txBody>
      </p:sp>
      <p:pic>
        <p:nvPicPr>
          <p:cNvPr id="10" name="Picture 14" descr="ratlivercel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652120" y="5212329"/>
            <a:ext cx="3151222" cy="1511199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CN" dirty="0" err="1"/>
              <a:t>Endoplasmik</a:t>
            </a:r>
            <a:r>
              <a:rPr lang="tr-TR" altLang="zh-CN" dirty="0"/>
              <a:t> Retikülüm (ER)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Salgı yolaklarına gidecek olan proteinler sitoplazmadan </a:t>
            </a:r>
            <a:r>
              <a:rPr lang="tr-TR" dirty="0" err="1"/>
              <a:t>ER’e</a:t>
            </a:r>
            <a:r>
              <a:rPr lang="tr-TR" dirty="0"/>
              <a:t> transfer edilir. Bu proteinler </a:t>
            </a:r>
            <a:r>
              <a:rPr lang="tr-TR" dirty="0" err="1"/>
              <a:t>ER’de</a:t>
            </a:r>
            <a:r>
              <a:rPr lang="tr-TR" dirty="0"/>
              <a:t> katlanır ve </a:t>
            </a:r>
            <a:r>
              <a:rPr lang="tr-TR" dirty="0" err="1"/>
              <a:t>translasyon</a:t>
            </a:r>
            <a:r>
              <a:rPr lang="tr-TR" dirty="0"/>
              <a:t> sonrası değişikliklere uğrar. 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Memeli </a:t>
            </a:r>
            <a:r>
              <a:rPr lang="tr-TR" dirty="0" err="1"/>
              <a:t>proteomunun</a:t>
            </a:r>
            <a:r>
              <a:rPr lang="tr-TR" dirty="0"/>
              <a:t> yaklaşık %30’unun salgı yolakları ile bağlantılı olduğu ve bu proteinlerin </a:t>
            </a:r>
            <a:r>
              <a:rPr lang="tr-TR" dirty="0" err="1"/>
              <a:t>ER’de</a:t>
            </a:r>
            <a:r>
              <a:rPr lang="tr-TR" dirty="0"/>
              <a:t> işlendiği düşünüldüğünde </a:t>
            </a:r>
            <a:r>
              <a:rPr lang="tr-TR" dirty="0" err="1"/>
              <a:t>ER’in</a:t>
            </a:r>
            <a:r>
              <a:rPr lang="tr-TR" dirty="0"/>
              <a:t> protein trafiği ve işlenmesi sürecindeki rolünün son derece önemli olduğu görülmektedir. 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Proteinlerin  katlanamaması ya da hatalı katlanması durumunda </a:t>
            </a:r>
            <a:r>
              <a:rPr lang="da-DK" dirty="0"/>
              <a:t>ER içinde bulunan ERAD (ER-associated degredation)</a:t>
            </a:r>
            <a:r>
              <a:rPr lang="tr-TR" dirty="0"/>
              <a:t> kontrol sistemi hasarlı ve hatalı katlanmış proteinlerin yıkımını sağlayarak proteinlerin ER içinde birikimini önlemektedir.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rER’de</a:t>
            </a:r>
            <a:r>
              <a:rPr lang="tr-TR" dirty="0"/>
              <a:t> yapılan </a:t>
            </a:r>
            <a:r>
              <a:rPr lang="tr-TR" dirty="0" err="1"/>
              <a:t>translasyon</a:t>
            </a:r>
            <a:r>
              <a:rPr lang="tr-TR" dirty="0"/>
              <a:t> sonrası modifikasyonlar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Disülfid</a:t>
            </a:r>
            <a:r>
              <a:rPr lang="tr-TR" dirty="0"/>
              <a:t> bağlarının oluşumu</a:t>
            </a:r>
          </a:p>
          <a:p>
            <a:r>
              <a:rPr lang="tr-TR" dirty="0"/>
              <a:t>Uygun katlanma</a:t>
            </a:r>
          </a:p>
          <a:p>
            <a:r>
              <a:rPr lang="tr-TR" dirty="0" err="1"/>
              <a:t>Karbohidratların</a:t>
            </a:r>
            <a:r>
              <a:rPr lang="tr-TR" dirty="0"/>
              <a:t> eklenmesi ve modifikasyonu</a:t>
            </a:r>
          </a:p>
          <a:p>
            <a:r>
              <a:rPr lang="tr-TR" dirty="0"/>
              <a:t>Spesifik </a:t>
            </a:r>
            <a:r>
              <a:rPr lang="tr-TR" dirty="0" err="1"/>
              <a:t>proteolitik</a:t>
            </a:r>
            <a:r>
              <a:rPr lang="tr-TR" dirty="0"/>
              <a:t> kesilmeler</a:t>
            </a:r>
          </a:p>
          <a:p>
            <a:r>
              <a:rPr lang="tr-TR" dirty="0" err="1"/>
              <a:t>Multimerik</a:t>
            </a:r>
            <a:r>
              <a:rPr lang="tr-TR" dirty="0"/>
              <a:t> proteinlerin oluşturulması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b="1" dirty="0" err="1"/>
              <a:t>ER’da</a:t>
            </a:r>
            <a:r>
              <a:rPr lang="tr-TR" sz="4000" b="1" dirty="0"/>
              <a:t> sentezlenen proteinlerin gittikleri yerler</a:t>
            </a:r>
            <a:endParaRPr lang="en-US" sz="4000" b="1" dirty="0"/>
          </a:p>
        </p:txBody>
      </p:sp>
      <p:pic>
        <p:nvPicPr>
          <p:cNvPr id="86019" name="Picture 6" descr="RERpath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43213" y="2060577"/>
            <a:ext cx="3335337" cy="4119563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ER’de</a:t>
            </a:r>
            <a:r>
              <a:rPr lang="tr-TR" dirty="0"/>
              <a:t> protein birikimini tetikleyen etkenler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Salgı proteinlerinin yüksek miktarda sentezlenmesi, </a:t>
            </a:r>
          </a:p>
          <a:p>
            <a:r>
              <a:rPr lang="tr-TR" dirty="0"/>
              <a:t>hatalı katlanmış proteinlerin fazla miktarda ifade olması,</a:t>
            </a:r>
          </a:p>
          <a:p>
            <a:r>
              <a:rPr lang="tr-TR" dirty="0"/>
              <a:t>katlanma işlevinin gerçekleştirilmesinde görevli proteinlerdeki mutasyonlar, </a:t>
            </a:r>
          </a:p>
          <a:p>
            <a:r>
              <a:rPr lang="tr-TR" dirty="0"/>
              <a:t>besin kıtlığı, </a:t>
            </a:r>
          </a:p>
          <a:p>
            <a:r>
              <a:rPr lang="tr-TR" dirty="0" err="1"/>
              <a:t>ER’deki</a:t>
            </a:r>
            <a:r>
              <a:rPr lang="tr-TR" dirty="0"/>
              <a:t> Ca2+ seviyesindeki anormal değişimler,</a:t>
            </a:r>
          </a:p>
          <a:p>
            <a:r>
              <a:rPr lang="tr-TR" dirty="0" err="1"/>
              <a:t>viral</a:t>
            </a:r>
            <a:r>
              <a:rPr lang="tr-TR" dirty="0"/>
              <a:t> </a:t>
            </a:r>
            <a:r>
              <a:rPr lang="tr-TR" dirty="0" err="1"/>
              <a:t>infeksiyonlar</a:t>
            </a: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50000"/>
              </a:spcBef>
            </a:pPr>
            <a:r>
              <a:rPr lang="tr-TR" altLang="zh-CN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Tanımlar:</a:t>
            </a:r>
            <a:br>
              <a:rPr lang="en-GB" altLang="zh-CN" b="1" dirty="0">
                <a:solidFill>
                  <a:srgbClr val="00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zh-CN" altLang="en-GB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</a:t>
            </a:r>
            <a:r>
              <a:rPr lang="en-GB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1747" y="1361900"/>
            <a:ext cx="7886700" cy="4351338"/>
          </a:xfrm>
        </p:spPr>
        <p:txBody>
          <a:bodyPr>
            <a:normAutofit fontScale="77500" lnSpcReduction="20000"/>
          </a:bodyPr>
          <a:lstStyle/>
          <a:p>
            <a:r>
              <a:rPr lang="en-GB" altLang="zh-CN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Stres</a:t>
            </a:r>
            <a:r>
              <a:rPr lang="tr-TR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: </a:t>
            </a:r>
            <a:r>
              <a:rPr lang="tr-TR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hücre veya organizmada </a:t>
            </a:r>
            <a:r>
              <a:rPr lang="tr-TR" altLang="zh-CN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homeostazisi</a:t>
            </a:r>
            <a:r>
              <a:rPr lang="tr-TR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tr-TR" altLang="zh-CN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tehtid</a:t>
            </a:r>
            <a:r>
              <a:rPr lang="tr-TR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eden durum.</a:t>
            </a:r>
          </a:p>
          <a:p>
            <a:pPr>
              <a:buNone/>
            </a:pPr>
            <a:r>
              <a:rPr lang="tr-TR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</a:t>
            </a:r>
          </a:p>
          <a:p>
            <a:r>
              <a:rPr lang="tr-TR" altLang="zh-CN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Östres</a:t>
            </a:r>
            <a:r>
              <a:rPr lang="tr-TR" altLang="zh-CN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(</a:t>
            </a:r>
            <a:r>
              <a:rPr lang="tr-TR" altLang="zh-CN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Eustress</a:t>
            </a:r>
            <a:r>
              <a:rPr lang="tr-TR" altLang="zh-CN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): </a:t>
            </a:r>
            <a:r>
              <a:rPr lang="tr-TR" altLang="zh-CN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Homeostazisi</a:t>
            </a:r>
            <a:r>
              <a:rPr lang="tr-TR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düzenleyen stres. Motivasyona neden olur </a:t>
            </a:r>
            <a:r>
              <a:rPr lang="en-GB" altLang="zh-CN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GB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Fight or flight).</a:t>
            </a:r>
            <a:r>
              <a:rPr lang="tr-TR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Pozitif stres.</a:t>
            </a:r>
          </a:p>
          <a:p>
            <a:r>
              <a:rPr lang="tr-TR" altLang="zh-CN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Distres</a:t>
            </a:r>
            <a:r>
              <a:rPr lang="tr-TR" altLang="zh-CN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: </a:t>
            </a:r>
            <a:r>
              <a:rPr lang="tr-TR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Stres yanıtı çok fazla veya uzamıştır ve </a:t>
            </a:r>
            <a:r>
              <a:rPr lang="tr-TR" altLang="zh-CN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bozuklukaara</a:t>
            </a:r>
            <a:r>
              <a:rPr lang="tr-TR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yol açar (hücre ve organizmada)</a:t>
            </a:r>
          </a:p>
          <a:p>
            <a:pPr>
              <a:buNone/>
            </a:pPr>
            <a:endParaRPr lang="tr-TR" altLang="zh-CN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r>
              <a:rPr lang="tr-TR" alt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Biyolojide</a:t>
            </a:r>
            <a:r>
              <a:rPr lang="en-US" alt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stress</a:t>
            </a:r>
            <a:r>
              <a:rPr lang="tr-TR" alt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evrim ve adaptasyon sürecinde sürükleyici güç olarak tanımlanmakta</a:t>
            </a:r>
          </a:p>
          <a:p>
            <a:pPr>
              <a:buNone/>
            </a:pPr>
            <a:br>
              <a:rPr lang="en-US" altLang="zh-CN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229382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1058</Words>
  <Application>Microsoft Macintosh PowerPoint</Application>
  <PresentationFormat>Ekran Gösterisi (4:3)</PresentationFormat>
  <Paragraphs>122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宋体</vt:lpstr>
      <vt:lpstr>Arial</vt:lpstr>
      <vt:lpstr>Calibri</vt:lpstr>
      <vt:lpstr>Times New Roman</vt:lpstr>
      <vt:lpstr>Ofis Teması</vt:lpstr>
      <vt:lpstr>Hücre Proteinlerinin Regülasyonunda ER’in Rolü</vt:lpstr>
      <vt:lpstr>Ders kazanımları</vt:lpstr>
      <vt:lpstr>İçerik</vt:lpstr>
      <vt:lpstr>Endoplasmik Retikülüm (ER)</vt:lpstr>
      <vt:lpstr>Endoplasmik Retikülüm (ER)</vt:lpstr>
      <vt:lpstr>rER’de yapılan translasyon sonrası modifikasyonlar</vt:lpstr>
      <vt:lpstr>ER’da sentezlenen proteinlerin gittikleri yerler</vt:lpstr>
      <vt:lpstr>ER’de protein birikimini tetikleyen etkenler</vt:lpstr>
      <vt:lpstr>Tanımlar:          </vt:lpstr>
      <vt:lpstr>ER Stres</vt:lpstr>
      <vt:lpstr>PowerPoint Sunusu</vt:lpstr>
      <vt:lpstr>ER stresine yanıt: UPR (katlanmamış protein yanıtı) </vt:lpstr>
      <vt:lpstr>ER Şaperon proteinleri</vt:lpstr>
      <vt:lpstr>Şaperonlar (Chaperones)</vt:lpstr>
      <vt:lpstr>Moleküler Şaperonlar</vt:lpstr>
      <vt:lpstr>Moleküler Şaperonlar</vt:lpstr>
      <vt:lpstr>Katlayıcı enzimler</vt:lpstr>
      <vt:lpstr>ER stres ve katlanmamış protein yanıtı</vt:lpstr>
      <vt:lpstr>ER stres ve katlanmamış protein yanıtı</vt:lpstr>
      <vt:lpstr>PowerPoint Sunusu</vt:lpstr>
      <vt:lpstr>ER stresi indükleyen kimyasallar</vt:lpstr>
      <vt:lpstr>ER stresinin tetiklendiği hastalıklar</vt:lpstr>
      <vt:lpstr>Apoptoz (programlı hücre ölümü)</vt:lpstr>
      <vt:lpstr>Apoptoz</vt:lpstr>
      <vt:lpstr>ER stres ile bağlantılı hücre içi sinyal yolakları  </vt:lpstr>
      <vt:lpstr>ER stres ile bağlantılı hücre içi sinyal yolakları</vt:lpstr>
      <vt:lpstr>Apoptoz ve ER stres</vt:lpstr>
      <vt:lpstr>ER stres dengesi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Hücre Proteinlerinin Regülasyonunda ER’in Rolü</dc:title>
  <dc:creator>can</dc:creator>
  <cp:lastModifiedBy>Can Akcali</cp:lastModifiedBy>
  <cp:revision>27</cp:revision>
  <dcterms:created xsi:type="dcterms:W3CDTF">2016-11-04T13:44:17Z</dcterms:created>
  <dcterms:modified xsi:type="dcterms:W3CDTF">2018-02-27T11:35:36Z</dcterms:modified>
</cp:coreProperties>
</file>