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83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08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87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00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71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97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0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61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05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50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B00C-8CB5-734C-A1CE-9EB27013C97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EA266-C0BC-3442-84F9-F255578E8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8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-315913"/>
            <a:ext cx="8229600" cy="1223963"/>
          </a:xfrm>
        </p:spPr>
        <p:txBody>
          <a:bodyPr/>
          <a:lstStyle/>
          <a:p>
            <a:r>
              <a:rPr lang="tr-TR" altLang="x-none" sz="3600">
                <a:solidFill>
                  <a:schemeClr val="accent2"/>
                </a:solidFill>
                <a:latin typeface="Comic Sans MS" charset="0"/>
              </a:rPr>
              <a:t>Restriksiyon Endonukleaz Haritaları</a:t>
            </a:r>
          </a:p>
        </p:txBody>
      </p:sp>
      <p:pic>
        <p:nvPicPr>
          <p:cNvPr id="392195" name="Picture 3" descr="15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341439"/>
            <a:ext cx="3059112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196" name="Picture 4" descr="15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341439"/>
            <a:ext cx="320357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197" name="Picture 5" descr="155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1341438"/>
            <a:ext cx="3024188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198" name="Picture 6" descr="155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396240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199" name="Picture 7" descr="155-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84538"/>
            <a:ext cx="403860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5591176" y="3357564"/>
            <a:ext cx="101441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b="1">
                <a:solidFill>
                  <a:srgbClr val="FF3300"/>
                </a:solidFill>
              </a:rPr>
              <a:t>A+B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50, 100,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300 ve 550 kb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1     2</a:t>
            </a:r>
          </a:p>
          <a:p>
            <a:r>
              <a:rPr lang="tr-TR" altLang="x-none" sz="240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392201" name="Picture 9" descr="155-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3962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5591175" y="5300663"/>
            <a:ext cx="10810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b="1">
                <a:solidFill>
                  <a:srgbClr val="FF3300"/>
                </a:solidFill>
              </a:rPr>
              <a:t>A+C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200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375 ve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425 kb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1    2</a:t>
            </a:r>
          </a:p>
        </p:txBody>
      </p:sp>
      <p:sp>
        <p:nvSpPr>
          <p:cNvPr id="392203" name="Text Box 11"/>
          <p:cNvSpPr txBox="1">
            <a:spLocks noChangeArrowheads="1"/>
          </p:cNvSpPr>
          <p:nvPr/>
        </p:nvSpPr>
        <p:spPr bwMode="auto">
          <a:xfrm>
            <a:off x="2208214" y="692151"/>
            <a:ext cx="16296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 b="1">
                <a:solidFill>
                  <a:srgbClr val="FF3300"/>
                </a:solidFill>
              </a:rPr>
              <a:t>A Enzim Kesimi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    1000 kb</a:t>
            </a:r>
          </a:p>
        </p:txBody>
      </p:sp>
      <p:sp>
        <p:nvSpPr>
          <p:cNvPr id="392204" name="Rectangle 12"/>
          <p:cNvSpPr>
            <a:spLocks noChangeArrowheads="1"/>
          </p:cNvSpPr>
          <p:nvPr/>
        </p:nvSpPr>
        <p:spPr bwMode="auto">
          <a:xfrm>
            <a:off x="7967664" y="62071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b="1">
                <a:solidFill>
                  <a:srgbClr val="FF3300"/>
                </a:solidFill>
              </a:rPr>
              <a:t>C Enzim Kesimi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 200 ve 800 kb</a:t>
            </a:r>
          </a:p>
        </p:txBody>
      </p: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4727575" y="549276"/>
            <a:ext cx="30241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b="1">
                <a:solidFill>
                  <a:srgbClr val="FF3300"/>
                </a:solidFill>
              </a:rPr>
              <a:t>B Enzim   Kesimi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100, 300 ve </a:t>
            </a:r>
          </a:p>
          <a:p>
            <a:r>
              <a:rPr lang="tr-TR" altLang="x-none" b="1">
                <a:solidFill>
                  <a:srgbClr val="FF3300"/>
                </a:solidFill>
              </a:rPr>
              <a:t>600 kb</a:t>
            </a:r>
          </a:p>
          <a:p>
            <a:endParaRPr lang="tr-TR" altLang="x-none"/>
          </a:p>
        </p:txBody>
      </p:sp>
      <p:sp>
        <p:nvSpPr>
          <p:cNvPr id="392206" name="Line 14"/>
          <p:cNvSpPr>
            <a:spLocks noChangeShapeType="1"/>
          </p:cNvSpPr>
          <p:nvPr/>
        </p:nvSpPr>
        <p:spPr bwMode="auto">
          <a:xfrm>
            <a:off x="5880101" y="48688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92207" name="Line 15"/>
          <p:cNvSpPr>
            <a:spLocks noChangeShapeType="1"/>
          </p:cNvSpPr>
          <p:nvPr/>
        </p:nvSpPr>
        <p:spPr bwMode="auto">
          <a:xfrm>
            <a:off x="5808664" y="65976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pic>
        <p:nvPicPr>
          <p:cNvPr id="392208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5400"/>
            <a:ext cx="4038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89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-315913"/>
            <a:ext cx="8229600" cy="1384301"/>
          </a:xfrm>
        </p:spPr>
        <p:txBody>
          <a:bodyPr/>
          <a:lstStyle/>
          <a:p>
            <a:r>
              <a:rPr lang="tr-TR" altLang="x-none" sz="3600">
                <a:solidFill>
                  <a:schemeClr val="accent2"/>
                </a:solidFill>
                <a:latin typeface="Comic Sans MS" charset="0"/>
              </a:rPr>
              <a:t>Restriksiyon Endonukleaz Haritaları</a:t>
            </a:r>
          </a:p>
        </p:txBody>
      </p:sp>
      <p:pic>
        <p:nvPicPr>
          <p:cNvPr id="393219" name="Picture 3" descr="156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41438"/>
            <a:ext cx="4643438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3220" name="Picture 4" descr="156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3933826"/>
            <a:ext cx="4500562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3221" name="Text Box 5"/>
          <p:cNvSpPr txBox="1">
            <a:spLocks noChangeArrowheads="1"/>
          </p:cNvSpPr>
          <p:nvPr/>
        </p:nvSpPr>
        <p:spPr bwMode="auto">
          <a:xfrm>
            <a:off x="6167438" y="1412876"/>
            <a:ext cx="45005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400">
                <a:solidFill>
                  <a:srgbClr val="FF3300"/>
                </a:solidFill>
              </a:rPr>
              <a:t>B+C Kesimi</a:t>
            </a:r>
          </a:p>
          <a:p>
            <a:r>
              <a:rPr lang="tr-TR" altLang="x-none" sz="2400">
                <a:solidFill>
                  <a:srgbClr val="FF3300"/>
                </a:solidFill>
              </a:rPr>
              <a:t>75, 100, 125, 225 ve 475 kb</a:t>
            </a:r>
          </a:p>
        </p:txBody>
      </p:sp>
      <p:sp>
        <p:nvSpPr>
          <p:cNvPr id="393222" name="Text Box 6"/>
          <p:cNvSpPr txBox="1">
            <a:spLocks noChangeArrowheads="1"/>
          </p:cNvSpPr>
          <p:nvPr/>
        </p:nvSpPr>
        <p:spPr bwMode="auto">
          <a:xfrm>
            <a:off x="4367214" y="4365625"/>
            <a:ext cx="172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3600">
                <a:solidFill>
                  <a:srgbClr val="FF3300"/>
                </a:solidFill>
              </a:rPr>
              <a:t>Harita</a:t>
            </a:r>
          </a:p>
        </p:txBody>
      </p:sp>
      <p:sp>
        <p:nvSpPr>
          <p:cNvPr id="393223" name="Text Box 7"/>
          <p:cNvSpPr txBox="1">
            <a:spLocks noChangeArrowheads="1"/>
          </p:cNvSpPr>
          <p:nvPr/>
        </p:nvSpPr>
        <p:spPr bwMode="auto">
          <a:xfrm>
            <a:off x="6248401" y="2362201"/>
            <a:ext cx="2947089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 sz="2400" b="1"/>
              <a:t>B= 100, 300 ve 600 kb</a:t>
            </a:r>
          </a:p>
          <a:p>
            <a:r>
              <a:rPr lang="tr-TR" altLang="x-none" sz="2400" b="1"/>
              <a:t>C= 200 ve 800 kb</a:t>
            </a:r>
          </a:p>
        </p:txBody>
      </p:sp>
    </p:spTree>
    <p:extLst>
      <p:ext uri="{BB962C8B-B14F-4D97-AF65-F5344CB8AC3E}">
        <p14:creationId xmlns:p14="http://schemas.microsoft.com/office/powerpoint/2010/main" val="194526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</p:spPr>
        <p:txBody>
          <a:bodyPr/>
          <a:lstStyle/>
          <a:p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Restriksiyon Endonukleaz Haritaları</a:t>
            </a:r>
            <a:endParaRPr lang="en-US" altLang="x-none" sz="4000">
              <a:solidFill>
                <a:srgbClr val="FF3300"/>
              </a:solidFill>
              <a:latin typeface="Comic Sans MS" charset="0"/>
            </a:endParaRP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2144713" y="1589089"/>
            <a:ext cx="734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2400" i="1"/>
              <a:t>Bgl</a:t>
            </a:r>
            <a:r>
              <a:rPr lang="en-US" altLang="x-none" sz="2400"/>
              <a:t>II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3414714" y="1589089"/>
            <a:ext cx="1023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2400" i="1"/>
              <a:t>Bam</a:t>
            </a:r>
            <a:r>
              <a:rPr lang="en-US" altLang="x-none" sz="2400"/>
              <a:t>HI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4979989" y="1589089"/>
            <a:ext cx="639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2400" i="1"/>
              <a:t>Pst</a:t>
            </a:r>
            <a:r>
              <a:rPr lang="en-US" altLang="x-none" sz="2400"/>
              <a:t>I</a:t>
            </a: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6080126" y="1401764"/>
            <a:ext cx="11769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2400" i="1"/>
              <a:t>Bgl</a:t>
            </a:r>
            <a:r>
              <a:rPr lang="en-US" altLang="x-none" sz="2400"/>
              <a:t>II</a:t>
            </a:r>
          </a:p>
          <a:p>
            <a:pPr eaLnBrk="0" hangingPunct="0"/>
            <a:r>
              <a:rPr lang="en-US" altLang="x-none" sz="2400"/>
              <a:t>+</a:t>
            </a:r>
            <a:r>
              <a:rPr lang="en-US" altLang="x-none" sz="2400" i="1"/>
              <a:t>Bam</a:t>
            </a:r>
            <a:r>
              <a:rPr lang="en-US" altLang="x-none" sz="2400"/>
              <a:t>HI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7535864" y="1417639"/>
            <a:ext cx="793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2400" i="1"/>
              <a:t>Bgl</a:t>
            </a:r>
            <a:r>
              <a:rPr lang="en-US" altLang="x-none" sz="2400"/>
              <a:t>II</a:t>
            </a:r>
          </a:p>
          <a:p>
            <a:pPr eaLnBrk="0" hangingPunct="0"/>
            <a:r>
              <a:rPr lang="en-US" altLang="x-none" sz="2400"/>
              <a:t>+</a:t>
            </a:r>
            <a:r>
              <a:rPr lang="en-US" altLang="x-none" sz="2400" i="1"/>
              <a:t>Pst</a:t>
            </a:r>
            <a:r>
              <a:rPr lang="en-US" altLang="x-none" sz="2400"/>
              <a:t>I</a:t>
            </a:r>
          </a:p>
        </p:txBody>
      </p:sp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8901114" y="1376364"/>
            <a:ext cx="1023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2400" i="1"/>
              <a:t>Bam</a:t>
            </a:r>
            <a:r>
              <a:rPr lang="en-US" altLang="x-none" sz="2400"/>
              <a:t>HI</a:t>
            </a:r>
          </a:p>
          <a:p>
            <a:pPr eaLnBrk="0" hangingPunct="0"/>
            <a:r>
              <a:rPr lang="en-US" altLang="x-none" sz="2400"/>
              <a:t>+</a:t>
            </a:r>
            <a:r>
              <a:rPr lang="en-US" altLang="x-none" sz="2400" i="1"/>
              <a:t>Pst</a:t>
            </a:r>
            <a:r>
              <a:rPr lang="en-US" altLang="x-none" sz="2400"/>
              <a:t>I</a:t>
            </a:r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6096000" y="1431925"/>
            <a:ext cx="12192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3352800" y="1431925"/>
            <a:ext cx="12192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4724400" y="1431925"/>
            <a:ext cx="12192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36" name="Rectangle 12"/>
          <p:cNvSpPr>
            <a:spLocks noChangeArrowheads="1"/>
          </p:cNvSpPr>
          <p:nvPr/>
        </p:nvSpPr>
        <p:spPr bwMode="auto">
          <a:xfrm>
            <a:off x="8839200" y="1431925"/>
            <a:ext cx="12192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7467600" y="1431925"/>
            <a:ext cx="12192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1981200" y="1431925"/>
            <a:ext cx="12192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3505200" y="2514600"/>
            <a:ext cx="762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0" name="Rectangle 16"/>
          <p:cNvSpPr>
            <a:spLocks noChangeArrowheads="1"/>
          </p:cNvSpPr>
          <p:nvPr/>
        </p:nvSpPr>
        <p:spPr bwMode="auto">
          <a:xfrm>
            <a:off x="2057400" y="2895600"/>
            <a:ext cx="762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1" name="Rectangle 17"/>
          <p:cNvSpPr>
            <a:spLocks noChangeArrowheads="1"/>
          </p:cNvSpPr>
          <p:nvPr/>
        </p:nvSpPr>
        <p:spPr bwMode="auto">
          <a:xfrm>
            <a:off x="4876800" y="3124200"/>
            <a:ext cx="762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2" name="Rectangle 18"/>
          <p:cNvSpPr>
            <a:spLocks noChangeArrowheads="1"/>
          </p:cNvSpPr>
          <p:nvPr/>
        </p:nvSpPr>
        <p:spPr bwMode="auto">
          <a:xfrm>
            <a:off x="6172200" y="3200400"/>
            <a:ext cx="762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3" name="Rectangle 19"/>
          <p:cNvSpPr>
            <a:spLocks noChangeArrowheads="1"/>
          </p:cNvSpPr>
          <p:nvPr/>
        </p:nvSpPr>
        <p:spPr bwMode="auto">
          <a:xfrm>
            <a:off x="7543800" y="3352800"/>
            <a:ext cx="762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4" name="Rectangle 20"/>
          <p:cNvSpPr>
            <a:spLocks noChangeArrowheads="1"/>
          </p:cNvSpPr>
          <p:nvPr/>
        </p:nvSpPr>
        <p:spPr bwMode="auto">
          <a:xfrm>
            <a:off x="8991600" y="3657600"/>
            <a:ext cx="762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5" name="Rectangle 21"/>
          <p:cNvSpPr>
            <a:spLocks noChangeArrowheads="1"/>
          </p:cNvSpPr>
          <p:nvPr/>
        </p:nvSpPr>
        <p:spPr bwMode="auto">
          <a:xfrm>
            <a:off x="2057400" y="41910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6" name="Rectangle 22"/>
          <p:cNvSpPr>
            <a:spLocks noChangeArrowheads="1"/>
          </p:cNvSpPr>
          <p:nvPr/>
        </p:nvSpPr>
        <p:spPr bwMode="auto">
          <a:xfrm>
            <a:off x="6167438" y="4221163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7" name="Rectangle 23"/>
          <p:cNvSpPr>
            <a:spLocks noChangeArrowheads="1"/>
          </p:cNvSpPr>
          <p:nvPr/>
        </p:nvSpPr>
        <p:spPr bwMode="auto">
          <a:xfrm>
            <a:off x="4876800" y="44196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8" name="Rectangle 24"/>
          <p:cNvSpPr>
            <a:spLocks noChangeArrowheads="1"/>
          </p:cNvSpPr>
          <p:nvPr/>
        </p:nvSpPr>
        <p:spPr bwMode="auto">
          <a:xfrm>
            <a:off x="8991600" y="44196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49" name="Rectangle 25"/>
          <p:cNvSpPr>
            <a:spLocks noChangeArrowheads="1"/>
          </p:cNvSpPr>
          <p:nvPr/>
        </p:nvSpPr>
        <p:spPr bwMode="auto">
          <a:xfrm>
            <a:off x="4876800" y="46482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0" name="Rectangle 26"/>
          <p:cNvSpPr>
            <a:spLocks noChangeArrowheads="1"/>
          </p:cNvSpPr>
          <p:nvPr/>
        </p:nvSpPr>
        <p:spPr bwMode="auto">
          <a:xfrm>
            <a:off x="8991600" y="46482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1" name="Rectangle 27"/>
          <p:cNvSpPr>
            <a:spLocks noChangeArrowheads="1"/>
          </p:cNvSpPr>
          <p:nvPr/>
        </p:nvSpPr>
        <p:spPr bwMode="auto">
          <a:xfrm>
            <a:off x="7543800" y="46482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2" name="Rectangle 28"/>
          <p:cNvSpPr>
            <a:spLocks noChangeArrowheads="1"/>
          </p:cNvSpPr>
          <p:nvPr/>
        </p:nvSpPr>
        <p:spPr bwMode="auto">
          <a:xfrm>
            <a:off x="3505200" y="48768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3" name="Rectangle 29"/>
          <p:cNvSpPr>
            <a:spLocks noChangeArrowheads="1"/>
          </p:cNvSpPr>
          <p:nvPr/>
        </p:nvSpPr>
        <p:spPr bwMode="auto">
          <a:xfrm>
            <a:off x="8991600" y="48768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4" name="Rectangle 30"/>
          <p:cNvSpPr>
            <a:spLocks noChangeArrowheads="1"/>
          </p:cNvSpPr>
          <p:nvPr/>
        </p:nvSpPr>
        <p:spPr bwMode="auto">
          <a:xfrm>
            <a:off x="7543800" y="4953000"/>
            <a:ext cx="762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5" name="Rectangle 31"/>
          <p:cNvSpPr>
            <a:spLocks noChangeArrowheads="1"/>
          </p:cNvSpPr>
          <p:nvPr/>
        </p:nvSpPr>
        <p:spPr bwMode="auto">
          <a:xfrm>
            <a:off x="6172200" y="5105400"/>
            <a:ext cx="762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6" name="Rectangle 32"/>
          <p:cNvSpPr>
            <a:spLocks noChangeArrowheads="1"/>
          </p:cNvSpPr>
          <p:nvPr/>
        </p:nvSpPr>
        <p:spPr bwMode="auto">
          <a:xfrm>
            <a:off x="7543800" y="5334000"/>
            <a:ext cx="762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7" name="Rectangle 33"/>
          <p:cNvSpPr>
            <a:spLocks noChangeArrowheads="1"/>
          </p:cNvSpPr>
          <p:nvPr/>
        </p:nvSpPr>
        <p:spPr bwMode="auto">
          <a:xfrm>
            <a:off x="7543800" y="5638800"/>
            <a:ext cx="762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8" name="Rectangle 34"/>
          <p:cNvSpPr>
            <a:spLocks noChangeArrowheads="1"/>
          </p:cNvSpPr>
          <p:nvPr/>
        </p:nvSpPr>
        <p:spPr bwMode="auto">
          <a:xfrm>
            <a:off x="6172200" y="5638800"/>
            <a:ext cx="762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59" name="Rectangle 35"/>
          <p:cNvSpPr>
            <a:spLocks noChangeArrowheads="1"/>
          </p:cNvSpPr>
          <p:nvPr/>
        </p:nvSpPr>
        <p:spPr bwMode="auto">
          <a:xfrm>
            <a:off x="2057400" y="5638800"/>
            <a:ext cx="762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60" name="Text Box 36"/>
          <p:cNvSpPr txBox="1">
            <a:spLocks noChangeArrowheads="1"/>
          </p:cNvSpPr>
          <p:nvPr/>
        </p:nvSpPr>
        <p:spPr bwMode="auto">
          <a:xfrm>
            <a:off x="2803525" y="28813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4.2</a:t>
            </a:r>
          </a:p>
        </p:txBody>
      </p:sp>
      <p:sp>
        <p:nvSpPr>
          <p:cNvPr id="308261" name="Text Box 37"/>
          <p:cNvSpPr txBox="1">
            <a:spLocks noChangeArrowheads="1"/>
          </p:cNvSpPr>
          <p:nvPr/>
        </p:nvSpPr>
        <p:spPr bwMode="auto">
          <a:xfrm>
            <a:off x="4327525" y="25003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5.2</a:t>
            </a:r>
          </a:p>
        </p:txBody>
      </p:sp>
      <p:sp>
        <p:nvSpPr>
          <p:cNvPr id="308262" name="Text Box 38"/>
          <p:cNvSpPr txBox="1">
            <a:spLocks noChangeArrowheads="1"/>
          </p:cNvSpPr>
          <p:nvPr/>
        </p:nvSpPr>
        <p:spPr bwMode="auto">
          <a:xfrm>
            <a:off x="5622925" y="31099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3.6</a:t>
            </a:r>
          </a:p>
        </p:txBody>
      </p:sp>
      <p:sp>
        <p:nvSpPr>
          <p:cNvPr id="308263" name="Text Box 39"/>
          <p:cNvSpPr txBox="1">
            <a:spLocks noChangeArrowheads="1"/>
          </p:cNvSpPr>
          <p:nvPr/>
        </p:nvSpPr>
        <p:spPr bwMode="auto">
          <a:xfrm>
            <a:off x="6918325" y="31861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3.5</a:t>
            </a:r>
          </a:p>
        </p:txBody>
      </p:sp>
      <p:sp>
        <p:nvSpPr>
          <p:cNvPr id="308264" name="Text Box 40"/>
          <p:cNvSpPr txBox="1">
            <a:spLocks noChangeArrowheads="1"/>
          </p:cNvSpPr>
          <p:nvPr/>
        </p:nvSpPr>
        <p:spPr bwMode="auto">
          <a:xfrm>
            <a:off x="8366125" y="33385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3.3</a:t>
            </a:r>
          </a:p>
        </p:txBody>
      </p:sp>
      <p:sp>
        <p:nvSpPr>
          <p:cNvPr id="308265" name="Text Box 41"/>
          <p:cNvSpPr txBox="1">
            <a:spLocks noChangeArrowheads="1"/>
          </p:cNvSpPr>
          <p:nvPr/>
        </p:nvSpPr>
        <p:spPr bwMode="auto">
          <a:xfrm>
            <a:off x="9813925" y="36433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2.6</a:t>
            </a:r>
          </a:p>
        </p:txBody>
      </p:sp>
      <p:sp>
        <p:nvSpPr>
          <p:cNvPr id="308266" name="Text Box 42"/>
          <p:cNvSpPr txBox="1">
            <a:spLocks noChangeArrowheads="1"/>
          </p:cNvSpPr>
          <p:nvPr/>
        </p:nvSpPr>
        <p:spPr bwMode="auto">
          <a:xfrm>
            <a:off x="2819400" y="41005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1.7</a:t>
            </a:r>
          </a:p>
        </p:txBody>
      </p:sp>
      <p:sp>
        <p:nvSpPr>
          <p:cNvPr id="308267" name="Text Box 43"/>
          <p:cNvSpPr txBox="1">
            <a:spLocks noChangeArrowheads="1"/>
          </p:cNvSpPr>
          <p:nvPr/>
        </p:nvSpPr>
        <p:spPr bwMode="auto">
          <a:xfrm>
            <a:off x="6888163" y="4149725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</a:t>
            </a:r>
            <a:r>
              <a:rPr lang="tr-TR" altLang="x-none" sz="1600">
                <a:latin typeface="Times New Roman" charset="0"/>
              </a:rPr>
              <a:t>7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308268" name="Text Box 44"/>
          <p:cNvSpPr txBox="1">
            <a:spLocks noChangeArrowheads="1"/>
          </p:cNvSpPr>
          <p:nvPr/>
        </p:nvSpPr>
        <p:spPr bwMode="auto">
          <a:xfrm>
            <a:off x="5622925" y="43291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1.4</a:t>
            </a:r>
          </a:p>
        </p:txBody>
      </p:sp>
      <p:sp>
        <p:nvSpPr>
          <p:cNvPr id="308269" name="Text Box 45"/>
          <p:cNvSpPr txBox="1">
            <a:spLocks noChangeArrowheads="1"/>
          </p:cNvSpPr>
          <p:nvPr/>
        </p:nvSpPr>
        <p:spPr bwMode="auto">
          <a:xfrm>
            <a:off x="9813925" y="43291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1.4</a:t>
            </a:r>
          </a:p>
        </p:txBody>
      </p:sp>
      <p:sp>
        <p:nvSpPr>
          <p:cNvPr id="308270" name="Text Box 46"/>
          <p:cNvSpPr txBox="1">
            <a:spLocks noChangeArrowheads="1"/>
          </p:cNvSpPr>
          <p:nvPr/>
        </p:nvSpPr>
        <p:spPr bwMode="auto">
          <a:xfrm>
            <a:off x="5622925" y="45577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1.2</a:t>
            </a:r>
          </a:p>
        </p:txBody>
      </p:sp>
      <p:sp>
        <p:nvSpPr>
          <p:cNvPr id="308271" name="Text Box 47"/>
          <p:cNvSpPr txBox="1">
            <a:spLocks noChangeArrowheads="1"/>
          </p:cNvSpPr>
          <p:nvPr/>
        </p:nvSpPr>
        <p:spPr bwMode="auto">
          <a:xfrm>
            <a:off x="9813925" y="45577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1.2</a:t>
            </a:r>
          </a:p>
        </p:txBody>
      </p:sp>
      <p:sp>
        <p:nvSpPr>
          <p:cNvPr id="308272" name="Text Box 48"/>
          <p:cNvSpPr txBox="1">
            <a:spLocks noChangeArrowheads="1"/>
          </p:cNvSpPr>
          <p:nvPr/>
        </p:nvSpPr>
        <p:spPr bwMode="auto">
          <a:xfrm>
            <a:off x="4251325" y="47863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1.0</a:t>
            </a:r>
          </a:p>
        </p:txBody>
      </p:sp>
      <p:sp>
        <p:nvSpPr>
          <p:cNvPr id="308273" name="Text Box 49"/>
          <p:cNvSpPr txBox="1">
            <a:spLocks noChangeArrowheads="1"/>
          </p:cNvSpPr>
          <p:nvPr/>
        </p:nvSpPr>
        <p:spPr bwMode="auto">
          <a:xfrm>
            <a:off x="9813925" y="47863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1.0</a:t>
            </a:r>
          </a:p>
        </p:txBody>
      </p:sp>
      <p:sp>
        <p:nvSpPr>
          <p:cNvPr id="308274" name="Text Box 50"/>
          <p:cNvSpPr txBox="1">
            <a:spLocks noChangeArrowheads="1"/>
          </p:cNvSpPr>
          <p:nvPr/>
        </p:nvSpPr>
        <p:spPr bwMode="auto">
          <a:xfrm>
            <a:off x="8289925" y="45577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1.2</a:t>
            </a:r>
          </a:p>
        </p:txBody>
      </p:sp>
      <p:sp>
        <p:nvSpPr>
          <p:cNvPr id="308275" name="Text Box 51"/>
          <p:cNvSpPr txBox="1">
            <a:spLocks noChangeArrowheads="1"/>
          </p:cNvSpPr>
          <p:nvPr/>
        </p:nvSpPr>
        <p:spPr bwMode="auto">
          <a:xfrm>
            <a:off x="6918325" y="49387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0.7</a:t>
            </a:r>
          </a:p>
        </p:txBody>
      </p:sp>
      <p:sp>
        <p:nvSpPr>
          <p:cNvPr id="308276" name="Text Box 52"/>
          <p:cNvSpPr txBox="1">
            <a:spLocks noChangeArrowheads="1"/>
          </p:cNvSpPr>
          <p:nvPr/>
        </p:nvSpPr>
        <p:spPr bwMode="auto">
          <a:xfrm>
            <a:off x="8305800" y="48625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0.9</a:t>
            </a:r>
          </a:p>
        </p:txBody>
      </p:sp>
      <p:sp>
        <p:nvSpPr>
          <p:cNvPr id="308277" name="Text Box 53"/>
          <p:cNvSpPr txBox="1">
            <a:spLocks noChangeArrowheads="1"/>
          </p:cNvSpPr>
          <p:nvPr/>
        </p:nvSpPr>
        <p:spPr bwMode="auto">
          <a:xfrm>
            <a:off x="8305800" y="51673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0.5</a:t>
            </a:r>
          </a:p>
        </p:txBody>
      </p:sp>
      <p:sp>
        <p:nvSpPr>
          <p:cNvPr id="308278" name="Text Box 54"/>
          <p:cNvSpPr txBox="1">
            <a:spLocks noChangeArrowheads="1"/>
          </p:cNvSpPr>
          <p:nvPr/>
        </p:nvSpPr>
        <p:spPr bwMode="auto">
          <a:xfrm>
            <a:off x="6918325" y="54721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0.3</a:t>
            </a:r>
          </a:p>
        </p:txBody>
      </p:sp>
      <p:sp>
        <p:nvSpPr>
          <p:cNvPr id="308279" name="Text Box 55"/>
          <p:cNvSpPr txBox="1">
            <a:spLocks noChangeArrowheads="1"/>
          </p:cNvSpPr>
          <p:nvPr/>
        </p:nvSpPr>
        <p:spPr bwMode="auto">
          <a:xfrm>
            <a:off x="8289925" y="54721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0.3</a:t>
            </a:r>
          </a:p>
        </p:txBody>
      </p:sp>
      <p:sp>
        <p:nvSpPr>
          <p:cNvPr id="308280" name="Text Box 56"/>
          <p:cNvSpPr txBox="1">
            <a:spLocks noChangeArrowheads="1"/>
          </p:cNvSpPr>
          <p:nvPr/>
        </p:nvSpPr>
        <p:spPr bwMode="auto">
          <a:xfrm>
            <a:off x="2819400" y="54721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0.3</a:t>
            </a:r>
          </a:p>
        </p:txBody>
      </p:sp>
      <p:sp>
        <p:nvSpPr>
          <p:cNvPr id="308281" name="Line 57"/>
          <p:cNvSpPr>
            <a:spLocks noChangeShapeType="1"/>
          </p:cNvSpPr>
          <p:nvPr/>
        </p:nvSpPr>
        <p:spPr bwMode="auto">
          <a:xfrm>
            <a:off x="2133600" y="6553200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2" name="Line 58"/>
          <p:cNvSpPr>
            <a:spLocks noChangeShapeType="1"/>
          </p:cNvSpPr>
          <p:nvPr/>
        </p:nvSpPr>
        <p:spPr bwMode="auto">
          <a:xfrm>
            <a:off x="21336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3" name="Line 59"/>
          <p:cNvSpPr>
            <a:spLocks noChangeShapeType="1"/>
          </p:cNvSpPr>
          <p:nvPr/>
        </p:nvSpPr>
        <p:spPr bwMode="auto">
          <a:xfrm>
            <a:off x="83058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4" name="Line 60"/>
          <p:cNvSpPr>
            <a:spLocks noChangeShapeType="1"/>
          </p:cNvSpPr>
          <p:nvPr/>
        </p:nvSpPr>
        <p:spPr bwMode="auto">
          <a:xfrm>
            <a:off x="87630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5" name="Line 61"/>
          <p:cNvSpPr>
            <a:spLocks noChangeShapeType="1"/>
          </p:cNvSpPr>
          <p:nvPr/>
        </p:nvSpPr>
        <p:spPr bwMode="auto">
          <a:xfrm>
            <a:off x="101346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6" name="Line 62"/>
          <p:cNvSpPr>
            <a:spLocks noChangeShapeType="1"/>
          </p:cNvSpPr>
          <p:nvPr/>
        </p:nvSpPr>
        <p:spPr bwMode="auto">
          <a:xfrm>
            <a:off x="71628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7" name="Line 63"/>
          <p:cNvSpPr>
            <a:spLocks noChangeShapeType="1"/>
          </p:cNvSpPr>
          <p:nvPr/>
        </p:nvSpPr>
        <p:spPr bwMode="auto">
          <a:xfrm>
            <a:off x="37338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8" name="Line 64"/>
          <p:cNvSpPr>
            <a:spLocks noChangeShapeType="1"/>
          </p:cNvSpPr>
          <p:nvPr/>
        </p:nvSpPr>
        <p:spPr bwMode="auto">
          <a:xfrm>
            <a:off x="26670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289" name="Text Box 65"/>
          <p:cNvSpPr txBox="1">
            <a:spLocks noChangeArrowheads="1"/>
          </p:cNvSpPr>
          <p:nvPr/>
        </p:nvSpPr>
        <p:spPr bwMode="auto">
          <a:xfrm>
            <a:off x="2422525" y="6084888"/>
            <a:ext cx="5517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 i="1"/>
              <a:t>Bgl</a:t>
            </a:r>
            <a:r>
              <a:rPr lang="en-US" altLang="x-none" sz="1600"/>
              <a:t>II</a:t>
            </a:r>
          </a:p>
        </p:txBody>
      </p:sp>
      <p:sp>
        <p:nvSpPr>
          <p:cNvPr id="308290" name="Text Box 66"/>
          <p:cNvSpPr txBox="1">
            <a:spLocks noChangeArrowheads="1"/>
          </p:cNvSpPr>
          <p:nvPr/>
        </p:nvSpPr>
        <p:spPr bwMode="auto">
          <a:xfrm>
            <a:off x="3352800" y="6099175"/>
            <a:ext cx="744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 i="1"/>
              <a:t>Bam</a:t>
            </a:r>
            <a:r>
              <a:rPr lang="en-US" altLang="x-none" sz="1600"/>
              <a:t>HI</a:t>
            </a:r>
          </a:p>
        </p:txBody>
      </p:sp>
      <p:sp>
        <p:nvSpPr>
          <p:cNvPr id="308291" name="Text Box 67"/>
          <p:cNvSpPr txBox="1">
            <a:spLocks noChangeArrowheads="1"/>
          </p:cNvSpPr>
          <p:nvPr/>
        </p:nvSpPr>
        <p:spPr bwMode="auto">
          <a:xfrm>
            <a:off x="6889751" y="6099175"/>
            <a:ext cx="4885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 i="1"/>
              <a:t>Pst</a:t>
            </a:r>
            <a:r>
              <a:rPr lang="en-US" altLang="x-none" sz="1600"/>
              <a:t>I</a:t>
            </a:r>
          </a:p>
        </p:txBody>
      </p:sp>
      <p:sp>
        <p:nvSpPr>
          <p:cNvPr id="308292" name="Text Box 68"/>
          <p:cNvSpPr txBox="1">
            <a:spLocks noChangeArrowheads="1"/>
          </p:cNvSpPr>
          <p:nvPr/>
        </p:nvSpPr>
        <p:spPr bwMode="auto">
          <a:xfrm>
            <a:off x="7896225" y="6092825"/>
            <a:ext cx="5517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 i="1"/>
              <a:t>Bgl</a:t>
            </a:r>
            <a:r>
              <a:rPr lang="en-US" altLang="x-none" sz="1600"/>
              <a:t>II</a:t>
            </a:r>
          </a:p>
        </p:txBody>
      </p:sp>
      <p:sp>
        <p:nvSpPr>
          <p:cNvPr id="308293" name="Text Box 69"/>
          <p:cNvSpPr txBox="1">
            <a:spLocks noChangeArrowheads="1"/>
          </p:cNvSpPr>
          <p:nvPr/>
        </p:nvSpPr>
        <p:spPr bwMode="auto">
          <a:xfrm>
            <a:off x="8543926" y="6092825"/>
            <a:ext cx="4885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 i="1"/>
              <a:t>Pst</a:t>
            </a:r>
            <a:r>
              <a:rPr lang="en-US" altLang="x-none" sz="1600"/>
              <a:t>I</a:t>
            </a:r>
          </a:p>
        </p:txBody>
      </p:sp>
      <p:sp>
        <p:nvSpPr>
          <p:cNvPr id="308294" name="Text Box 70"/>
          <p:cNvSpPr txBox="1">
            <a:spLocks noChangeArrowheads="1"/>
          </p:cNvSpPr>
          <p:nvPr/>
        </p:nvSpPr>
        <p:spPr bwMode="auto">
          <a:xfrm>
            <a:off x="2152650" y="6521450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0.3</a:t>
            </a:r>
          </a:p>
        </p:txBody>
      </p:sp>
      <p:sp>
        <p:nvSpPr>
          <p:cNvPr id="308295" name="Text Box 71"/>
          <p:cNvSpPr txBox="1">
            <a:spLocks noChangeArrowheads="1"/>
          </p:cNvSpPr>
          <p:nvPr/>
        </p:nvSpPr>
        <p:spPr bwMode="auto">
          <a:xfrm>
            <a:off x="2971800" y="6521450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0.7</a:t>
            </a:r>
          </a:p>
        </p:txBody>
      </p:sp>
      <p:sp>
        <p:nvSpPr>
          <p:cNvPr id="308296" name="Text Box 72"/>
          <p:cNvSpPr txBox="1">
            <a:spLocks noChangeArrowheads="1"/>
          </p:cNvSpPr>
          <p:nvPr/>
        </p:nvSpPr>
        <p:spPr bwMode="auto">
          <a:xfrm>
            <a:off x="5257800" y="65262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2.6</a:t>
            </a:r>
          </a:p>
        </p:txBody>
      </p:sp>
      <p:sp>
        <p:nvSpPr>
          <p:cNvPr id="308297" name="Text Box 73"/>
          <p:cNvSpPr txBox="1">
            <a:spLocks noChangeArrowheads="1"/>
          </p:cNvSpPr>
          <p:nvPr/>
        </p:nvSpPr>
        <p:spPr bwMode="auto">
          <a:xfrm>
            <a:off x="7486650" y="65262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0.9</a:t>
            </a:r>
          </a:p>
        </p:txBody>
      </p:sp>
      <p:sp>
        <p:nvSpPr>
          <p:cNvPr id="308298" name="Text Box 74"/>
          <p:cNvSpPr txBox="1">
            <a:spLocks noChangeArrowheads="1"/>
          </p:cNvSpPr>
          <p:nvPr/>
        </p:nvSpPr>
        <p:spPr bwMode="auto">
          <a:xfrm>
            <a:off x="8324850" y="65262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0.5</a:t>
            </a:r>
          </a:p>
        </p:txBody>
      </p:sp>
      <p:sp>
        <p:nvSpPr>
          <p:cNvPr id="308299" name="Text Box 75"/>
          <p:cNvSpPr txBox="1">
            <a:spLocks noChangeArrowheads="1"/>
          </p:cNvSpPr>
          <p:nvPr/>
        </p:nvSpPr>
        <p:spPr bwMode="auto">
          <a:xfrm>
            <a:off x="9163050" y="6526213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600">
                <a:latin typeface="Times New Roman" charset="0"/>
              </a:rPr>
              <a:t>1.2</a:t>
            </a:r>
          </a:p>
        </p:txBody>
      </p:sp>
    </p:spTree>
    <p:extLst>
      <p:ext uri="{BB962C8B-B14F-4D97-AF65-F5344CB8AC3E}">
        <p14:creationId xmlns:p14="http://schemas.microsoft.com/office/powerpoint/2010/main" val="83332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3376"/>
            <a:ext cx="3132138" cy="6264275"/>
          </a:xfrm>
        </p:spPr>
        <p:txBody>
          <a:bodyPr/>
          <a:lstStyle/>
          <a:p>
            <a:r>
              <a:rPr lang="tr-TR" altLang="x-none" sz="2800">
                <a:solidFill>
                  <a:srgbClr val="FF3300"/>
                </a:solidFill>
                <a:latin typeface="Comic Sans MS" charset="0"/>
              </a:rPr>
              <a:t>Sınırlı</a:t>
            </a:r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/>
            </a:r>
            <a:br>
              <a:rPr lang="tr-TR" altLang="x-none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2800">
                <a:solidFill>
                  <a:srgbClr val="FF3300"/>
                </a:solidFill>
                <a:latin typeface="Comic Sans MS" charset="0"/>
              </a:rPr>
              <a:t>restriksiyon endonukleaz kesimi yolu ile restriksiyon endonukleaz haritalarının yapımı</a:t>
            </a:r>
          </a:p>
        </p:txBody>
      </p:sp>
      <p:pic>
        <p:nvPicPr>
          <p:cNvPr id="345092" name="Picture 4" descr="Figür 28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0"/>
            <a:ext cx="6011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18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dnaLig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0"/>
            <a:ext cx="47164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692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Macintosh PowerPoint</Application>
  <PresentationFormat>Geniş Ekran</PresentationFormat>
  <Paragraphs>67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Arial</vt:lpstr>
      <vt:lpstr>Comic Sans MS</vt:lpstr>
      <vt:lpstr>Times New Roman</vt:lpstr>
      <vt:lpstr>Office Teması</vt:lpstr>
      <vt:lpstr>Restriksiyon Endonukleaz Haritaları</vt:lpstr>
      <vt:lpstr>Restriksiyon Endonukleaz Haritaları</vt:lpstr>
      <vt:lpstr>Restriksiyon Endonukleaz Haritaları</vt:lpstr>
      <vt:lpstr>Sınırlı restriksiyon endonukleaz kesimi yolu ile restriksiyon endonukleaz haritalarının yapımı</vt:lpstr>
      <vt:lpstr>PowerPoint Sunusu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Restriksiyon Endonukleaz Haritaları</dc:title>
  <dc:creator>Microsoft Office Kullanıcısı</dc:creator>
  <cp:lastModifiedBy>Microsoft Office Kullanıcısı</cp:lastModifiedBy>
  <cp:revision>1</cp:revision>
  <dcterms:created xsi:type="dcterms:W3CDTF">2017-10-24T10:20:25Z</dcterms:created>
  <dcterms:modified xsi:type="dcterms:W3CDTF">2017-10-24T10:20:54Z</dcterms:modified>
</cp:coreProperties>
</file>