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18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82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389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33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47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19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89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68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06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0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33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2201C-8B5F-4EE9-BC35-5C3518791179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47E8E-FC28-4640-B0E0-B552956E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57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Araştırma Yöntem ve Teknikleri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Yöntem, gerçekliğin bilgisinin en doğru biçimde edinilebileceği tutarlı ve sistematik araştırma yolları, yordamları.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Araştırma teknikleri, kullanılan yöntemsel bütünlüğün gerçeklikte en etkili şekilde uygulanabilmesi için kullanılan, geliştirilen teknik ve araçlar.</a:t>
            </a:r>
          </a:p>
        </p:txBody>
      </p:sp>
    </p:spTree>
    <p:extLst>
      <p:ext uri="{BB962C8B-B14F-4D97-AF65-F5344CB8AC3E}">
        <p14:creationId xmlns:p14="http://schemas.microsoft.com/office/powerpoint/2010/main" val="38074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662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Sosyal bilimlerde araştırmanın değeri ve güvenilirliği,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-bilginin farklı düzeylerinin tutarlı bir şekilde örgütlenmesine  	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-gerçekliğin (olguların, ilişkilerin) kavram ve kuram şeklinde ifade edilebilmesine bağlıdır.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309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67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2269"/>
            <a:ext cx="11138210" cy="504464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tr-TR" altLang="tr-TR" sz="1800" dirty="0"/>
          </a:p>
          <a:p>
            <a:pPr marL="0" indent="0">
              <a:lnSpc>
                <a:spcPct val="80000"/>
              </a:lnSpc>
              <a:buNone/>
            </a:pPr>
            <a:endParaRPr lang="tr-TR" sz="24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tr-TR" sz="2400" b="1" dirty="0" smtClean="0"/>
              <a:t>Kavram: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tr-TR" sz="2400" dirty="0" smtClean="0"/>
              <a:t>oplumsal </a:t>
            </a:r>
            <a:r>
              <a:rPr lang="tr-TR" sz="2400" dirty="0"/>
              <a:t>olguların oluşturduğu örüntülere ilişkin olarak, analitik </a:t>
            </a:r>
            <a:r>
              <a:rPr lang="tr-TR" sz="2400" dirty="0" smtClean="0"/>
              <a:t>değeri ve </a:t>
            </a:r>
            <a:r>
              <a:rPr lang="tr-TR" sz="2400" dirty="0"/>
              <a:t>boyutları bulunan bütünleyici ve genelleyici düşünce içeriklerinin sözsel ifadesi olarak tanımlanabilir. </a:t>
            </a:r>
            <a:endParaRPr lang="tr-TR" alt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Kavramlar </a:t>
            </a:r>
            <a:r>
              <a:rPr lang="tr-TR" sz="2400" dirty="0"/>
              <a:t>yalnızca bilimsel çözümlemenin değil, tutarlı düşünmenin de vazgeçilmez yapı taşlarıdır.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Bilim, </a:t>
            </a:r>
            <a:r>
              <a:rPr lang="tr-TR" sz="2400" dirty="0"/>
              <a:t>kavramlarla konuşur</a:t>
            </a:r>
            <a:r>
              <a:rPr lang="tr-TR" sz="2400" dirty="0" smtClean="0"/>
              <a:t>.</a:t>
            </a:r>
            <a:endParaRPr lang="tr-TR" altLang="tr-TR" sz="24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99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8507"/>
            <a:ext cx="11138210" cy="511840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dirty="0"/>
              <a:t>Kavramsal ilişki türleri: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tr-TR" altLang="tr-TR" sz="2800" b="1" dirty="0" smtClean="0"/>
              <a:t>Karşılıklı/eşanlı değişim ilişkisi</a:t>
            </a:r>
            <a:r>
              <a:rPr lang="tr-TR" altLang="tr-TR" sz="2800" b="1" dirty="0"/>
              <a:t>: </a:t>
            </a:r>
            <a:r>
              <a:rPr lang="tr-TR" altLang="tr-TR" sz="2800" dirty="0"/>
              <a:t>değişimin yönünü gösterir, nedenini değil. </a:t>
            </a:r>
            <a:br>
              <a:rPr lang="tr-TR" altLang="tr-TR" sz="2800" dirty="0"/>
            </a:br>
            <a:r>
              <a:rPr lang="tr-TR" altLang="tr-TR" sz="2800" dirty="0"/>
              <a:t>“Prestij, güce bağlı olarak değişir”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tr-TR" altLang="tr-TR" sz="2800" b="1" dirty="0" err="1" smtClean="0"/>
              <a:t>Nedensel</a:t>
            </a:r>
            <a:r>
              <a:rPr lang="tr-TR" altLang="tr-TR" sz="2800" b="1" dirty="0" smtClean="0"/>
              <a:t> </a:t>
            </a:r>
            <a:r>
              <a:rPr lang="tr-TR" altLang="tr-TR" sz="2800" b="1" dirty="0"/>
              <a:t>ilişki: </a:t>
            </a:r>
            <a:r>
              <a:rPr lang="tr-TR" altLang="tr-TR" sz="2800" dirty="0"/>
              <a:t>“Prestij güçten kaynaklanır”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800" dirty="0" smtClean="0"/>
          </a:p>
          <a:p>
            <a:pPr marL="457200" lvl="1" indent="0">
              <a:lnSpc>
                <a:spcPct val="80000"/>
              </a:lnSpc>
              <a:buNone/>
            </a:pPr>
            <a:r>
              <a:rPr lang="tr-TR" altLang="tr-TR" sz="2800" b="1" dirty="0" smtClean="0"/>
              <a:t>Geçersiz </a:t>
            </a:r>
            <a:r>
              <a:rPr lang="tr-TR" altLang="tr-TR" sz="2800" b="1" dirty="0"/>
              <a:t>(</a:t>
            </a:r>
            <a:r>
              <a:rPr lang="tr-TR" altLang="tr-TR" sz="2800" b="1" dirty="0" err="1"/>
              <a:t>null</a:t>
            </a:r>
            <a:r>
              <a:rPr lang="tr-TR" altLang="tr-TR" sz="2800" b="1" dirty="0"/>
              <a:t>) ilişki: </a:t>
            </a:r>
            <a:r>
              <a:rPr lang="tr-TR" altLang="tr-TR" sz="2800" dirty="0"/>
              <a:t>“Prestij güçten kaynaklanmaz”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1600" dirty="0" smtClean="0"/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1600" dirty="0"/>
          </a:p>
          <a:p>
            <a:pPr marL="0" indent="0">
              <a:lnSpc>
                <a:spcPct val="80000"/>
              </a:lnSpc>
              <a:buNone/>
            </a:pPr>
            <a:endParaRPr lang="tr-TR" altLang="tr-TR" sz="16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10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8507"/>
            <a:ext cx="4637049" cy="5118409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80000"/>
              </a:lnSpc>
              <a:buNone/>
            </a:pPr>
            <a:endParaRPr lang="tr-TR" altLang="tr-TR" sz="1600" dirty="0" smtClean="0"/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1600" dirty="0"/>
          </a:p>
          <a:p>
            <a:pPr>
              <a:lnSpc>
                <a:spcPct val="80000"/>
              </a:lnSpc>
              <a:buFontTx/>
              <a:buNone/>
            </a:pPr>
            <a:endParaRPr lang="tr-TR" altLang="tr-TR" sz="1600" dirty="0" smtClean="0"/>
          </a:p>
          <a:p>
            <a:pPr lvl="3">
              <a:lnSpc>
                <a:spcPct val="80000"/>
              </a:lnSpc>
              <a:buFontTx/>
              <a:buNone/>
            </a:pPr>
            <a:endParaRPr lang="tr-TR" altLang="tr-TR" sz="1600" dirty="0"/>
          </a:p>
          <a:p>
            <a:pPr lvl="3">
              <a:lnSpc>
                <a:spcPct val="80000"/>
              </a:lnSpc>
              <a:buFontTx/>
              <a:buNone/>
            </a:pPr>
            <a:endParaRPr lang="tr-TR" altLang="tr-TR" sz="1600" dirty="0" smtClean="0"/>
          </a:p>
          <a:p>
            <a:pPr>
              <a:lnSpc>
                <a:spcPct val="80000"/>
              </a:lnSpc>
              <a:buFontTx/>
              <a:buNone/>
            </a:pPr>
            <a:endParaRPr lang="tr-TR" altLang="tr-TR" sz="1600" dirty="0"/>
          </a:p>
          <a:p>
            <a:pPr>
              <a:lnSpc>
                <a:spcPct val="80000"/>
              </a:lnSpc>
              <a:buFontTx/>
              <a:buNone/>
            </a:pPr>
            <a:endParaRPr lang="tr-TR" altLang="tr-TR" sz="1600" dirty="0" smtClean="0"/>
          </a:p>
          <a:p>
            <a:pPr>
              <a:lnSpc>
                <a:spcPct val="80000"/>
              </a:lnSpc>
              <a:buFontTx/>
              <a:buNone/>
            </a:pPr>
            <a:endParaRPr lang="tr-TR" altLang="tr-TR" sz="1600" dirty="0"/>
          </a:p>
          <a:p>
            <a:pPr>
              <a:lnSpc>
                <a:spcPct val="80000"/>
              </a:lnSpc>
              <a:buFontTx/>
              <a:buNone/>
            </a:pPr>
            <a:endParaRPr lang="tr-TR" altLang="tr-TR" sz="1600" dirty="0" smtClean="0"/>
          </a:p>
          <a:p>
            <a:pPr>
              <a:lnSpc>
                <a:spcPct val="80000"/>
              </a:lnSpc>
            </a:pPr>
            <a:endParaRPr lang="tr-TR" altLang="tr-TR" sz="16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1507892" y="4007429"/>
          <a:ext cx="8215971" cy="1356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657">
                  <a:extLst>
                    <a:ext uri="{9D8B030D-6E8A-4147-A177-3AD203B41FA5}">
                      <a16:colId xmlns:a16="http://schemas.microsoft.com/office/drawing/2014/main" xmlns="" val="1648787890"/>
                    </a:ext>
                  </a:extLst>
                </a:gridCol>
                <a:gridCol w="2738657">
                  <a:extLst>
                    <a:ext uri="{9D8B030D-6E8A-4147-A177-3AD203B41FA5}">
                      <a16:colId xmlns:a16="http://schemas.microsoft.com/office/drawing/2014/main" xmlns="" val="492202162"/>
                    </a:ext>
                  </a:extLst>
                </a:gridCol>
                <a:gridCol w="2738657">
                  <a:extLst>
                    <a:ext uri="{9D8B030D-6E8A-4147-A177-3AD203B41FA5}">
                      <a16:colId xmlns:a16="http://schemas.microsoft.com/office/drawing/2014/main" xmlns="" val="3171259269"/>
                    </a:ext>
                  </a:extLst>
                </a:gridCol>
              </a:tblGrid>
              <a:tr h="4975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Değişken 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Değişken B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214848"/>
                  </a:ext>
                </a:extLst>
              </a:tr>
              <a:tr h="858768">
                <a:tc>
                  <a:txBody>
                    <a:bodyPr/>
                    <a:lstStyle/>
                    <a:p>
                      <a:r>
                        <a:rPr lang="tr-TR" dirty="0" smtClean="0"/>
                        <a:t>Ampirik Düzey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Ailesinden uzakta yaşayan öğrenci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Makarna tüketimi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6433872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1507892" y="1690687"/>
          <a:ext cx="8215971" cy="1387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657">
                  <a:extLst>
                    <a:ext uri="{9D8B030D-6E8A-4147-A177-3AD203B41FA5}">
                      <a16:colId xmlns:a16="http://schemas.microsoft.com/office/drawing/2014/main" xmlns="" val="1559509137"/>
                    </a:ext>
                  </a:extLst>
                </a:gridCol>
                <a:gridCol w="2738657">
                  <a:extLst>
                    <a:ext uri="{9D8B030D-6E8A-4147-A177-3AD203B41FA5}">
                      <a16:colId xmlns:a16="http://schemas.microsoft.com/office/drawing/2014/main" xmlns="" val="4207611905"/>
                    </a:ext>
                  </a:extLst>
                </a:gridCol>
                <a:gridCol w="2738657">
                  <a:extLst>
                    <a:ext uri="{9D8B030D-6E8A-4147-A177-3AD203B41FA5}">
                      <a16:colId xmlns:a16="http://schemas.microsoft.com/office/drawing/2014/main" xmlns="" val="4041911227"/>
                    </a:ext>
                  </a:extLst>
                </a:gridCol>
              </a:tblGrid>
              <a:tr h="68874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Kavram</a:t>
                      </a:r>
                      <a:r>
                        <a:rPr lang="tr-TR" baseline="0" dirty="0" smtClean="0"/>
                        <a:t> 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Kavram B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2753838"/>
                  </a:ext>
                </a:extLst>
              </a:tr>
              <a:tr h="698307">
                <a:tc>
                  <a:txBody>
                    <a:bodyPr/>
                    <a:lstStyle/>
                    <a:p>
                      <a:r>
                        <a:rPr lang="tr-TR" dirty="0" smtClean="0"/>
                        <a:t>Soyut Düzey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Kalkınma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Tüketim biçimleri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877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71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71239"/>
            <a:ext cx="11216268" cy="52856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Teori</a:t>
            </a:r>
            <a:r>
              <a:rPr lang="tr-TR" altLang="tr-TR" sz="2400" dirty="0"/>
              <a:t>: </a:t>
            </a:r>
            <a:r>
              <a:rPr lang="tr-TR" altLang="tr-TR" sz="2400" dirty="0" smtClean="0"/>
              <a:t>Bir bölümü ampirik </a:t>
            </a:r>
            <a:r>
              <a:rPr lang="tr-TR" altLang="tr-TR" sz="2400" dirty="0"/>
              <a:t>olarak test edilebilen karşılıklı ilişki içindeki önermeler setidir; </a:t>
            </a:r>
            <a:r>
              <a:rPr lang="tr-TR" altLang="tr-TR" sz="2400" dirty="0" smtClean="0"/>
              <a:t>ya da </a:t>
            </a:r>
            <a:r>
              <a:rPr lang="tr-TR" altLang="tr-TR" sz="2400" dirty="0"/>
              <a:t>gözlemlenebilen sosyal </a:t>
            </a:r>
            <a:r>
              <a:rPr lang="tr-TR" altLang="tr-TR" sz="2400" dirty="0" smtClean="0"/>
              <a:t>olgular </a:t>
            </a:r>
            <a:r>
              <a:rPr lang="tr-TR" altLang="tr-TR" sz="2400" dirty="0"/>
              <a:t>arasındaki ilişkileri açıklayan önermeler setidir</a:t>
            </a:r>
            <a:r>
              <a:rPr lang="tr-TR" altLang="tr-TR" sz="2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tr-TR" altLang="tr-TR" sz="2400" dirty="0" smtClean="0"/>
              <a:t>Toplumsal dünya hakkındaki bilgileri özetleyen ve düzenleyen, birbiriyle bağlantılı fikirler sistemidir. </a:t>
            </a:r>
            <a:endParaRPr lang="tr-TR" altLang="tr-TR" sz="2400" dirty="0"/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Teorinin amacı</a:t>
            </a:r>
            <a:r>
              <a:rPr lang="tr-TR" altLang="tr-TR" sz="2400" dirty="0"/>
              <a:t>: </a:t>
            </a:r>
          </a:p>
          <a:p>
            <a:pPr lvl="1">
              <a:lnSpc>
                <a:spcPct val="80000"/>
              </a:lnSpc>
            </a:pPr>
            <a:r>
              <a:rPr lang="tr-TR" altLang="tr-TR" dirty="0"/>
              <a:t>Belli bir olgunun yapı ve </a:t>
            </a:r>
            <a:r>
              <a:rPr lang="tr-TR" altLang="tr-TR" dirty="0" smtClean="0"/>
              <a:t>işleyişinden kalkarak diğer bir olgunun davranış </a:t>
            </a:r>
            <a:r>
              <a:rPr lang="tr-TR" altLang="tr-TR" dirty="0"/>
              <a:t>kalıbını </a:t>
            </a:r>
            <a:r>
              <a:rPr lang="tr-TR" altLang="tr-TR" u="sng" dirty="0"/>
              <a:t>öngörmektir</a:t>
            </a:r>
            <a:r>
              <a:rPr lang="tr-TR" altLang="tr-TR" dirty="0"/>
              <a:t>.</a:t>
            </a:r>
          </a:p>
          <a:p>
            <a:pPr lvl="1">
              <a:lnSpc>
                <a:spcPct val="80000"/>
              </a:lnSpc>
            </a:pPr>
            <a:r>
              <a:rPr lang="tr-TR" altLang="tr-TR" dirty="0"/>
              <a:t>İki yada daha fazla olgu arasındaki ilişkileri </a:t>
            </a:r>
            <a:r>
              <a:rPr lang="tr-TR" altLang="tr-TR" u="sng" dirty="0"/>
              <a:t>açıklamaktır</a:t>
            </a:r>
            <a:r>
              <a:rPr lang="tr-TR" altLang="tr-TR" dirty="0" smtClean="0"/>
              <a:t>. Bir </a:t>
            </a:r>
            <a:r>
              <a:rPr lang="tr-TR" altLang="tr-TR" dirty="0"/>
              <a:t>teorinin açıklayıcı gücü; (i) yapısının sadeliği, (ii) </a:t>
            </a:r>
            <a:r>
              <a:rPr lang="tr-TR" altLang="tr-TR" dirty="0" err="1"/>
              <a:t>açıklayıcılığının</a:t>
            </a:r>
            <a:r>
              <a:rPr lang="tr-TR" altLang="tr-TR" dirty="0"/>
              <a:t> doğruluğu ve (iii) farklı sosyal olgulara uygulanabilirliği ile ilişkilidir.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Teorinin yapısı:</a:t>
            </a:r>
            <a:r>
              <a:rPr lang="tr-TR" altLang="tr-TR" sz="2400" dirty="0"/>
              <a:t> Her teori üç temel özelliğe sahiptir; </a:t>
            </a:r>
            <a:br>
              <a:rPr lang="tr-TR" altLang="tr-TR" sz="2400" dirty="0"/>
            </a:br>
            <a:r>
              <a:rPr lang="tr-TR" altLang="tr-TR" sz="2400" dirty="0"/>
              <a:t>	(i) önermeler seti içerir, </a:t>
            </a:r>
            <a:br>
              <a:rPr lang="tr-TR" altLang="tr-TR" sz="2400" dirty="0"/>
            </a:br>
            <a:r>
              <a:rPr lang="tr-TR" altLang="tr-TR" sz="2400" dirty="0"/>
              <a:t>	(ii) bu önermeler karşılıklı ilişki içindedir ve </a:t>
            </a:r>
            <a:br>
              <a:rPr lang="tr-TR" altLang="tr-TR" sz="2400" dirty="0"/>
            </a:br>
            <a:r>
              <a:rPr lang="tr-TR" altLang="tr-TR" sz="2400" dirty="0"/>
              <a:t>	(iii) bir bölümü ampirik olarak test edilebilir niteliktedir.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848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Sosyal Araştırma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962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Kuramın başlıca işlevlerinden biri, kavramlar yardımıyla deneyimin(gerçekliğin) düzenlenmesidir.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fenomenlerin incelenmesi sırasında ortaya çıkan devasa olgular yığını arasındaki ilgili yönleri ortaya çıkarır, </a:t>
            </a:r>
            <a:r>
              <a:rPr lang="tr-TR" dirty="0" err="1" smtClean="0"/>
              <a:t>sistematize</a:t>
            </a:r>
            <a:r>
              <a:rPr lang="tr-TR" dirty="0" smtClean="0"/>
              <a:t> eder ve açıklar. </a:t>
            </a:r>
          </a:p>
        </p:txBody>
      </p:sp>
    </p:spTree>
    <p:extLst>
      <p:ext uri="{BB962C8B-B14F-4D97-AF65-F5344CB8AC3E}">
        <p14:creationId xmlns:p14="http://schemas.microsoft.com/office/powerpoint/2010/main" val="76054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8507"/>
            <a:ext cx="11138210" cy="51184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Sosyal Bilimlerde Araştırmanın Temel Kavramları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lnSpc>
                <a:spcPct val="80000"/>
              </a:lnSpc>
            </a:pPr>
            <a:r>
              <a:rPr lang="tr-TR" altLang="tr-TR" sz="2400" b="1" dirty="0" smtClean="0"/>
              <a:t>Ön-kabuller</a:t>
            </a:r>
            <a:r>
              <a:rPr lang="tr-TR" altLang="tr-TR" sz="2400" dirty="0"/>
              <a:t>: Teori ancak belli koşullarda geçerlidir (evrensel uygulanabilirlik iddiasındaki yasa </a:t>
            </a:r>
            <a:r>
              <a:rPr lang="tr-TR" altLang="tr-TR" sz="2400" dirty="0" smtClean="0"/>
              <a:t>ya da </a:t>
            </a:r>
            <a:r>
              <a:rPr lang="tr-TR" altLang="tr-TR" sz="2400" dirty="0"/>
              <a:t>norm değildir). Teorinin </a:t>
            </a:r>
            <a:r>
              <a:rPr lang="tr-TR" altLang="tr-TR" sz="2400" dirty="0" smtClean="0"/>
              <a:t>uygulanabilir olduğu belli koşullara, ön-kabuller denir; dolayısıyla; </a:t>
            </a:r>
            <a:r>
              <a:rPr lang="tr-TR" altLang="tr-TR" sz="2400" dirty="0"/>
              <a:t>bir </a:t>
            </a:r>
            <a:r>
              <a:rPr lang="tr-TR" altLang="tr-TR" sz="2400" u="sng" dirty="0"/>
              <a:t>teorinin ön-kabulleri, o teorinin uygulanabilirliği için geçerli çerçeveyi çizen önermeler </a:t>
            </a:r>
            <a:r>
              <a:rPr lang="tr-TR" altLang="tr-TR" sz="2400" u="sng" dirty="0" smtClean="0"/>
              <a:t>setidir</a:t>
            </a:r>
            <a:r>
              <a:rPr lang="tr-TR" altLang="tr-TR" sz="2400" u="sng" dirty="0"/>
              <a:t>.</a:t>
            </a:r>
            <a:r>
              <a:rPr lang="tr-TR" altLang="tr-TR" sz="2400" dirty="0"/>
              <a:t>  Ön-kabul verilidir, test </a:t>
            </a:r>
            <a:r>
              <a:rPr lang="tr-TR" altLang="tr-TR" sz="2400" dirty="0" smtClean="0"/>
              <a:t>edilmez.</a:t>
            </a:r>
            <a:endParaRPr lang="tr-TR" altLang="tr-TR" sz="2400" dirty="0"/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Önermeler</a:t>
            </a:r>
            <a:r>
              <a:rPr lang="tr-TR" altLang="tr-TR" sz="2400" dirty="0"/>
              <a:t>: İki </a:t>
            </a:r>
            <a:r>
              <a:rPr lang="tr-TR" altLang="tr-TR" sz="2400" dirty="0" smtClean="0"/>
              <a:t>ya da </a:t>
            </a:r>
            <a:r>
              <a:rPr lang="tr-TR" altLang="tr-TR" sz="2400" dirty="0"/>
              <a:t>daha fazla kavram arasında ilişki içeren ifadelerdir </a:t>
            </a:r>
            <a:br>
              <a:rPr lang="tr-TR" altLang="tr-TR" sz="2400" dirty="0"/>
            </a:br>
            <a:r>
              <a:rPr lang="tr-TR" altLang="tr-TR" sz="2400" dirty="0"/>
              <a:t>(örnek. A arttıkça B de artar; A arttıkça B azalır)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tr-TR" altLang="tr-TR" sz="2400" b="1" dirty="0" smtClean="0"/>
              <a:t>Hipotez</a:t>
            </a:r>
            <a:r>
              <a:rPr lang="tr-TR" altLang="tr-TR" sz="2400" dirty="0"/>
              <a:t>: Ampirik olarak test edilebilir nitelikte, iki </a:t>
            </a:r>
            <a:r>
              <a:rPr lang="tr-TR" altLang="tr-TR" sz="2400" dirty="0" smtClean="0"/>
              <a:t>ya da </a:t>
            </a:r>
            <a:r>
              <a:rPr lang="tr-TR" altLang="tr-TR" sz="2400" dirty="0"/>
              <a:t>daha fazla kavram arasında belli bir ilişki içeren önermelerdir.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Öngörüler</a:t>
            </a:r>
            <a:endParaRPr lang="tr-TR" altLang="tr-TR" sz="24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4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336</Words>
  <Application>Microsoft Office PowerPoint</Application>
  <PresentationFormat>Geniş ekran</PresentationFormat>
  <Paragraphs>89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Araştırma Yöntem ve Teknikleri</vt:lpstr>
      <vt:lpstr>Sosyal Araştırma</vt:lpstr>
      <vt:lpstr>Sosyal Araştırma</vt:lpstr>
      <vt:lpstr>Sosyal Araştırma</vt:lpstr>
      <vt:lpstr>Sosyal Araştırma</vt:lpstr>
      <vt:lpstr>Sosyal Araştırma</vt:lpstr>
      <vt:lpstr>Sosyal Araştırma</vt:lpstr>
      <vt:lpstr>Sosyal Araştırma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Yöntem ve Teknikleri</dc:title>
  <dc:creator>Asus</dc:creator>
  <cp:lastModifiedBy>Asus</cp:lastModifiedBy>
  <cp:revision>1</cp:revision>
  <dcterms:created xsi:type="dcterms:W3CDTF">2020-01-31T22:22:13Z</dcterms:created>
  <dcterms:modified xsi:type="dcterms:W3CDTF">2020-01-31T22:23:45Z</dcterms:modified>
</cp:coreProperties>
</file>