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8"/>
  </p:notesMasterIdLst>
  <p:sldIdLst>
    <p:sldId id="256" r:id="rId2"/>
    <p:sldId id="257" r:id="rId3"/>
    <p:sldId id="267" r:id="rId4"/>
    <p:sldId id="258" r:id="rId5"/>
    <p:sldId id="268" r:id="rId6"/>
    <p:sldId id="259" r:id="rId7"/>
    <p:sldId id="282" r:id="rId8"/>
    <p:sldId id="283" r:id="rId9"/>
    <p:sldId id="260" r:id="rId10"/>
    <p:sldId id="261" r:id="rId11"/>
    <p:sldId id="269" r:id="rId12"/>
    <p:sldId id="263" r:id="rId13"/>
    <p:sldId id="271" r:id="rId14"/>
    <p:sldId id="264" r:id="rId15"/>
    <p:sldId id="265" r:id="rId16"/>
    <p:sldId id="272" r:id="rId17"/>
    <p:sldId id="276" r:id="rId18"/>
    <p:sldId id="277" r:id="rId19"/>
    <p:sldId id="278" r:id="rId20"/>
    <p:sldId id="284" r:id="rId21"/>
    <p:sldId id="279" r:id="rId22"/>
    <p:sldId id="266" r:id="rId23"/>
    <p:sldId id="274" r:id="rId24"/>
    <p:sldId id="275" r:id="rId25"/>
    <p:sldId id="285" r:id="rId26"/>
    <p:sldId id="26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48" y="4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1236F0-FA78-4D87-8B37-19572F05457B}" type="datetimeFigureOut">
              <a:rPr lang="tr-TR" smtClean="0"/>
              <a:t>10.10.2023</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C406FF-4D43-4153-95AB-86F4ECD6AB25}" type="slidenum">
              <a:rPr lang="tr-TR" smtClean="0"/>
              <a:t>‹#›</a:t>
            </a:fld>
            <a:endParaRPr lang="tr-TR"/>
          </a:p>
        </p:txBody>
      </p:sp>
    </p:spTree>
    <p:extLst>
      <p:ext uri="{BB962C8B-B14F-4D97-AF65-F5344CB8AC3E}">
        <p14:creationId xmlns:p14="http://schemas.microsoft.com/office/powerpoint/2010/main" val="4258100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Ağ ortamındaki iletişim kuralları</a:t>
            </a:r>
            <a:endParaRPr lang="tr-TR" dirty="0"/>
          </a:p>
        </p:txBody>
      </p:sp>
      <p:sp>
        <p:nvSpPr>
          <p:cNvPr id="4" name="Slayt Numarası Yer Tutucusu 3"/>
          <p:cNvSpPr>
            <a:spLocks noGrp="1"/>
          </p:cNvSpPr>
          <p:nvPr>
            <p:ph type="sldNum" sz="quarter" idx="10"/>
          </p:nvPr>
        </p:nvSpPr>
        <p:spPr/>
        <p:txBody>
          <a:bodyPr/>
          <a:lstStyle/>
          <a:p>
            <a:fld id="{77C406FF-4D43-4153-95AB-86F4ECD6AB25}" type="slidenum">
              <a:rPr lang="tr-TR" smtClean="0"/>
              <a:t>15</a:t>
            </a:fld>
            <a:endParaRPr lang="tr-TR"/>
          </a:p>
        </p:txBody>
      </p:sp>
    </p:spTree>
    <p:extLst>
      <p:ext uri="{BB962C8B-B14F-4D97-AF65-F5344CB8AC3E}">
        <p14:creationId xmlns:p14="http://schemas.microsoft.com/office/powerpoint/2010/main" val="4265551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C406FF-4D43-4153-95AB-86F4ECD6AB25}" type="slidenum">
              <a:rPr lang="tr-TR" smtClean="0"/>
              <a:t>16</a:t>
            </a:fld>
            <a:endParaRPr lang="tr-TR"/>
          </a:p>
        </p:txBody>
      </p:sp>
    </p:spTree>
    <p:extLst>
      <p:ext uri="{BB962C8B-B14F-4D97-AF65-F5344CB8AC3E}">
        <p14:creationId xmlns:p14="http://schemas.microsoft.com/office/powerpoint/2010/main" val="77116374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0D22AAB-07B7-464E-AB35-4E13BFE18B1F}" type="datetimeFigureOut">
              <a:rPr lang="tr-TR" smtClean="0"/>
              <a:t>10.10.2023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6ADBC10-778A-4425-B33E-5F0A8D093CEE}" type="slidenum">
              <a:rPr lang="tr-TR" smtClean="0"/>
              <a:t>‹#›</a:t>
            </a:fld>
            <a:endParaRPr lang="tr-TR"/>
          </a:p>
        </p:txBody>
      </p:sp>
    </p:spTree>
    <p:extLst>
      <p:ext uri="{BB962C8B-B14F-4D97-AF65-F5344CB8AC3E}">
        <p14:creationId xmlns:p14="http://schemas.microsoft.com/office/powerpoint/2010/main" val="280333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0D22AAB-07B7-464E-AB35-4E13BFE18B1F}" type="datetimeFigureOut">
              <a:rPr lang="tr-TR" smtClean="0"/>
              <a:t>10.10.2023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ADBC10-778A-4425-B33E-5F0A8D093CEE}" type="slidenum">
              <a:rPr lang="tr-TR" smtClean="0"/>
              <a:t>‹#›</a:t>
            </a:fld>
            <a:endParaRPr lang="tr-TR"/>
          </a:p>
        </p:txBody>
      </p:sp>
    </p:spTree>
    <p:extLst>
      <p:ext uri="{BB962C8B-B14F-4D97-AF65-F5344CB8AC3E}">
        <p14:creationId xmlns:p14="http://schemas.microsoft.com/office/powerpoint/2010/main" val="1792602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0D22AAB-07B7-464E-AB35-4E13BFE18B1F}" type="datetimeFigureOut">
              <a:rPr lang="tr-TR" smtClean="0"/>
              <a:t>10.10.2023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ADBC10-778A-4425-B33E-5F0A8D093CEE}" type="slidenum">
              <a:rPr lang="tr-TR" smtClean="0"/>
              <a:t>‹#›</a:t>
            </a:fld>
            <a:endParaRPr lang="tr-TR"/>
          </a:p>
        </p:txBody>
      </p:sp>
    </p:spTree>
    <p:extLst>
      <p:ext uri="{BB962C8B-B14F-4D97-AF65-F5344CB8AC3E}">
        <p14:creationId xmlns:p14="http://schemas.microsoft.com/office/powerpoint/2010/main" val="3441951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0D22AAB-07B7-464E-AB35-4E13BFE18B1F}" type="datetimeFigureOut">
              <a:rPr lang="tr-TR" smtClean="0"/>
              <a:t>10.10.2023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ADBC10-778A-4425-B33E-5F0A8D093CEE}" type="slidenum">
              <a:rPr lang="tr-TR" smtClean="0"/>
              <a:t>‹#›</a:t>
            </a:fld>
            <a:endParaRPr lang="tr-TR"/>
          </a:p>
        </p:txBody>
      </p:sp>
    </p:spTree>
    <p:extLst>
      <p:ext uri="{BB962C8B-B14F-4D97-AF65-F5344CB8AC3E}">
        <p14:creationId xmlns:p14="http://schemas.microsoft.com/office/powerpoint/2010/main" val="57720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40D22AAB-07B7-464E-AB35-4E13BFE18B1F}" type="datetimeFigureOut">
              <a:rPr lang="tr-TR" smtClean="0"/>
              <a:t>10.10.2023</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6ADBC10-778A-4425-B33E-5F0A8D093CEE}" type="slidenum">
              <a:rPr lang="tr-TR" smtClean="0"/>
              <a:t>‹#›</a:t>
            </a:fld>
            <a:endParaRPr lang="tr-TR"/>
          </a:p>
        </p:txBody>
      </p:sp>
    </p:spTree>
    <p:extLst>
      <p:ext uri="{BB962C8B-B14F-4D97-AF65-F5344CB8AC3E}">
        <p14:creationId xmlns:p14="http://schemas.microsoft.com/office/powerpoint/2010/main" val="1014814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0D22AAB-07B7-464E-AB35-4E13BFE18B1F}" type="datetimeFigureOut">
              <a:rPr lang="tr-TR" smtClean="0"/>
              <a:t>10.10.2023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ADBC10-778A-4425-B33E-5F0A8D093CEE}" type="slidenum">
              <a:rPr lang="tr-TR" smtClean="0"/>
              <a:t>‹#›</a:t>
            </a:fld>
            <a:endParaRPr lang="tr-TR"/>
          </a:p>
        </p:txBody>
      </p:sp>
    </p:spTree>
    <p:extLst>
      <p:ext uri="{BB962C8B-B14F-4D97-AF65-F5344CB8AC3E}">
        <p14:creationId xmlns:p14="http://schemas.microsoft.com/office/powerpoint/2010/main" val="166152655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0D22AAB-07B7-464E-AB35-4E13BFE18B1F}" type="datetimeFigureOut">
              <a:rPr lang="tr-TR" smtClean="0"/>
              <a:t>10.10.2023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6ADBC10-778A-4425-B33E-5F0A8D093CEE}" type="slidenum">
              <a:rPr lang="tr-TR" smtClean="0"/>
              <a:t>‹#›</a:t>
            </a:fld>
            <a:endParaRPr lang="tr-TR"/>
          </a:p>
        </p:txBody>
      </p:sp>
    </p:spTree>
    <p:extLst>
      <p:ext uri="{BB962C8B-B14F-4D97-AF65-F5344CB8AC3E}">
        <p14:creationId xmlns:p14="http://schemas.microsoft.com/office/powerpoint/2010/main" val="412425260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0D22AAB-07B7-464E-AB35-4E13BFE18B1F}" type="datetimeFigureOut">
              <a:rPr lang="tr-TR" smtClean="0"/>
              <a:t>10.10.2023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6ADBC10-778A-4425-B33E-5F0A8D093CEE}" type="slidenum">
              <a:rPr lang="tr-TR" smtClean="0"/>
              <a:t>‹#›</a:t>
            </a:fld>
            <a:endParaRPr lang="tr-TR"/>
          </a:p>
        </p:txBody>
      </p:sp>
    </p:spTree>
    <p:extLst>
      <p:ext uri="{BB962C8B-B14F-4D97-AF65-F5344CB8AC3E}">
        <p14:creationId xmlns:p14="http://schemas.microsoft.com/office/powerpoint/2010/main" val="172883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D22AAB-07B7-464E-AB35-4E13BFE18B1F}" type="datetimeFigureOut">
              <a:rPr lang="tr-TR" smtClean="0"/>
              <a:t>10.10.2023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6ADBC10-778A-4425-B33E-5F0A8D093CEE}" type="slidenum">
              <a:rPr lang="tr-TR" smtClean="0"/>
              <a:t>‹#›</a:t>
            </a:fld>
            <a:endParaRPr lang="tr-TR"/>
          </a:p>
        </p:txBody>
      </p:sp>
    </p:spTree>
    <p:extLst>
      <p:ext uri="{BB962C8B-B14F-4D97-AF65-F5344CB8AC3E}">
        <p14:creationId xmlns:p14="http://schemas.microsoft.com/office/powerpoint/2010/main" val="2529720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0D22AAB-07B7-464E-AB35-4E13BFE18B1F}" type="datetimeFigureOut">
              <a:rPr lang="tr-TR" smtClean="0"/>
              <a:t>10.10.2023</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6ADBC10-778A-4425-B33E-5F0A8D093CEE}" type="slidenum">
              <a:rPr lang="tr-TR" smtClean="0"/>
              <a:t>‹#›</a:t>
            </a:fld>
            <a:endParaRPr lang="tr-TR"/>
          </a:p>
        </p:txBody>
      </p:sp>
    </p:spTree>
    <p:extLst>
      <p:ext uri="{BB962C8B-B14F-4D97-AF65-F5344CB8AC3E}">
        <p14:creationId xmlns:p14="http://schemas.microsoft.com/office/powerpoint/2010/main" val="58402092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0D22AAB-07B7-464E-AB35-4E13BFE18B1F}" type="datetimeFigureOut">
              <a:rPr lang="tr-TR" smtClean="0"/>
              <a:t>10.10.2023</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6ADBC10-778A-4425-B33E-5F0A8D093CEE}" type="slidenum">
              <a:rPr lang="tr-TR" smtClean="0"/>
              <a:t>‹#›</a:t>
            </a:fld>
            <a:endParaRPr lang="tr-TR"/>
          </a:p>
        </p:txBody>
      </p:sp>
    </p:spTree>
    <p:extLst>
      <p:ext uri="{BB962C8B-B14F-4D97-AF65-F5344CB8AC3E}">
        <p14:creationId xmlns:p14="http://schemas.microsoft.com/office/powerpoint/2010/main" val="1361784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0D22AAB-07B7-464E-AB35-4E13BFE18B1F}" type="datetimeFigureOut">
              <a:rPr lang="tr-TR" smtClean="0"/>
              <a:t>10.10.2023</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6ADBC10-778A-4425-B33E-5F0A8D093CEE}" type="slidenum">
              <a:rPr lang="tr-TR" smtClean="0"/>
              <a:t>‹#›</a:t>
            </a:fld>
            <a:endParaRPr lang="tr-TR"/>
          </a:p>
        </p:txBody>
      </p:sp>
    </p:spTree>
    <p:extLst>
      <p:ext uri="{BB962C8B-B14F-4D97-AF65-F5344CB8AC3E}">
        <p14:creationId xmlns:p14="http://schemas.microsoft.com/office/powerpoint/2010/main" val="585699616"/>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78523" y="624114"/>
            <a:ext cx="10318418" cy="4869262"/>
          </a:xfrm>
        </p:spPr>
        <p:txBody>
          <a:bodyPr/>
          <a:lstStyle/>
          <a:p>
            <a:r>
              <a:rPr lang="tr-TR" sz="5400" dirty="0" smtClean="0"/>
              <a:t>   BİLGİ </a:t>
            </a:r>
            <a:r>
              <a:rPr lang="tr-TR" sz="5400" dirty="0" smtClean="0"/>
              <a:t>OKURYAZARLIĞI STANDARTLARI</a:t>
            </a:r>
            <a:endParaRPr lang="tr-TR" sz="5400" dirty="0"/>
          </a:p>
        </p:txBody>
      </p:sp>
      <p:sp>
        <p:nvSpPr>
          <p:cNvPr id="3" name="Alt Başlık 2"/>
          <p:cNvSpPr>
            <a:spLocks noGrp="1"/>
          </p:cNvSpPr>
          <p:nvPr>
            <p:ph type="subTitle" idx="1"/>
          </p:nvPr>
        </p:nvSpPr>
        <p:spPr>
          <a:xfrm>
            <a:off x="1078523" y="5312229"/>
            <a:ext cx="9181895" cy="1409247"/>
          </a:xfrm>
        </p:spPr>
        <p:txBody>
          <a:bodyPr>
            <a:noAutofit/>
          </a:bodyPr>
          <a:lstStyle/>
          <a:p>
            <a:pPr algn="ctr"/>
            <a:r>
              <a:rPr lang="tr-TR" sz="1600" dirty="0" smtClean="0"/>
              <a:t>Ankara </a:t>
            </a:r>
            <a:r>
              <a:rPr lang="tr-TR" sz="1600" dirty="0" smtClean="0"/>
              <a:t>Üniversitesi </a:t>
            </a:r>
            <a:endParaRPr lang="tr-TR" sz="1600" dirty="0" smtClean="0"/>
          </a:p>
          <a:p>
            <a:pPr algn="ctr"/>
            <a:r>
              <a:rPr lang="tr-TR" sz="1600" dirty="0" smtClean="0"/>
              <a:t>Hemşirelik </a:t>
            </a:r>
            <a:r>
              <a:rPr lang="tr-TR" sz="1600" dirty="0" smtClean="0"/>
              <a:t>Fakültesi</a:t>
            </a:r>
          </a:p>
          <a:p>
            <a:pPr algn="ctr"/>
            <a:r>
              <a:rPr lang="tr-TR" sz="1600" dirty="0" smtClean="0"/>
              <a:t>Hemşirelik Bölümü</a:t>
            </a:r>
            <a:endParaRPr lang="tr-TR" sz="1600" dirty="0" smtClean="0"/>
          </a:p>
          <a:p>
            <a:pPr algn="ctr"/>
            <a:r>
              <a:rPr lang="tr-TR" sz="1600" dirty="0" smtClean="0"/>
              <a:t>2023-2024 Güz Dönemi</a:t>
            </a:r>
            <a:endParaRPr lang="tr-TR" sz="1600" dirty="0"/>
          </a:p>
        </p:txBody>
      </p:sp>
    </p:spTree>
    <p:extLst>
      <p:ext uri="{BB962C8B-B14F-4D97-AF65-F5344CB8AC3E}">
        <p14:creationId xmlns:p14="http://schemas.microsoft.com/office/powerpoint/2010/main" val="999642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2. Standart: </a:t>
            </a:r>
            <a:r>
              <a:rPr lang="tr-TR" sz="4000" dirty="0"/>
              <a:t>Bilgi okuryazarı öğrenci, gereksinim duyduğu bilgiye etkin bir biçimde erişir. </a:t>
            </a:r>
          </a:p>
        </p:txBody>
      </p:sp>
      <p:sp>
        <p:nvSpPr>
          <p:cNvPr id="3" name="İçerik Yer Tutucusu 2"/>
          <p:cNvSpPr>
            <a:spLocks noGrp="1"/>
          </p:cNvSpPr>
          <p:nvPr>
            <p:ph idx="1"/>
          </p:nvPr>
        </p:nvSpPr>
        <p:spPr>
          <a:xfrm>
            <a:off x="838200" y="1148862"/>
            <a:ext cx="10515600" cy="5533291"/>
          </a:xfrm>
        </p:spPr>
        <p:txBody>
          <a:bodyPr>
            <a:normAutofit/>
          </a:bodyPr>
          <a:lstStyle/>
          <a:p>
            <a:endParaRPr lang="tr-TR" dirty="0"/>
          </a:p>
          <a:p>
            <a:endParaRPr lang="tr-TR" dirty="0"/>
          </a:p>
          <a:p>
            <a:r>
              <a:rPr lang="tr-TR" sz="2400" b="1" dirty="0">
                <a:solidFill>
                  <a:srgbClr val="C00000"/>
                </a:solidFill>
              </a:rPr>
              <a:t>Bilgiye ulaşmada </a:t>
            </a:r>
            <a:r>
              <a:rPr lang="tr-TR" sz="2400" dirty="0"/>
              <a:t>etkin ve verimlidir</a:t>
            </a:r>
            <a:r>
              <a:rPr lang="tr-TR" sz="2400" dirty="0" smtClean="0"/>
              <a:t>.</a:t>
            </a:r>
          </a:p>
          <a:p>
            <a:r>
              <a:rPr lang="tr-TR" sz="2400" dirty="0" smtClean="0"/>
              <a:t>En </a:t>
            </a:r>
            <a:r>
              <a:rPr lang="tr-TR" sz="2400" dirty="0"/>
              <a:t>uygun araştırma yöntemlerini, arama tekniklerini ve bilgi erişim sistemlerini seçer</a:t>
            </a:r>
            <a:r>
              <a:rPr lang="tr-TR" sz="2400" dirty="0" smtClean="0"/>
              <a:t>.</a:t>
            </a:r>
          </a:p>
          <a:p>
            <a:r>
              <a:rPr lang="tr-TR" sz="2400" dirty="0" smtClean="0"/>
              <a:t>Etkili </a:t>
            </a:r>
            <a:r>
              <a:rPr lang="tr-TR" sz="2400" dirty="0"/>
              <a:t>arama stratejileri oluşturur ve uygular. Bu amaçla anahtar sözcükleri, </a:t>
            </a:r>
            <a:r>
              <a:rPr lang="tr-TR" sz="2400" dirty="0" err="1"/>
              <a:t>Boole</a:t>
            </a:r>
            <a:r>
              <a:rPr lang="tr-TR" sz="2400" dirty="0"/>
              <a:t> işleçlerini, kesme işaretini ve yakınlık işleçlerini kullanır</a:t>
            </a:r>
            <a:r>
              <a:rPr lang="tr-TR" sz="2400" dirty="0" smtClean="0"/>
              <a:t>.</a:t>
            </a:r>
          </a:p>
          <a:p>
            <a:r>
              <a:rPr lang="tr-TR" sz="2400" dirty="0" smtClean="0"/>
              <a:t> </a:t>
            </a:r>
            <a:r>
              <a:rPr lang="tr-TR" sz="2400" dirty="0"/>
              <a:t>Disipline veya bilgi erişim kaynağına özel kontrollü terimleri seçer. </a:t>
            </a:r>
            <a:endParaRPr lang="tr-TR" sz="2400" dirty="0" smtClean="0"/>
          </a:p>
          <a:p>
            <a:r>
              <a:rPr lang="tr-TR" sz="2400" dirty="0" smtClean="0"/>
              <a:t>Seçilen </a:t>
            </a:r>
            <a:r>
              <a:rPr lang="tr-TR" sz="2400" dirty="0"/>
              <a:t>bilgi erişim sistemine uygun bir arama stratejisi oluşturur</a:t>
            </a:r>
            <a:r>
              <a:rPr lang="tr-TR" sz="2400" dirty="0" smtClean="0"/>
              <a:t>.</a:t>
            </a:r>
          </a:p>
          <a:p>
            <a:r>
              <a:rPr lang="tr-TR" sz="2400" dirty="0" smtClean="0"/>
              <a:t> </a:t>
            </a:r>
            <a:r>
              <a:rPr lang="tr-TR" sz="2400" dirty="0"/>
              <a:t>Arama sonuçlarını </a:t>
            </a:r>
            <a:r>
              <a:rPr lang="tr-TR" sz="2400" dirty="0" err="1"/>
              <a:t>ilgililik</a:t>
            </a:r>
            <a:r>
              <a:rPr lang="tr-TR" sz="2400" dirty="0"/>
              <a:t>, nitelik ve nicelik açısından değerlendirir ve gerekirse arama stratejisini yeniler</a:t>
            </a:r>
            <a:r>
              <a:rPr lang="tr-TR" sz="2400" dirty="0" smtClean="0"/>
              <a:t>.</a:t>
            </a:r>
          </a:p>
          <a:p>
            <a:endParaRPr lang="tr-TR" dirty="0"/>
          </a:p>
        </p:txBody>
      </p:sp>
    </p:spTree>
    <p:extLst>
      <p:ext uri="{BB962C8B-B14F-4D97-AF65-F5344CB8AC3E}">
        <p14:creationId xmlns:p14="http://schemas.microsoft.com/office/powerpoint/2010/main" val="3428479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1200" y="1714500"/>
            <a:ext cx="10718800" cy="4395355"/>
          </a:xfrm>
        </p:spPr>
        <p:txBody>
          <a:bodyPr>
            <a:normAutofit/>
          </a:bodyPr>
          <a:lstStyle/>
          <a:p>
            <a:r>
              <a:rPr lang="tr-TR" sz="2800" dirty="0" smtClean="0"/>
              <a:t>Kütüphane </a:t>
            </a:r>
            <a:r>
              <a:rPr lang="tr-TR" sz="2800" dirty="0"/>
              <a:t>içindeki bilgi kaynaklarını bulur (yer numarasının ne olduğunu bilir).</a:t>
            </a:r>
          </a:p>
          <a:p>
            <a:r>
              <a:rPr lang="tr-TR" sz="2800" dirty="0"/>
              <a:t>Bilgiye erişmek için </a:t>
            </a:r>
            <a:r>
              <a:rPr lang="tr-TR" sz="2800" dirty="0" err="1"/>
              <a:t>kütüphanelerarası</a:t>
            </a:r>
            <a:r>
              <a:rPr lang="tr-TR" sz="2800" dirty="0"/>
              <a:t> ödünç verme, belge sağlama gibi hizmetlerden yararlanır. </a:t>
            </a:r>
          </a:p>
          <a:p>
            <a:r>
              <a:rPr lang="tr-TR" sz="2800" dirty="0"/>
              <a:t>Bilgi toplamak için anket ve görüşme gibi araştırma tekniklerini kullanır. </a:t>
            </a:r>
          </a:p>
          <a:p>
            <a:r>
              <a:rPr lang="tr-TR" sz="2800" dirty="0"/>
              <a:t>Bilgiyi seçer, kaydeder ve yönetir. </a:t>
            </a:r>
          </a:p>
          <a:p>
            <a:r>
              <a:rPr lang="tr-TR" sz="2800" dirty="0"/>
              <a:t>Kaynak türüne göre atıf ögelerini bilir.</a:t>
            </a:r>
          </a:p>
          <a:p>
            <a:r>
              <a:rPr lang="tr-TR" sz="2800" dirty="0"/>
              <a:t> Bilgiyi düzenler ve bu amaçla çeşitli teknolojileri kullanır.</a:t>
            </a:r>
          </a:p>
          <a:p>
            <a:endParaRPr lang="tr-TR" dirty="0"/>
          </a:p>
        </p:txBody>
      </p:sp>
    </p:spTree>
    <p:extLst>
      <p:ext uri="{BB962C8B-B14F-4D97-AF65-F5344CB8AC3E}">
        <p14:creationId xmlns:p14="http://schemas.microsoft.com/office/powerpoint/2010/main" val="4247545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3. Standart</a:t>
            </a:r>
            <a:r>
              <a:rPr lang="tr-TR" sz="3100" dirty="0"/>
              <a:t>: Bilgi okuryazarı öğrenci bilgiyi ve onun kaynaklarını eleştirel olarak değerlendirir ve seçilen bilgiyi kendi bilgi temeli ve değer sistemi ile birleştirir. </a:t>
            </a:r>
          </a:p>
        </p:txBody>
      </p:sp>
      <p:sp>
        <p:nvSpPr>
          <p:cNvPr id="3" name="İçerik Yer Tutucusu 2"/>
          <p:cNvSpPr>
            <a:spLocks noGrp="1"/>
          </p:cNvSpPr>
          <p:nvPr>
            <p:ph idx="1"/>
          </p:nvPr>
        </p:nvSpPr>
        <p:spPr/>
        <p:txBody>
          <a:bodyPr>
            <a:normAutofit fontScale="92500"/>
          </a:bodyPr>
          <a:lstStyle/>
          <a:p>
            <a:r>
              <a:rPr lang="tr-TR" sz="2800" b="1" dirty="0" smtClean="0">
                <a:solidFill>
                  <a:srgbClr val="C00000"/>
                </a:solidFill>
              </a:rPr>
              <a:t>Bilgiyi </a:t>
            </a:r>
            <a:r>
              <a:rPr lang="tr-TR" sz="2800" b="1" dirty="0">
                <a:solidFill>
                  <a:srgbClr val="C00000"/>
                </a:solidFill>
              </a:rPr>
              <a:t>ve bilginin kaynağını eleştirel olarak değerlendirir</a:t>
            </a:r>
            <a:r>
              <a:rPr lang="tr-TR" sz="2800" dirty="0"/>
              <a:t>. </a:t>
            </a:r>
            <a:endParaRPr lang="tr-TR" sz="2800" dirty="0" smtClean="0"/>
          </a:p>
          <a:p>
            <a:r>
              <a:rPr lang="tr-TR" sz="2800" dirty="0" smtClean="0">
                <a:solidFill>
                  <a:srgbClr val="00B0F0"/>
                </a:solidFill>
              </a:rPr>
              <a:t>Güvenirlik</a:t>
            </a:r>
            <a:r>
              <a:rPr lang="tr-TR" sz="2800" dirty="0">
                <a:solidFill>
                  <a:srgbClr val="00B0F0"/>
                </a:solidFill>
              </a:rPr>
              <a:t>, doğruluk, güncellik ve objektiflik </a:t>
            </a:r>
            <a:r>
              <a:rPr lang="tr-TR" sz="2800" dirty="0"/>
              <a:t>gibi değerlendirme ölçütlerini bilir ve uygular. </a:t>
            </a:r>
            <a:endParaRPr lang="tr-TR" sz="2800" dirty="0" smtClean="0"/>
          </a:p>
          <a:p>
            <a:r>
              <a:rPr lang="tr-TR" sz="2800" dirty="0" smtClean="0"/>
              <a:t>Görüş</a:t>
            </a:r>
            <a:r>
              <a:rPr lang="tr-TR" sz="2800" dirty="0"/>
              <a:t>, önyargı, çelişki ve yönlendirmeyi ayırır. </a:t>
            </a:r>
            <a:endParaRPr lang="tr-TR" sz="2800" dirty="0" smtClean="0"/>
          </a:p>
          <a:p>
            <a:r>
              <a:rPr lang="tr-TR" sz="2800" dirty="0" smtClean="0"/>
              <a:t>Kavramlar </a:t>
            </a:r>
            <a:r>
              <a:rPr lang="tr-TR" sz="2800" dirty="0"/>
              <a:t>arasındaki ilişkiyi anlar. </a:t>
            </a:r>
            <a:endParaRPr lang="tr-TR" sz="2800" dirty="0" smtClean="0"/>
          </a:p>
          <a:p>
            <a:r>
              <a:rPr lang="tr-TR" sz="2800" dirty="0" smtClean="0"/>
              <a:t>Topladığı </a:t>
            </a:r>
            <a:r>
              <a:rPr lang="tr-TR" sz="2800" dirty="0"/>
              <a:t>bilgiden çıkardığı temel fikirleri kendi sözcükleriyle özetler. </a:t>
            </a:r>
            <a:endParaRPr lang="tr-TR" sz="2800" dirty="0" smtClean="0"/>
          </a:p>
          <a:p>
            <a:r>
              <a:rPr lang="tr-TR" sz="2800" dirty="0"/>
              <a:t>Bilgiyi sentezler, ulaştığı sentezden yeni hipotezler oluşturur.</a:t>
            </a:r>
          </a:p>
          <a:p>
            <a:endParaRPr lang="tr-TR" sz="2800" dirty="0"/>
          </a:p>
        </p:txBody>
      </p:sp>
    </p:spTree>
    <p:extLst>
      <p:ext uri="{BB962C8B-B14F-4D97-AF65-F5344CB8AC3E}">
        <p14:creationId xmlns:p14="http://schemas.microsoft.com/office/powerpoint/2010/main" val="2261991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93370"/>
            <a:ext cx="10515600" cy="5173685"/>
          </a:xfrm>
        </p:spPr>
        <p:txBody>
          <a:bodyPr>
            <a:normAutofit/>
          </a:bodyPr>
          <a:lstStyle/>
          <a:p>
            <a:r>
              <a:rPr lang="tr-TR" sz="2800" dirty="0" smtClean="0"/>
              <a:t>Bilgisayar </a:t>
            </a:r>
            <a:r>
              <a:rPr lang="tr-TR" sz="2800" dirty="0"/>
              <a:t>teknolojilerini ve diğer teknolojileri kullanır. </a:t>
            </a:r>
            <a:endParaRPr lang="tr-TR" sz="2800" dirty="0" smtClean="0"/>
          </a:p>
          <a:p>
            <a:r>
              <a:rPr lang="tr-TR" sz="2800" dirty="0" smtClean="0"/>
              <a:t>Toplanan </a:t>
            </a:r>
            <a:r>
              <a:rPr lang="tr-TR" sz="2800" dirty="0"/>
              <a:t>bilgiden sonuçlar çıkarır. </a:t>
            </a:r>
            <a:endParaRPr lang="tr-TR" sz="2800" dirty="0" smtClean="0"/>
          </a:p>
          <a:p>
            <a:r>
              <a:rPr lang="tr-TR" sz="2800" dirty="0" smtClean="0"/>
              <a:t>Bilginin </a:t>
            </a:r>
            <a:r>
              <a:rPr lang="tr-TR" sz="2800" dirty="0"/>
              <a:t>kaynağını, bilgi toplama araçlarının ve stratejilerinin sınırlılıklarını ve çıkarılan sonucun kabul edilebilirliğini sorgulayarak bilginin doğruluğu konusunda karar verir. </a:t>
            </a:r>
            <a:endParaRPr lang="tr-TR" sz="2800" dirty="0" smtClean="0"/>
          </a:p>
          <a:p>
            <a:r>
              <a:rPr lang="tr-TR" sz="2800" dirty="0" smtClean="0"/>
              <a:t>Yeni </a:t>
            </a:r>
            <a:r>
              <a:rPr lang="tr-TR" sz="2800" dirty="0"/>
              <a:t>bilgiyi eskisiyle birleştirir. </a:t>
            </a:r>
            <a:endParaRPr lang="tr-TR" sz="2800" dirty="0" smtClean="0"/>
          </a:p>
          <a:p>
            <a:r>
              <a:rPr lang="tr-TR" sz="2800" dirty="0" smtClean="0"/>
              <a:t>Bilgi </a:t>
            </a:r>
            <a:r>
              <a:rPr lang="tr-TR" sz="2800" dirty="0"/>
              <a:t>ihtiyacının karşılanıp karşılanmadığına ve ek bilgiye ihtiyaç olup olmadığına karar verir. </a:t>
            </a:r>
            <a:endParaRPr lang="tr-TR" sz="2800" dirty="0" smtClean="0"/>
          </a:p>
          <a:p>
            <a:r>
              <a:rPr lang="tr-TR" sz="2800" dirty="0" smtClean="0"/>
              <a:t>Arama </a:t>
            </a:r>
            <a:r>
              <a:rPr lang="tr-TR" sz="2800" dirty="0"/>
              <a:t>stratejisini gözden geçirerek gerekli durumlarda yeni kavramlar ekler.</a:t>
            </a:r>
          </a:p>
          <a:p>
            <a:endParaRPr lang="tr-TR" dirty="0"/>
          </a:p>
        </p:txBody>
      </p:sp>
    </p:spTree>
    <p:extLst>
      <p:ext uri="{BB962C8B-B14F-4D97-AF65-F5344CB8AC3E}">
        <p14:creationId xmlns:p14="http://schemas.microsoft.com/office/powerpoint/2010/main" val="4004209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4. Standart: </a:t>
            </a:r>
            <a:r>
              <a:rPr lang="tr-TR" sz="3100" dirty="0"/>
              <a:t>Bilgi okuryazarı öğrenci, bilgiyi birey ya da bir grubun üyesi olarak, belirli bir amacın gerçekleştirilmesinde etkin olarak kullanır. </a:t>
            </a:r>
          </a:p>
        </p:txBody>
      </p:sp>
      <p:sp>
        <p:nvSpPr>
          <p:cNvPr id="3" name="İçerik Yer Tutucusu 2"/>
          <p:cNvSpPr>
            <a:spLocks noGrp="1"/>
          </p:cNvSpPr>
          <p:nvPr>
            <p:ph idx="1"/>
          </p:nvPr>
        </p:nvSpPr>
        <p:spPr>
          <a:xfrm>
            <a:off x="740229" y="2438399"/>
            <a:ext cx="10689771" cy="3990109"/>
          </a:xfrm>
        </p:spPr>
        <p:txBody>
          <a:bodyPr>
            <a:normAutofit/>
          </a:bodyPr>
          <a:lstStyle/>
          <a:p>
            <a:r>
              <a:rPr lang="tr-TR" sz="2400" dirty="0" smtClean="0"/>
              <a:t>Bilgiyi </a:t>
            </a:r>
            <a:r>
              <a:rPr lang="tr-TR" sz="2400" dirty="0"/>
              <a:t>belli bir ürün veya performans </a:t>
            </a:r>
            <a:r>
              <a:rPr lang="tr-TR" sz="2400" b="1" dirty="0">
                <a:solidFill>
                  <a:srgbClr val="C00000"/>
                </a:solidFill>
              </a:rPr>
              <a:t>planlama ve yaratmada </a:t>
            </a:r>
            <a:r>
              <a:rPr lang="tr-TR" sz="2400" dirty="0"/>
              <a:t>kullanır</a:t>
            </a:r>
            <a:r>
              <a:rPr lang="tr-TR" sz="2400" dirty="0" smtClean="0"/>
              <a:t>.</a:t>
            </a:r>
          </a:p>
          <a:p>
            <a:r>
              <a:rPr lang="tr-TR" sz="2400" dirty="0" smtClean="0"/>
              <a:t>İçeriği </a:t>
            </a:r>
            <a:r>
              <a:rPr lang="tr-TR" sz="2400" dirty="0"/>
              <a:t>ürün veya performansın amacını destekleyecek şekilde düzenler</a:t>
            </a:r>
            <a:r>
              <a:rPr lang="tr-TR" sz="2400" dirty="0" smtClean="0"/>
              <a:t>.</a:t>
            </a:r>
          </a:p>
          <a:p>
            <a:r>
              <a:rPr lang="tr-TR" sz="2400" dirty="0" smtClean="0"/>
              <a:t>Ürün </a:t>
            </a:r>
            <a:r>
              <a:rPr lang="tr-TR" sz="2400" dirty="0"/>
              <a:t>veya performansın gelişim sürecini gözden geçirir. Bu amaçla geçmişteki tecrübelerinden bilgi ve beceri transferi yapar, geçmişteki başarılar, başarısızlıklar ve alternatif stratejilerden yararlanır. </a:t>
            </a:r>
            <a:endParaRPr lang="tr-TR" sz="2400" dirty="0" smtClean="0"/>
          </a:p>
          <a:p>
            <a:r>
              <a:rPr lang="tr-TR" sz="2400" dirty="0" smtClean="0"/>
              <a:t>Ürün </a:t>
            </a:r>
            <a:r>
              <a:rPr lang="tr-TR" sz="2400" dirty="0"/>
              <a:t>veya performansı başkalarına etkin olarak iletir. </a:t>
            </a:r>
            <a:endParaRPr lang="tr-TR" sz="2400" dirty="0" smtClean="0"/>
          </a:p>
          <a:p>
            <a:r>
              <a:rPr lang="tr-TR" sz="2400" dirty="0" smtClean="0"/>
              <a:t>Amaca </a:t>
            </a:r>
            <a:r>
              <a:rPr lang="tr-TR" sz="2400" dirty="0"/>
              <a:t>ve hitap edilecek kitleye en uygun iletim ortamını ve formatını seçer. </a:t>
            </a:r>
            <a:endParaRPr lang="tr-TR" sz="2400" dirty="0" smtClean="0"/>
          </a:p>
          <a:p>
            <a:r>
              <a:rPr lang="tr-TR" sz="2400" dirty="0" smtClean="0"/>
              <a:t>Ürünü </a:t>
            </a:r>
            <a:r>
              <a:rPr lang="tr-TR" sz="2400" dirty="0"/>
              <a:t>veya performansı yaratmak için çeşitli bilgi teknolojilerini kullanır.</a:t>
            </a:r>
          </a:p>
          <a:p>
            <a:endParaRPr lang="tr-TR" dirty="0"/>
          </a:p>
        </p:txBody>
      </p:sp>
    </p:spTree>
    <p:extLst>
      <p:ext uri="{BB962C8B-B14F-4D97-AF65-F5344CB8AC3E}">
        <p14:creationId xmlns:p14="http://schemas.microsoft.com/office/powerpoint/2010/main" val="476154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874517"/>
            <a:ext cx="10178322" cy="4005075"/>
          </a:xfrm>
        </p:spPr>
        <p:txBody>
          <a:bodyPr>
            <a:normAutofit/>
          </a:bodyPr>
          <a:lstStyle/>
          <a:p>
            <a:r>
              <a:rPr lang="tr-TR" sz="2800" b="1" dirty="0" smtClean="0">
                <a:solidFill>
                  <a:srgbClr val="C00000"/>
                </a:solidFill>
              </a:rPr>
              <a:t>Bilgi </a:t>
            </a:r>
            <a:r>
              <a:rPr lang="tr-TR" sz="2800" b="1" dirty="0">
                <a:solidFill>
                  <a:srgbClr val="C00000"/>
                </a:solidFill>
              </a:rPr>
              <a:t>kullanımı </a:t>
            </a:r>
            <a:r>
              <a:rPr lang="tr-TR" sz="2800" dirty="0"/>
              <a:t>ile ilgili sosyal, yasal ve ekonomik sorunları anlar</a:t>
            </a:r>
            <a:r>
              <a:rPr lang="tr-TR" sz="2800" dirty="0" smtClean="0"/>
              <a:t>.</a:t>
            </a:r>
          </a:p>
          <a:p>
            <a:r>
              <a:rPr lang="tr-TR" sz="2800" dirty="0" smtClean="0"/>
              <a:t>Bilgiye </a:t>
            </a:r>
            <a:r>
              <a:rPr lang="tr-TR" sz="2800" dirty="0"/>
              <a:t>etik ve yasal yollarla erişir ve kullanır. </a:t>
            </a:r>
            <a:endParaRPr lang="tr-TR" sz="2800" dirty="0" smtClean="0"/>
          </a:p>
          <a:p>
            <a:r>
              <a:rPr lang="tr-TR" sz="2800" dirty="0" smtClean="0"/>
              <a:t>Bilginin </a:t>
            </a:r>
            <a:r>
              <a:rPr lang="tr-TR" sz="2800" dirty="0"/>
              <a:t>gizliliği ve güvenliği ile ilgili sorunları bilir. </a:t>
            </a:r>
            <a:endParaRPr lang="tr-TR" sz="2800" dirty="0" smtClean="0"/>
          </a:p>
          <a:p>
            <a:r>
              <a:rPr lang="tr-TR" sz="2800" dirty="0" smtClean="0"/>
              <a:t>Sansür </a:t>
            </a:r>
            <a:r>
              <a:rPr lang="tr-TR" sz="2800" dirty="0"/>
              <a:t>ve ifade özgürlüğü ile ilgili konuları bilir</a:t>
            </a:r>
            <a:r>
              <a:rPr lang="tr-TR" sz="2800" dirty="0" smtClean="0"/>
              <a:t>.</a:t>
            </a:r>
          </a:p>
          <a:p>
            <a:r>
              <a:rPr lang="tr-TR" sz="2800" dirty="0" err="1" smtClean="0"/>
              <a:t>Entellektüel</a:t>
            </a:r>
            <a:r>
              <a:rPr lang="tr-TR" sz="2800" dirty="0" smtClean="0"/>
              <a:t> </a:t>
            </a:r>
            <a:r>
              <a:rPr lang="tr-TR" sz="2800" dirty="0"/>
              <a:t>mülkiyet hakları, telif hakları, telif hakkı olan materyalin adil kullanımı gibi konuları anlar. </a:t>
            </a:r>
            <a:endParaRPr lang="tr-TR" sz="2800" dirty="0" smtClean="0"/>
          </a:p>
          <a:p>
            <a:endParaRPr lang="tr-TR" dirty="0"/>
          </a:p>
        </p:txBody>
      </p:sp>
    </p:spTree>
    <p:extLst>
      <p:ext uri="{BB962C8B-B14F-4D97-AF65-F5344CB8AC3E}">
        <p14:creationId xmlns:p14="http://schemas.microsoft.com/office/powerpoint/2010/main" val="1546744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5. Standart: </a:t>
            </a:r>
            <a:r>
              <a:rPr lang="tr-TR" sz="3600" dirty="0"/>
              <a:t>Bilgi okuryazarı öğrenci, bilgi ve bilgi teknolojisine ilişkin etik, yasal ve </a:t>
            </a:r>
            <a:r>
              <a:rPr lang="tr-TR" sz="3600" dirty="0" err="1"/>
              <a:t>sosyo</a:t>
            </a:r>
            <a:r>
              <a:rPr lang="tr-TR" sz="3600" dirty="0"/>
              <a:t>-ekonomik sorunların çoğunun farkındadır. </a:t>
            </a:r>
          </a:p>
        </p:txBody>
      </p:sp>
      <p:sp>
        <p:nvSpPr>
          <p:cNvPr id="3" name="İçerik Yer Tutucusu 2"/>
          <p:cNvSpPr>
            <a:spLocks noGrp="1"/>
          </p:cNvSpPr>
          <p:nvPr>
            <p:ph idx="1"/>
          </p:nvPr>
        </p:nvSpPr>
        <p:spPr>
          <a:xfrm>
            <a:off x="914400" y="2206171"/>
            <a:ext cx="10515600" cy="3889829"/>
          </a:xfrm>
        </p:spPr>
        <p:txBody>
          <a:bodyPr>
            <a:noAutofit/>
          </a:bodyPr>
          <a:lstStyle/>
          <a:p>
            <a:r>
              <a:rPr lang="tr-TR" sz="2800" dirty="0"/>
              <a:t>Bilgi kaynaklarına erişim ve bilgi kaynaklarının kullanımı ile ilgili yasalar, yönetmelikler, kurumsal politikalar ve kurallara uyar. </a:t>
            </a:r>
          </a:p>
          <a:p>
            <a:r>
              <a:rPr lang="tr-TR" sz="2800" dirty="0"/>
              <a:t>Elektronik iletişimde </a:t>
            </a:r>
            <a:r>
              <a:rPr lang="tr-TR" sz="2800" i="1" dirty="0" err="1" smtClean="0"/>
              <a:t>netiquette</a:t>
            </a:r>
            <a:r>
              <a:rPr lang="tr-TR" sz="2800" dirty="0" smtClean="0"/>
              <a:t> </a:t>
            </a:r>
            <a:r>
              <a:rPr lang="tr-TR" dirty="0" smtClean="0"/>
              <a:t>(ağ iletişim kuralları) </a:t>
            </a:r>
            <a:r>
              <a:rPr lang="tr-TR" sz="2800" dirty="0"/>
              <a:t>kurallarına uyar. </a:t>
            </a:r>
          </a:p>
          <a:p>
            <a:r>
              <a:rPr lang="tr-TR" sz="2800" dirty="0"/>
              <a:t>Bilgi kaynaklarını, ekipmanı ve sistemleri korur. </a:t>
            </a:r>
          </a:p>
          <a:p>
            <a:r>
              <a:rPr lang="tr-TR" sz="2800" dirty="0"/>
              <a:t>Bilgiyi iletirken bilginin kaynağını bildirir. Bunun için uygun kaynak gösterme stilini seçer ve tutarlı bir şekilde kullanır. </a:t>
            </a:r>
          </a:p>
          <a:p>
            <a:r>
              <a:rPr lang="tr-TR" sz="2800" dirty="0"/>
              <a:t>Telif hakkı olan materyallerin kullanımı için gerekli durumlarda izin alır.</a:t>
            </a:r>
          </a:p>
          <a:p>
            <a:endParaRPr lang="tr-TR" sz="2800" dirty="0"/>
          </a:p>
        </p:txBody>
      </p:sp>
    </p:spTree>
    <p:extLst>
      <p:ext uri="{BB962C8B-B14F-4D97-AF65-F5344CB8AC3E}">
        <p14:creationId xmlns:p14="http://schemas.microsoft.com/office/powerpoint/2010/main" val="249691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1678" y="342629"/>
            <a:ext cx="10178322" cy="1492132"/>
          </a:xfrm>
        </p:spPr>
        <p:txBody>
          <a:bodyPr>
            <a:normAutofit fontScale="90000"/>
          </a:bodyPr>
          <a:lstStyle/>
          <a:p>
            <a:pPr algn="ctr"/>
            <a:r>
              <a:rPr lang="tr-TR" dirty="0"/>
              <a:t>Hemşirelik Bilgi Okuryazarlığı Yetkinlik </a:t>
            </a:r>
            <a:r>
              <a:rPr lang="tr-TR" dirty="0" smtClean="0"/>
              <a:t>Standartları</a:t>
            </a:r>
            <a:endParaRPr lang="tr-TR" dirty="0"/>
          </a:p>
        </p:txBody>
      </p:sp>
      <p:sp>
        <p:nvSpPr>
          <p:cNvPr id="3" name="İçerik Yer Tutucusu 2"/>
          <p:cNvSpPr>
            <a:spLocks noGrp="1"/>
          </p:cNvSpPr>
          <p:nvPr>
            <p:ph idx="1"/>
          </p:nvPr>
        </p:nvSpPr>
        <p:spPr/>
        <p:txBody>
          <a:bodyPr>
            <a:normAutofit/>
          </a:bodyPr>
          <a:lstStyle/>
          <a:p>
            <a:pPr algn="just"/>
            <a:r>
              <a:rPr lang="tr-TR" sz="2800" dirty="0"/>
              <a:t>Hemşirelerin kanıta dayalı uygulamalarında literatürü ve en iyi kanıtları belirlemek, uygulamak ve eleştirel değerlendirmek için bilgi okuryazarı olması gerekir. Bu nedenle ACRL iki yıllık süren araştırma sonucunda 2013 yılı Ekim ayında </a:t>
            </a:r>
            <a:r>
              <a:rPr lang="tr-TR" sz="2800" b="1" dirty="0">
                <a:solidFill>
                  <a:srgbClr val="FF0000"/>
                </a:solidFill>
              </a:rPr>
              <a:t>“Hemşirelik Bilgi Okuryazarlığı Yetkinlik Standartlarını”</a:t>
            </a:r>
            <a:r>
              <a:rPr lang="tr-TR" sz="2800" dirty="0"/>
              <a:t> yayınlamıştır. </a:t>
            </a:r>
            <a:endParaRPr lang="tr-TR" sz="2800" dirty="0" smtClean="0"/>
          </a:p>
          <a:p>
            <a:endParaRPr lang="tr-TR" sz="2800" dirty="0"/>
          </a:p>
          <a:p>
            <a:r>
              <a:rPr lang="tr-TR" sz="2800" dirty="0" smtClean="0"/>
              <a:t>Hemşirelik Bilgi okuryazarlığı standartlarının amaçları; </a:t>
            </a:r>
            <a:endParaRPr lang="tr-TR" sz="2800" dirty="0"/>
          </a:p>
        </p:txBody>
      </p:sp>
    </p:spTree>
    <p:extLst>
      <p:ext uri="{BB962C8B-B14F-4D97-AF65-F5344CB8AC3E}">
        <p14:creationId xmlns:p14="http://schemas.microsoft.com/office/powerpoint/2010/main" val="1435201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8286" y="841829"/>
            <a:ext cx="10631714" cy="5737875"/>
          </a:xfrm>
        </p:spPr>
        <p:txBody>
          <a:bodyPr>
            <a:normAutofit/>
          </a:bodyPr>
          <a:lstStyle/>
          <a:p>
            <a:endParaRPr lang="tr-TR" sz="2600" dirty="0"/>
          </a:p>
          <a:p>
            <a:r>
              <a:rPr lang="tr-TR" sz="2600" dirty="0"/>
              <a:t>Hemşirelik akademisyenleri ile ön lisans, lisans, yüksek lisans ve doktora düzeyindeki hemşirelik öğrencilerinin kanıta dayalı hemşirelik uygulamalarında </a:t>
            </a:r>
            <a:r>
              <a:rPr lang="tr-TR" sz="2600" b="1" u="sng" dirty="0">
                <a:solidFill>
                  <a:srgbClr val="C00000"/>
                </a:solidFill>
              </a:rPr>
              <a:t>bilgi okuryazarlığı becerilerini geliştirmek </a:t>
            </a:r>
            <a:r>
              <a:rPr lang="tr-TR" sz="2600" dirty="0"/>
              <a:t>için bir alt yapı sağlamak; </a:t>
            </a:r>
          </a:p>
          <a:p>
            <a:r>
              <a:rPr lang="tr-TR" sz="2600" dirty="0" smtClean="0"/>
              <a:t>Hemşirelik </a:t>
            </a:r>
            <a:r>
              <a:rPr lang="tr-TR" sz="2600" dirty="0"/>
              <a:t>eğitimi programı boyunca bilgi okuryazarlığı becerilerini ve yaşam boyu öğrenmeyi destekleyen yaratıcı öğrenim faaliyetlerinin geliştirilmesinde kütüphanecilere ve hemşirelik akademisyenlerine rehberlik etmek; </a:t>
            </a:r>
          </a:p>
          <a:p>
            <a:r>
              <a:rPr lang="tr-TR" sz="2600" dirty="0" smtClean="0"/>
              <a:t>Öğrenci </a:t>
            </a:r>
            <a:r>
              <a:rPr lang="tr-TR" sz="2600" dirty="0"/>
              <a:t>yetkinlikleri ve gereksinimlerini karşılamada yönetim ve müfredat komiteleri için ortaklaşa bir anlayış sağlamak; </a:t>
            </a:r>
          </a:p>
          <a:p>
            <a:r>
              <a:rPr lang="tr-TR" sz="2600" dirty="0" smtClean="0"/>
              <a:t>Hemşirelik </a:t>
            </a:r>
            <a:r>
              <a:rPr lang="tr-TR" sz="2600" dirty="0"/>
              <a:t>uygulaması ve araştırmasında bilgi okuryazarlığı bağlamında sürekli öğrenme için bir alt yapı sağlamak </a:t>
            </a:r>
          </a:p>
          <a:p>
            <a:endParaRPr lang="tr-TR" dirty="0"/>
          </a:p>
        </p:txBody>
      </p:sp>
    </p:spTree>
    <p:extLst>
      <p:ext uri="{BB962C8B-B14F-4D97-AF65-F5344CB8AC3E}">
        <p14:creationId xmlns:p14="http://schemas.microsoft.com/office/powerpoint/2010/main" val="1679155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548245"/>
            <a:ext cx="10178322" cy="4331347"/>
          </a:xfrm>
        </p:spPr>
        <p:txBody>
          <a:bodyPr>
            <a:noAutofit/>
          </a:bodyPr>
          <a:lstStyle/>
          <a:p>
            <a:pPr algn="just"/>
            <a:r>
              <a:rPr lang="tr-TR" sz="2800" dirty="0"/>
              <a:t>“</a:t>
            </a:r>
            <a:r>
              <a:rPr lang="tr-TR" sz="2800" dirty="0">
                <a:solidFill>
                  <a:srgbClr val="C00000"/>
                </a:solidFill>
              </a:rPr>
              <a:t>Çevrimsel araştırma</a:t>
            </a:r>
            <a:r>
              <a:rPr lang="tr-TR" sz="2800" dirty="0"/>
              <a:t>” ve “</a:t>
            </a:r>
            <a:r>
              <a:rPr lang="tr-TR" sz="2800" dirty="0">
                <a:solidFill>
                  <a:srgbClr val="C00000"/>
                </a:solidFill>
              </a:rPr>
              <a:t>kanıta dayalı uygulama</a:t>
            </a:r>
            <a:r>
              <a:rPr lang="tr-TR" sz="2800" dirty="0"/>
              <a:t>” mesleki bir standart olduğundan, bilgi gereksiniminin belirlenmesi, bilginin bulunması ve elde edilmesi, değerlendirilmesi, etik kullanımı ve en iyi uygulamada amaç olarak görülmesi hemşirelik eğitimi ve uygulamasının </a:t>
            </a:r>
            <a:r>
              <a:rPr lang="tr-TR" sz="2800" dirty="0" smtClean="0"/>
              <a:t>ana öğesidir. </a:t>
            </a:r>
          </a:p>
          <a:p>
            <a:pPr algn="just"/>
            <a:r>
              <a:rPr lang="tr-TR" sz="2800" dirty="0" smtClean="0"/>
              <a:t>Bu </a:t>
            </a:r>
            <a:r>
              <a:rPr lang="tr-TR" sz="2800" dirty="0"/>
              <a:t>standartlar ACRL Yükseköğretim Bilgi Okuryazarlığı Yeterlik Standartları’na dayalı olarak, hemşirelik kaynakları ile kanıta dayalı uygulamanın önemi öne çıkarılıp özelleştirilerek </a:t>
            </a:r>
            <a:r>
              <a:rPr lang="tr-TR" sz="2800" dirty="0" smtClean="0"/>
              <a:t>belirlenmiştir. </a:t>
            </a:r>
            <a:endParaRPr lang="tr-TR" sz="2800" dirty="0"/>
          </a:p>
        </p:txBody>
      </p:sp>
    </p:spTree>
    <p:extLst>
      <p:ext uri="{BB962C8B-B14F-4D97-AF65-F5344CB8AC3E}">
        <p14:creationId xmlns:p14="http://schemas.microsoft.com/office/powerpoint/2010/main" val="3536836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1735" y="1413823"/>
            <a:ext cx="10178322" cy="4175483"/>
          </a:xfrm>
        </p:spPr>
        <p:txBody>
          <a:bodyPr>
            <a:normAutofit lnSpcReduction="10000"/>
          </a:bodyPr>
          <a:lstStyle/>
          <a:p>
            <a:endParaRPr lang="tr-TR" dirty="0"/>
          </a:p>
          <a:p>
            <a:r>
              <a:rPr lang="tr-TR" sz="2600" dirty="0"/>
              <a:t>Bilgi okuryazarı bir bireyi ayrıntısıyla tanımlamak ve bu konuda kuramsal bir çerçeve oluşturmaya yardımcı olmak amacıyla çeşitli </a:t>
            </a:r>
            <a:r>
              <a:rPr lang="tr-TR" sz="2600" b="1" dirty="0">
                <a:solidFill>
                  <a:srgbClr val="FF0000"/>
                </a:solidFill>
              </a:rPr>
              <a:t>bilgi okuryazarlığı standartları </a:t>
            </a:r>
            <a:r>
              <a:rPr lang="tr-TR" sz="2600" dirty="0"/>
              <a:t>geliştirilmiştir. </a:t>
            </a:r>
            <a:endParaRPr lang="tr-TR" sz="2600" dirty="0" smtClean="0"/>
          </a:p>
          <a:p>
            <a:endParaRPr lang="tr-TR" sz="2600" dirty="0"/>
          </a:p>
          <a:p>
            <a:r>
              <a:rPr lang="tr-TR" sz="2600" dirty="0" smtClean="0"/>
              <a:t>Bilgi </a:t>
            </a:r>
            <a:r>
              <a:rPr lang="tr-TR" sz="2600" dirty="0"/>
              <a:t>okuryazarlığı tanımları ve modellerinden yola çıkılarak hazırlanmıştır. </a:t>
            </a:r>
            <a:endParaRPr lang="tr-TR" sz="2600" dirty="0" smtClean="0"/>
          </a:p>
          <a:p>
            <a:endParaRPr lang="tr-TR" sz="2600" dirty="0"/>
          </a:p>
          <a:p>
            <a:r>
              <a:rPr lang="tr-TR" sz="2600" dirty="0"/>
              <a:t>Standartlar </a:t>
            </a:r>
            <a:r>
              <a:rPr lang="tr-TR" sz="2600" i="1" dirty="0"/>
              <a:t>yükseköğretim, ilk ve ortaöğretim </a:t>
            </a:r>
            <a:r>
              <a:rPr lang="tr-TR" sz="2600" dirty="0"/>
              <a:t>gibi farklı düzeyler için geliştirilmiştir. </a:t>
            </a:r>
          </a:p>
        </p:txBody>
      </p:sp>
    </p:spTree>
    <p:extLst>
      <p:ext uri="{BB962C8B-B14F-4D97-AF65-F5344CB8AC3E}">
        <p14:creationId xmlns:p14="http://schemas.microsoft.com/office/powerpoint/2010/main" val="16525234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1678" y="1630017"/>
            <a:ext cx="10178322" cy="1867926"/>
          </a:xfrm>
        </p:spPr>
        <p:txBody>
          <a:bodyPr>
            <a:noAutofit/>
          </a:bodyPr>
          <a:lstStyle/>
          <a:p>
            <a:pPr algn="ctr"/>
            <a:r>
              <a:rPr lang="tr-TR" sz="5400" dirty="0">
                <a:solidFill>
                  <a:srgbClr val="C00000"/>
                </a:solidFill>
              </a:rPr>
              <a:t>Bilgi okuryazarı becerisi ve nitelikleri kazanmış hemşirelik mesleği çerçevesinde temel BEŞ standart</a:t>
            </a:r>
          </a:p>
        </p:txBody>
      </p:sp>
    </p:spTree>
    <p:extLst>
      <p:ext uri="{BB962C8B-B14F-4D97-AF65-F5344CB8AC3E}">
        <p14:creationId xmlns:p14="http://schemas.microsoft.com/office/powerpoint/2010/main" val="1179834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5714" y="934279"/>
            <a:ext cx="10704286" cy="4945314"/>
          </a:xfrm>
        </p:spPr>
        <p:txBody>
          <a:bodyPr>
            <a:noAutofit/>
          </a:bodyPr>
          <a:lstStyle/>
          <a:p>
            <a:r>
              <a:rPr lang="tr-TR" sz="2400" b="1" dirty="0">
                <a:solidFill>
                  <a:srgbClr val="000000"/>
                </a:solidFill>
                <a:latin typeface="Times New Roman" panose="02020603050405020304" pitchFamily="18" charset="0"/>
              </a:rPr>
              <a:t>Standart I: </a:t>
            </a:r>
            <a:r>
              <a:rPr lang="tr-TR" sz="2400" dirty="0">
                <a:solidFill>
                  <a:srgbClr val="000000"/>
                </a:solidFill>
                <a:latin typeface="Times New Roman" panose="02020603050405020304" pitchFamily="18" charset="0"/>
              </a:rPr>
              <a:t>Bilgi okuryazarı hemşire </a:t>
            </a:r>
            <a:r>
              <a:rPr lang="tr-TR" sz="2400" dirty="0">
                <a:solidFill>
                  <a:srgbClr val="C00000"/>
                </a:solidFill>
                <a:latin typeface="Times New Roman" panose="02020603050405020304" pitchFamily="18" charset="0"/>
              </a:rPr>
              <a:t>bilgi gereksiniminin </a:t>
            </a:r>
            <a:r>
              <a:rPr lang="tr-TR" sz="2400" dirty="0">
                <a:solidFill>
                  <a:srgbClr val="000000"/>
                </a:solidFill>
                <a:latin typeface="Times New Roman" panose="02020603050405020304" pitchFamily="18" charset="0"/>
              </a:rPr>
              <a:t>doğasını ve boyutunu </a:t>
            </a:r>
            <a:r>
              <a:rPr lang="tr-TR" sz="2400" dirty="0" smtClean="0">
                <a:solidFill>
                  <a:srgbClr val="000000"/>
                </a:solidFill>
                <a:latin typeface="Times New Roman" panose="02020603050405020304" pitchFamily="18" charset="0"/>
              </a:rPr>
              <a:t>belirler.</a:t>
            </a:r>
            <a:endParaRPr lang="tr-TR" sz="2400" dirty="0">
              <a:solidFill>
                <a:srgbClr val="000000"/>
              </a:solidFill>
              <a:latin typeface="Times New Roman" panose="02020603050405020304" pitchFamily="18" charset="0"/>
            </a:endParaRPr>
          </a:p>
          <a:p>
            <a:r>
              <a:rPr lang="tr-TR" sz="2400" b="1" dirty="0">
                <a:solidFill>
                  <a:srgbClr val="000000"/>
                </a:solidFill>
                <a:latin typeface="Times New Roman" panose="02020603050405020304" pitchFamily="18" charset="0"/>
              </a:rPr>
              <a:t>Standart II: </a:t>
            </a:r>
            <a:r>
              <a:rPr lang="tr-TR" sz="2400" dirty="0">
                <a:solidFill>
                  <a:srgbClr val="000000"/>
                </a:solidFill>
                <a:latin typeface="Times New Roman" panose="02020603050405020304" pitchFamily="18" charset="0"/>
              </a:rPr>
              <a:t>Bilgi okuryazarı hemşire gereksinimi olan </a:t>
            </a:r>
            <a:r>
              <a:rPr lang="tr-TR" sz="2400" dirty="0">
                <a:solidFill>
                  <a:srgbClr val="C00000"/>
                </a:solidFill>
                <a:latin typeface="Times New Roman" panose="02020603050405020304" pitchFamily="18" charset="0"/>
              </a:rPr>
              <a:t>bilgiye etkin ve yetkin </a:t>
            </a:r>
            <a:r>
              <a:rPr lang="tr-TR" sz="2400" dirty="0">
                <a:solidFill>
                  <a:srgbClr val="000000"/>
                </a:solidFill>
                <a:latin typeface="Times New Roman" panose="02020603050405020304" pitchFamily="18" charset="0"/>
              </a:rPr>
              <a:t>erişir. </a:t>
            </a:r>
          </a:p>
          <a:p>
            <a:r>
              <a:rPr lang="tr-TR" sz="2400" b="1" dirty="0" smtClean="0">
                <a:solidFill>
                  <a:srgbClr val="000000"/>
                </a:solidFill>
                <a:latin typeface="Times New Roman" panose="02020603050405020304" pitchFamily="18" charset="0"/>
              </a:rPr>
              <a:t>Standart </a:t>
            </a:r>
            <a:r>
              <a:rPr lang="tr-TR" sz="2400" b="1" dirty="0">
                <a:solidFill>
                  <a:srgbClr val="000000"/>
                </a:solidFill>
                <a:latin typeface="Times New Roman" panose="02020603050405020304" pitchFamily="18" charset="0"/>
              </a:rPr>
              <a:t>III: </a:t>
            </a:r>
            <a:r>
              <a:rPr lang="tr-TR" sz="2400" dirty="0">
                <a:solidFill>
                  <a:srgbClr val="000000"/>
                </a:solidFill>
                <a:latin typeface="Times New Roman" panose="02020603050405020304" pitchFamily="18" charset="0"/>
              </a:rPr>
              <a:t>Bilgi okuryazarı hemşire elde ettiği </a:t>
            </a:r>
            <a:r>
              <a:rPr lang="tr-TR" sz="2400" dirty="0">
                <a:solidFill>
                  <a:srgbClr val="C00000"/>
                </a:solidFill>
                <a:latin typeface="Times New Roman" panose="02020603050405020304" pitchFamily="18" charset="0"/>
              </a:rPr>
              <a:t>bilgileri ve bilgi kaynaklarını eleştirel olarak değerlendirir</a:t>
            </a:r>
            <a:r>
              <a:rPr lang="tr-TR" sz="2400" dirty="0">
                <a:solidFill>
                  <a:srgbClr val="000000"/>
                </a:solidFill>
                <a:latin typeface="Times New Roman" panose="02020603050405020304" pitchFamily="18" charset="0"/>
              </a:rPr>
              <a:t>, buna bağlı olarak da başlangıç sorgusunu gözden geçirip geçirmeyeceğine, ek kaynaklara gereksinimi olup olmadığına ve yeni bir araştırma süreci geliştirip geliştirmeyeceğine karar verir. </a:t>
            </a:r>
          </a:p>
          <a:p>
            <a:r>
              <a:rPr lang="tr-TR" sz="2400" b="1" dirty="0">
                <a:solidFill>
                  <a:srgbClr val="000000"/>
                </a:solidFill>
                <a:latin typeface="Times New Roman" panose="02020603050405020304" pitchFamily="18" charset="0"/>
              </a:rPr>
              <a:t>Standart IV: </a:t>
            </a:r>
            <a:r>
              <a:rPr lang="tr-TR" sz="2400" dirty="0">
                <a:solidFill>
                  <a:srgbClr val="000000"/>
                </a:solidFill>
                <a:latin typeface="Times New Roman" panose="02020603050405020304" pitchFamily="18" charset="0"/>
              </a:rPr>
              <a:t>Bilgi okuryazarı hemşire, bireysel olarak veya bir grubun üyesi olarak belirli bir amaca ulaşmak için </a:t>
            </a:r>
            <a:r>
              <a:rPr lang="tr-TR" sz="2400" dirty="0">
                <a:solidFill>
                  <a:srgbClr val="C00000"/>
                </a:solidFill>
                <a:latin typeface="Times New Roman" panose="02020603050405020304" pitchFamily="18" charset="0"/>
              </a:rPr>
              <a:t>bilgiyi etkili bir biçimde kullanır</a:t>
            </a:r>
            <a:r>
              <a:rPr lang="tr-TR" sz="2400" dirty="0">
                <a:solidFill>
                  <a:srgbClr val="000000"/>
                </a:solidFill>
                <a:latin typeface="Times New Roman" panose="02020603050405020304" pitchFamily="18" charset="0"/>
              </a:rPr>
              <a:t>. </a:t>
            </a:r>
          </a:p>
          <a:p>
            <a:r>
              <a:rPr lang="tr-TR" sz="2400" b="1" dirty="0" smtClean="0">
                <a:solidFill>
                  <a:srgbClr val="000000"/>
                </a:solidFill>
                <a:latin typeface="Times New Roman" panose="02020603050405020304" pitchFamily="18" charset="0"/>
              </a:rPr>
              <a:t>Standart </a:t>
            </a:r>
            <a:r>
              <a:rPr lang="tr-TR" sz="2400" b="1" dirty="0">
                <a:solidFill>
                  <a:srgbClr val="000000"/>
                </a:solidFill>
                <a:latin typeface="Times New Roman" panose="02020603050405020304" pitchFamily="18" charset="0"/>
              </a:rPr>
              <a:t>V: </a:t>
            </a:r>
            <a:r>
              <a:rPr lang="tr-TR" sz="2400" dirty="0">
                <a:solidFill>
                  <a:srgbClr val="000000"/>
                </a:solidFill>
                <a:latin typeface="Times New Roman" panose="02020603050405020304" pitchFamily="18" charset="0"/>
              </a:rPr>
              <a:t>Bilgi okuryazarı hemşire bilgi erişimine ve kullanımına ilişkin birçok ekonomik, politik ya da sosyal konuyu kavrar, </a:t>
            </a:r>
            <a:r>
              <a:rPr lang="tr-TR" sz="2400" dirty="0">
                <a:solidFill>
                  <a:srgbClr val="C00000"/>
                </a:solidFill>
                <a:latin typeface="Times New Roman" panose="02020603050405020304" pitchFamily="18" charset="0"/>
              </a:rPr>
              <a:t>bilgiyi etiğe ve yasal kurallara uygun kullanır. </a:t>
            </a:r>
            <a:endParaRPr lang="tr-TR" sz="2400" dirty="0">
              <a:solidFill>
                <a:srgbClr val="C00000"/>
              </a:solidFill>
            </a:endParaRPr>
          </a:p>
        </p:txBody>
      </p:sp>
    </p:spTree>
    <p:extLst>
      <p:ext uri="{BB962C8B-B14F-4D97-AF65-F5344CB8AC3E}">
        <p14:creationId xmlns:p14="http://schemas.microsoft.com/office/powerpoint/2010/main" val="20832008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Özet olarak;</a:t>
            </a:r>
            <a:endParaRPr lang="tr-TR" dirty="0"/>
          </a:p>
        </p:txBody>
      </p:sp>
      <p:sp>
        <p:nvSpPr>
          <p:cNvPr id="3" name="İçerik Yer Tutucusu 2"/>
          <p:cNvSpPr>
            <a:spLocks noGrp="1"/>
          </p:cNvSpPr>
          <p:nvPr>
            <p:ph idx="1"/>
          </p:nvPr>
        </p:nvSpPr>
        <p:spPr>
          <a:xfrm>
            <a:off x="1069848" y="1565565"/>
            <a:ext cx="10360152" cy="4965864"/>
          </a:xfrm>
        </p:spPr>
        <p:txBody>
          <a:bodyPr>
            <a:normAutofit/>
          </a:bodyPr>
          <a:lstStyle/>
          <a:p>
            <a:endParaRPr lang="tr-TR" dirty="0"/>
          </a:p>
          <a:p>
            <a:r>
              <a:rPr lang="tr-TR" sz="2400" dirty="0"/>
              <a:t>Bilgi okuryazarlığı </a:t>
            </a:r>
            <a:r>
              <a:rPr lang="tr-TR" sz="2400" dirty="0" smtClean="0"/>
              <a:t>standartları; </a:t>
            </a:r>
          </a:p>
          <a:p>
            <a:pPr lvl="1" algn="just"/>
            <a:r>
              <a:rPr lang="tr-TR" sz="2200" dirty="0" smtClean="0"/>
              <a:t>tıpkı </a:t>
            </a:r>
            <a:r>
              <a:rPr lang="tr-TR" sz="2200" dirty="0"/>
              <a:t>bilgi okuryazarlığı modellerinde olduğu gibi ağırlığın bilgi becerilerine verildiği ve özellikle göstergeler ve öğrenim çıktıları yardımıyla söz konusu becerilerin kapsamlarının çok net olarak, bazı durumlarda </a:t>
            </a:r>
            <a:r>
              <a:rPr lang="tr-TR" sz="2200" dirty="0" smtClean="0"/>
              <a:t>örneklerle ortaya </a:t>
            </a:r>
            <a:r>
              <a:rPr lang="tr-TR" sz="2200" dirty="0"/>
              <a:t>konduğu görülmektedir. </a:t>
            </a:r>
            <a:endParaRPr lang="tr-TR" sz="2200" dirty="0" smtClean="0"/>
          </a:p>
          <a:p>
            <a:pPr algn="just"/>
            <a:endParaRPr lang="tr-TR" sz="2400" dirty="0" smtClean="0"/>
          </a:p>
          <a:p>
            <a:pPr algn="just"/>
            <a:r>
              <a:rPr lang="tr-TR" sz="2400" dirty="0" smtClean="0"/>
              <a:t>Bunun </a:t>
            </a:r>
            <a:r>
              <a:rPr lang="tr-TR" sz="2400" dirty="0"/>
              <a:t>dışında yine ilgili bilgi becerilerinin kapsamında problem çözme, karar verme, analiz ve sentez, eleştirel düşünce gibi </a:t>
            </a:r>
            <a:r>
              <a:rPr lang="tr-TR" sz="2400" b="1" dirty="0">
                <a:solidFill>
                  <a:srgbClr val="C00000"/>
                </a:solidFill>
              </a:rPr>
              <a:t>üst </a:t>
            </a:r>
            <a:r>
              <a:rPr lang="tr-TR" sz="2400" b="1" dirty="0" smtClean="0">
                <a:solidFill>
                  <a:srgbClr val="C00000"/>
                </a:solidFill>
              </a:rPr>
              <a:t>düzey </a:t>
            </a:r>
            <a:r>
              <a:rPr lang="tr-TR" sz="2400" b="1" dirty="0">
                <a:solidFill>
                  <a:srgbClr val="C00000"/>
                </a:solidFill>
              </a:rPr>
              <a:t>düşünme becerilerine</a:t>
            </a:r>
            <a:r>
              <a:rPr lang="tr-TR" sz="2400" dirty="0">
                <a:solidFill>
                  <a:srgbClr val="C00000"/>
                </a:solidFill>
              </a:rPr>
              <a:t> </a:t>
            </a:r>
            <a:r>
              <a:rPr lang="tr-TR" sz="2400" dirty="0"/>
              <a:t>yer </a:t>
            </a:r>
            <a:r>
              <a:rPr lang="tr-TR" sz="2400" dirty="0" smtClean="0"/>
              <a:t>verir. </a:t>
            </a:r>
          </a:p>
          <a:p>
            <a:endParaRPr lang="tr-TR" sz="2400" dirty="0"/>
          </a:p>
        </p:txBody>
      </p:sp>
    </p:spTree>
    <p:extLst>
      <p:ext uri="{BB962C8B-B14F-4D97-AF65-F5344CB8AC3E}">
        <p14:creationId xmlns:p14="http://schemas.microsoft.com/office/powerpoint/2010/main" val="39915344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9848" y="1785257"/>
            <a:ext cx="10058400" cy="4386943"/>
          </a:xfrm>
        </p:spPr>
        <p:txBody>
          <a:bodyPr>
            <a:normAutofit/>
          </a:bodyPr>
          <a:lstStyle/>
          <a:p>
            <a:r>
              <a:rPr lang="tr-TR" sz="2800" dirty="0"/>
              <a:t>Bilgi kullanımı ile ilgili </a:t>
            </a:r>
            <a:r>
              <a:rPr lang="tr-TR" sz="2800" dirty="0">
                <a:solidFill>
                  <a:srgbClr val="C00000"/>
                </a:solidFill>
              </a:rPr>
              <a:t>yasal, etik ve sosyal konular </a:t>
            </a:r>
            <a:r>
              <a:rPr lang="tr-TR" sz="2800" dirty="0"/>
              <a:t>ayrıntılı olarak ele alınmakta, teknoloji kullanma becerilerinden söz edilmekte, iletişim, birlikte çalışma gibi bireysel becerilere vurgu </a:t>
            </a:r>
            <a:r>
              <a:rPr lang="tr-TR" sz="2800" dirty="0" smtClean="0"/>
              <a:t>yapar</a:t>
            </a:r>
            <a:r>
              <a:rPr lang="tr-TR" sz="2800" dirty="0" smtClean="0"/>
              <a:t>,</a:t>
            </a:r>
          </a:p>
          <a:p>
            <a:endParaRPr lang="tr-TR" sz="2800" dirty="0" smtClean="0"/>
          </a:p>
          <a:p>
            <a:r>
              <a:rPr lang="tr-TR" sz="2800" dirty="0" smtClean="0"/>
              <a:t>Modellerden </a:t>
            </a:r>
            <a:r>
              <a:rPr lang="tr-TR" sz="2800" dirty="0"/>
              <a:t>farklı olarak standartlarda bilgi okuryazarlığı; </a:t>
            </a:r>
            <a:r>
              <a:rPr lang="tr-TR" sz="2800" dirty="0">
                <a:solidFill>
                  <a:srgbClr val="C00000"/>
                </a:solidFill>
              </a:rPr>
              <a:t>demokrasi, topluma katkı ve uyum, bağımsız öğrenme ve yaşam boyu öğrenme ile de </a:t>
            </a:r>
            <a:r>
              <a:rPr lang="tr-TR" sz="2800" dirty="0" smtClean="0">
                <a:solidFill>
                  <a:srgbClr val="C00000"/>
                </a:solidFill>
              </a:rPr>
              <a:t>ilişkilendirilir.</a:t>
            </a:r>
            <a:endParaRPr lang="tr-TR" sz="2800" dirty="0">
              <a:solidFill>
                <a:srgbClr val="C00000"/>
              </a:solidFill>
            </a:endParaRPr>
          </a:p>
        </p:txBody>
      </p:sp>
    </p:spTree>
    <p:extLst>
      <p:ext uri="{BB962C8B-B14F-4D97-AF65-F5344CB8AC3E}">
        <p14:creationId xmlns:p14="http://schemas.microsoft.com/office/powerpoint/2010/main" val="31506950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a:bodyPr>
          <a:lstStyle/>
          <a:p>
            <a:endParaRPr lang="tr-TR" dirty="0"/>
          </a:p>
          <a:p>
            <a:r>
              <a:rPr lang="en-US" dirty="0"/>
              <a:t>Association of College and Research Libraries. (</a:t>
            </a:r>
            <a:r>
              <a:rPr lang="en-US" dirty="0" smtClean="0"/>
              <a:t>20</a:t>
            </a:r>
            <a:r>
              <a:rPr lang="tr-TR" dirty="0" smtClean="0"/>
              <a:t>16</a:t>
            </a:r>
            <a:r>
              <a:rPr lang="en-US" dirty="0" smtClean="0"/>
              <a:t>). </a:t>
            </a:r>
            <a:r>
              <a:rPr lang="tr-TR" dirty="0" smtClean="0"/>
              <a:t>Framework </a:t>
            </a:r>
            <a:r>
              <a:rPr lang="tr-TR" dirty="0" err="1" smtClean="0"/>
              <a:t>for</a:t>
            </a:r>
            <a:r>
              <a:rPr lang="tr-TR" dirty="0" smtClean="0"/>
              <a:t> </a:t>
            </a:r>
            <a:r>
              <a:rPr lang="en-US" i="1" dirty="0" smtClean="0"/>
              <a:t>Information </a:t>
            </a:r>
            <a:r>
              <a:rPr lang="en-US" i="1" dirty="0"/>
              <a:t>literacy competency standards for higher education</a:t>
            </a:r>
            <a:r>
              <a:rPr lang="en-US" i="1" dirty="0" smtClean="0"/>
              <a:t>.</a:t>
            </a:r>
            <a:r>
              <a:rPr lang="tr-TR" i="1" dirty="0" smtClean="0"/>
              <a:t> </a:t>
            </a:r>
            <a:r>
              <a:rPr lang="tr-TR" dirty="0"/>
              <a:t>Chicago, Illinois</a:t>
            </a:r>
            <a:endParaRPr lang="tr-TR" i="1" dirty="0" smtClean="0"/>
          </a:p>
          <a:p>
            <a:r>
              <a:rPr lang="en-US" dirty="0" err="1" smtClean="0"/>
              <a:t>Badke</a:t>
            </a:r>
            <a:r>
              <a:rPr lang="en-US" dirty="0"/>
              <a:t>, W. (2010). Foundations of information literacy: Learning from Paul </a:t>
            </a:r>
            <a:r>
              <a:rPr lang="en-US" dirty="0" err="1"/>
              <a:t>Zurkowski</a:t>
            </a:r>
            <a:r>
              <a:rPr lang="en-US" dirty="0"/>
              <a:t>. </a:t>
            </a:r>
            <a:r>
              <a:rPr lang="en-US" i="1" dirty="0"/>
              <a:t>Online </a:t>
            </a:r>
            <a:r>
              <a:rPr lang="en-US" dirty="0"/>
              <a:t>34(1), 48-50</a:t>
            </a:r>
            <a:r>
              <a:rPr lang="en-US" dirty="0" smtClean="0"/>
              <a:t>.</a:t>
            </a:r>
            <a:endParaRPr lang="tr-TR" dirty="0" smtClean="0"/>
          </a:p>
          <a:p>
            <a:r>
              <a:rPr lang="tr-TR" dirty="0" err="1" smtClean="0"/>
              <a:t>Kurbanoğlu</a:t>
            </a:r>
            <a:r>
              <a:rPr lang="tr-TR" dirty="0" smtClean="0"/>
              <a:t>, S.S. 2010. Bilig okuryazarlığı: Kavramsal bir Analiz. Türk Kütüphaneciliği, 24,4 723-747.</a:t>
            </a:r>
          </a:p>
          <a:p>
            <a:r>
              <a:rPr lang="en-US" dirty="0"/>
              <a:t>Association College and Research Libraries (ACRL), CHICAGO</a:t>
            </a:r>
            <a:r>
              <a:rPr lang="en-US" b="1" dirty="0"/>
              <a:t>, </a:t>
            </a:r>
            <a:r>
              <a:rPr lang="en-US" dirty="0"/>
              <a:t>Information Literacy Competency </a:t>
            </a:r>
            <a:r>
              <a:rPr lang="tr-TR" dirty="0" err="1"/>
              <a:t>Standarts</a:t>
            </a:r>
            <a:r>
              <a:rPr lang="tr-TR" dirty="0"/>
              <a:t> </a:t>
            </a:r>
            <a:r>
              <a:rPr lang="tr-TR" dirty="0" err="1"/>
              <a:t>for</a:t>
            </a:r>
            <a:r>
              <a:rPr lang="tr-TR" dirty="0"/>
              <a:t> </a:t>
            </a:r>
            <a:r>
              <a:rPr lang="tr-TR" dirty="0" err="1"/>
              <a:t>Nursing</a:t>
            </a:r>
            <a:r>
              <a:rPr lang="tr-TR" b="1" dirty="0"/>
              <a:t> </a:t>
            </a:r>
            <a:r>
              <a:rPr lang="tr-TR" i="1" dirty="0"/>
              <a:t>(2013). </a:t>
            </a:r>
            <a:r>
              <a:rPr lang="tr-TR" dirty="0"/>
              <a:t>http://www.ala.org/acrl/standards/nursing </a:t>
            </a:r>
          </a:p>
        </p:txBody>
      </p:sp>
    </p:spTree>
    <p:extLst>
      <p:ext uri="{BB962C8B-B14F-4D97-AF65-F5344CB8AC3E}">
        <p14:creationId xmlns:p14="http://schemas.microsoft.com/office/powerpoint/2010/main" val="3111573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Okuryazarlığı ne demek?</a:t>
            </a:r>
            <a:endParaRPr lang="tr-TR" dirty="0"/>
          </a:p>
        </p:txBody>
      </p:sp>
      <p:sp>
        <p:nvSpPr>
          <p:cNvPr id="3" name="İçerik Yer Tutucusu 2"/>
          <p:cNvSpPr>
            <a:spLocks noGrp="1"/>
          </p:cNvSpPr>
          <p:nvPr>
            <p:ph idx="1"/>
          </p:nvPr>
        </p:nvSpPr>
        <p:spPr/>
        <p:txBody>
          <a:bodyPr/>
          <a:lstStyle/>
          <a:p>
            <a:endParaRPr lang="tr-TR" dirty="0" smtClean="0"/>
          </a:p>
          <a:p>
            <a:endParaRPr lang="tr-TR"/>
          </a:p>
          <a:p>
            <a:r>
              <a:rPr lang="tr-TR" smtClean="0"/>
              <a:t>https</a:t>
            </a:r>
            <a:r>
              <a:rPr lang="tr-TR" dirty="0"/>
              <a:t>://www.youtube.com/watch?v=gTmU2TaFLsM</a:t>
            </a:r>
          </a:p>
          <a:p>
            <a:endParaRPr lang="tr-TR" dirty="0"/>
          </a:p>
        </p:txBody>
      </p:sp>
    </p:spTree>
    <p:extLst>
      <p:ext uri="{BB962C8B-B14F-4D97-AF65-F5344CB8AC3E}">
        <p14:creationId xmlns:p14="http://schemas.microsoft.com/office/powerpoint/2010/main" val="266294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421232" y="2967335"/>
            <a:ext cx="5349542" cy="923330"/>
          </a:xfrm>
          <a:prstGeom prst="rect">
            <a:avLst/>
          </a:prstGeom>
          <a:noFill/>
        </p:spPr>
        <p:txBody>
          <a:bodyPr wrap="none" lIns="91440" tIns="45720" rIns="91440" bIns="45720">
            <a:spAutoFit/>
          </a:bodyPr>
          <a:lstStyle/>
          <a:p>
            <a:pPr algn="ctr"/>
            <a:r>
              <a:rPr lang="tr-TR"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TEŞEKKÜRLER</a:t>
            </a:r>
            <a:endParaRPr lang="tr-TR"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3970937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1678" y="858981"/>
            <a:ext cx="10178322" cy="1015535"/>
          </a:xfrm>
        </p:spPr>
        <p:txBody>
          <a:bodyPr/>
          <a:lstStyle/>
          <a:p>
            <a:pPr algn="ctr"/>
            <a:r>
              <a:rPr lang="tr-TR" dirty="0" smtClean="0"/>
              <a:t>ÖNEMLİ ÖZELLİĞİ</a:t>
            </a:r>
            <a:endParaRPr lang="tr-TR" dirty="0"/>
          </a:p>
        </p:txBody>
      </p:sp>
      <p:sp>
        <p:nvSpPr>
          <p:cNvPr id="3" name="İçerik Yer Tutucusu 2"/>
          <p:cNvSpPr>
            <a:spLocks noGrp="1"/>
          </p:cNvSpPr>
          <p:nvPr>
            <p:ph idx="1"/>
          </p:nvPr>
        </p:nvSpPr>
        <p:spPr>
          <a:xfrm>
            <a:off x="1251678" y="2812473"/>
            <a:ext cx="10178322" cy="3067119"/>
          </a:xfrm>
        </p:spPr>
        <p:txBody>
          <a:bodyPr/>
          <a:lstStyle/>
          <a:p>
            <a:pPr marL="0" indent="0" algn="ctr">
              <a:buNone/>
            </a:pPr>
            <a:r>
              <a:rPr lang="tr-TR" sz="3200" dirty="0" smtClean="0">
                <a:solidFill>
                  <a:srgbClr val="FF0000"/>
                </a:solidFill>
              </a:rPr>
              <a:t>Koşullara ve çevreye </a:t>
            </a:r>
            <a:r>
              <a:rPr lang="tr-TR" sz="3200" dirty="0" smtClean="0"/>
              <a:t>göre adapte edilebilir olmalarıdır.</a:t>
            </a:r>
          </a:p>
          <a:p>
            <a:endParaRPr lang="tr-TR" dirty="0"/>
          </a:p>
          <a:p>
            <a:endParaRPr lang="tr-TR" dirty="0"/>
          </a:p>
        </p:txBody>
      </p:sp>
    </p:spTree>
    <p:extLst>
      <p:ext uri="{BB962C8B-B14F-4D97-AF65-F5344CB8AC3E}">
        <p14:creationId xmlns:p14="http://schemas.microsoft.com/office/powerpoint/2010/main" val="225025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r>
            <a:br>
              <a:rPr lang="tr-TR" dirty="0"/>
            </a:br>
            <a:r>
              <a:rPr lang="tr-TR" dirty="0" err="1"/>
              <a:t>IFLA'nın</a:t>
            </a:r>
            <a:r>
              <a:rPr lang="tr-TR" dirty="0"/>
              <a:t> uluslararası standartları </a:t>
            </a:r>
            <a:r>
              <a:rPr lang="tr-TR" dirty="0" smtClean="0"/>
              <a:t> </a:t>
            </a:r>
            <a:r>
              <a:rPr lang="tr-TR" sz="3100" dirty="0" err="1" smtClean="0"/>
              <a:t>InformatIon</a:t>
            </a:r>
            <a:r>
              <a:rPr lang="tr-TR" sz="3100" dirty="0" smtClean="0"/>
              <a:t> </a:t>
            </a:r>
            <a:r>
              <a:rPr lang="tr-TR" sz="3100" dirty="0" err="1" smtClean="0"/>
              <a:t>lIteracy</a:t>
            </a:r>
            <a:r>
              <a:rPr lang="tr-TR" sz="3100" dirty="0" smtClean="0"/>
              <a:t> </a:t>
            </a:r>
            <a:r>
              <a:rPr lang="tr-TR" sz="3100" dirty="0" err="1"/>
              <a:t>standards</a:t>
            </a:r>
            <a:r>
              <a:rPr lang="tr-TR" sz="3100" dirty="0"/>
              <a:t> </a:t>
            </a:r>
            <a:endParaRPr lang="tr-TR" dirty="0"/>
          </a:p>
        </p:txBody>
      </p:sp>
      <p:sp>
        <p:nvSpPr>
          <p:cNvPr id="3" name="İçerik Yer Tutucusu 2"/>
          <p:cNvSpPr>
            <a:spLocks noGrp="1"/>
          </p:cNvSpPr>
          <p:nvPr>
            <p:ph idx="1"/>
          </p:nvPr>
        </p:nvSpPr>
        <p:spPr/>
        <p:txBody>
          <a:bodyPr>
            <a:normAutofit/>
          </a:bodyPr>
          <a:lstStyle/>
          <a:p>
            <a:endParaRPr lang="tr-TR" dirty="0"/>
          </a:p>
          <a:p>
            <a:r>
              <a:rPr lang="tr-TR" sz="3200" dirty="0" smtClean="0"/>
              <a:t>Bilgi </a:t>
            </a:r>
            <a:r>
              <a:rPr lang="tr-TR" sz="3200" dirty="0"/>
              <a:t>problemi çözme aşamalarını yansıtmakta ve </a:t>
            </a:r>
            <a:r>
              <a:rPr lang="tr-TR" sz="3200" dirty="0" smtClean="0"/>
              <a:t>bilgi </a:t>
            </a:r>
            <a:r>
              <a:rPr lang="tr-TR" sz="3200" dirty="0"/>
              <a:t>okuryazarlığı modelleri ile </a:t>
            </a:r>
            <a:r>
              <a:rPr lang="tr-TR" sz="3200" dirty="0" smtClean="0"/>
              <a:t>benzerlik </a:t>
            </a:r>
            <a:r>
              <a:rPr lang="tr-TR" sz="3200" dirty="0"/>
              <a:t>göstermektedir. </a:t>
            </a:r>
            <a:endParaRPr lang="tr-TR" sz="3200" dirty="0" smtClean="0"/>
          </a:p>
          <a:p>
            <a:endParaRPr lang="tr-TR" sz="3200" dirty="0" smtClean="0"/>
          </a:p>
          <a:p>
            <a:r>
              <a:rPr lang="tr-TR" sz="3200" dirty="0" smtClean="0"/>
              <a:t>Bilgi </a:t>
            </a:r>
            <a:r>
              <a:rPr lang="tr-TR" sz="3200" dirty="0"/>
              <a:t>okuryazarlığı </a:t>
            </a:r>
            <a:r>
              <a:rPr lang="tr-TR" sz="3200" dirty="0" smtClean="0"/>
              <a:t>becerilerini;</a:t>
            </a:r>
          </a:p>
          <a:p>
            <a:pPr lvl="1"/>
            <a:r>
              <a:rPr lang="tr-TR" sz="2800" dirty="0" smtClean="0"/>
              <a:t> </a:t>
            </a:r>
            <a:r>
              <a:rPr lang="tr-TR" sz="2800" dirty="0">
                <a:solidFill>
                  <a:srgbClr val="FF0000"/>
                </a:solidFill>
              </a:rPr>
              <a:t>bilgiyi bulma, değerlendirme ve kullanma </a:t>
            </a:r>
            <a:r>
              <a:rPr lang="tr-TR" sz="2800" dirty="0"/>
              <a:t>olmak üzere üç temel grupta ele almaktadır</a:t>
            </a:r>
            <a:r>
              <a:rPr lang="tr-TR" sz="2800" dirty="0" smtClean="0"/>
              <a:t>.</a:t>
            </a:r>
          </a:p>
          <a:p>
            <a:pPr lvl="1"/>
            <a:endParaRPr lang="tr-TR" sz="2400" dirty="0"/>
          </a:p>
          <a:p>
            <a:pPr marL="457200" lvl="1" indent="0">
              <a:buNone/>
            </a:pPr>
            <a:endParaRPr lang="tr-TR" sz="2400" dirty="0"/>
          </a:p>
        </p:txBody>
      </p:sp>
    </p:spTree>
    <p:extLst>
      <p:ext uri="{BB962C8B-B14F-4D97-AF65-F5344CB8AC3E}">
        <p14:creationId xmlns:p14="http://schemas.microsoft.com/office/powerpoint/2010/main" val="4008598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90421" y="1291771"/>
            <a:ext cx="10178322" cy="4420259"/>
          </a:xfrm>
        </p:spPr>
        <p:txBody>
          <a:bodyPr>
            <a:normAutofit fontScale="92500"/>
          </a:bodyPr>
          <a:lstStyle/>
          <a:p>
            <a:pPr algn="just"/>
            <a:r>
              <a:rPr lang="tr-TR" sz="2800" b="1" dirty="0"/>
              <a:t>Bilgi bulma</a:t>
            </a:r>
            <a:r>
              <a:rPr lang="tr-TR" sz="2800" dirty="0"/>
              <a:t>; bilgi ihtiyacının tanımlanması, arama stratejileri geliştirme, potansiyel bilgi kaynaklarını belirleme, bilgi arama, bulma ve elde etme aşamalarını içermektedir</a:t>
            </a:r>
            <a:r>
              <a:rPr lang="tr-TR" sz="2800" dirty="0" smtClean="0"/>
              <a:t>.</a:t>
            </a:r>
          </a:p>
          <a:p>
            <a:pPr algn="just"/>
            <a:endParaRPr lang="tr-TR" sz="2800" dirty="0"/>
          </a:p>
          <a:p>
            <a:pPr algn="just"/>
            <a:r>
              <a:rPr lang="tr-TR" sz="2800" b="1" dirty="0" smtClean="0"/>
              <a:t> </a:t>
            </a:r>
            <a:r>
              <a:rPr lang="tr-TR" sz="2800" b="1" dirty="0"/>
              <a:t>Değerlendirme</a:t>
            </a:r>
            <a:r>
              <a:rPr lang="tr-TR" sz="2800" dirty="0"/>
              <a:t>; bilginin analizi, yorumlanması, sentezi ve doğruluk, </a:t>
            </a:r>
            <a:r>
              <a:rPr lang="tr-TR" sz="2800" dirty="0" err="1"/>
              <a:t>ilgililik</a:t>
            </a:r>
            <a:r>
              <a:rPr lang="tr-TR" sz="2800" dirty="0"/>
              <a:t> gibi ölçütlere göre değerlendirilmesi ile seçilmesi ve yeniden düzenlenmesi işlemlerini içermektedir. </a:t>
            </a:r>
            <a:endParaRPr lang="tr-TR" sz="2800" dirty="0" smtClean="0"/>
          </a:p>
          <a:p>
            <a:pPr algn="just"/>
            <a:endParaRPr lang="tr-TR" sz="2800" dirty="0"/>
          </a:p>
          <a:p>
            <a:pPr algn="just"/>
            <a:r>
              <a:rPr lang="tr-TR" sz="2800" b="1" dirty="0" smtClean="0"/>
              <a:t>Kullanım</a:t>
            </a:r>
            <a:r>
              <a:rPr lang="tr-TR" sz="2800" dirty="0" smtClean="0"/>
              <a:t> </a:t>
            </a:r>
            <a:r>
              <a:rPr lang="tr-TR" sz="2800" dirty="0"/>
              <a:t>ise bilginin sunumu, içselleştirilmesi, etik ve yasal açıdan uygun kullanımını içermektedir.</a:t>
            </a:r>
          </a:p>
          <a:p>
            <a:pPr algn="just"/>
            <a:endParaRPr lang="tr-TR" dirty="0"/>
          </a:p>
        </p:txBody>
      </p:sp>
    </p:spTree>
    <p:extLst>
      <p:ext uri="{BB962C8B-B14F-4D97-AF65-F5344CB8AC3E}">
        <p14:creationId xmlns:p14="http://schemas.microsoft.com/office/powerpoint/2010/main" val="2444641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1678" y="382384"/>
            <a:ext cx="10178322" cy="1751215"/>
          </a:xfrm>
        </p:spPr>
        <p:txBody>
          <a:bodyPr>
            <a:normAutofit fontScale="90000"/>
          </a:bodyPr>
          <a:lstStyle/>
          <a:p>
            <a:pPr algn="ctr"/>
            <a:r>
              <a:rPr lang="tr-TR" dirty="0"/>
              <a:t/>
            </a:r>
            <a:br>
              <a:rPr lang="tr-TR" dirty="0"/>
            </a:br>
            <a:r>
              <a:rPr lang="tr-TR" dirty="0"/>
              <a:t>ACRL </a:t>
            </a:r>
            <a:r>
              <a:rPr lang="tr-TR" dirty="0" smtClean="0"/>
              <a:t/>
            </a:r>
            <a:br>
              <a:rPr lang="tr-TR" dirty="0" smtClean="0"/>
            </a:br>
            <a:r>
              <a:rPr lang="tr-TR" dirty="0" smtClean="0"/>
              <a:t>yükseköğretim standartları</a:t>
            </a:r>
            <a:endParaRPr lang="tr-TR" dirty="0"/>
          </a:p>
        </p:txBody>
      </p:sp>
      <p:sp>
        <p:nvSpPr>
          <p:cNvPr id="3" name="İçerik Yer Tutucusu 2"/>
          <p:cNvSpPr>
            <a:spLocks noGrp="1"/>
          </p:cNvSpPr>
          <p:nvPr>
            <p:ph idx="1"/>
          </p:nvPr>
        </p:nvSpPr>
        <p:spPr/>
        <p:txBody>
          <a:bodyPr>
            <a:normAutofit/>
          </a:bodyPr>
          <a:lstStyle/>
          <a:p>
            <a:endParaRPr lang="tr-TR" dirty="0"/>
          </a:p>
          <a:p>
            <a:r>
              <a:rPr lang="tr-TR" sz="2800" dirty="0"/>
              <a:t>5 temel standart ve çok sayıda performans göstergesi ile </a:t>
            </a:r>
            <a:r>
              <a:rPr lang="tr-TR" sz="2800" dirty="0" smtClean="0"/>
              <a:t>öğrenme </a:t>
            </a:r>
            <a:r>
              <a:rPr lang="tr-TR" sz="2800" dirty="0"/>
              <a:t>çıktılarından </a:t>
            </a:r>
            <a:r>
              <a:rPr lang="tr-TR" sz="2800" dirty="0" smtClean="0"/>
              <a:t>oluşmaktadır.</a:t>
            </a:r>
          </a:p>
          <a:p>
            <a:endParaRPr lang="tr-TR" sz="2800" dirty="0"/>
          </a:p>
          <a:p>
            <a:r>
              <a:rPr lang="tr-TR" sz="2800" dirty="0" smtClean="0">
                <a:solidFill>
                  <a:srgbClr val="000000"/>
                </a:solidFill>
                <a:latin typeface="Times New Roman" panose="02020603050405020304" pitchFamily="18" charset="0"/>
              </a:rPr>
              <a:t>Yükseköğretim </a:t>
            </a:r>
            <a:r>
              <a:rPr lang="tr-TR" sz="2800" dirty="0">
                <a:solidFill>
                  <a:srgbClr val="000000"/>
                </a:solidFill>
                <a:latin typeface="Times New Roman" panose="02020603050405020304" pitchFamily="18" charset="0"/>
              </a:rPr>
              <a:t>İçin Bilgi Okuryazarlığı Yeterlik Standartları</a:t>
            </a:r>
            <a:r>
              <a:rPr lang="tr-TR" sz="2800" dirty="0" smtClean="0"/>
              <a:t> ve </a:t>
            </a:r>
            <a:r>
              <a:rPr lang="tr-TR" sz="2800" dirty="0"/>
              <a:t>performans göstergeleri </a:t>
            </a:r>
            <a:r>
              <a:rPr lang="tr-TR" sz="2800" dirty="0" smtClean="0"/>
              <a:t>bilgi </a:t>
            </a:r>
            <a:r>
              <a:rPr lang="tr-TR" sz="2800" dirty="0"/>
              <a:t>okuryazarı bir öğrencinin sahip olması gereken </a:t>
            </a:r>
            <a:r>
              <a:rPr lang="tr-TR" sz="2800" b="1" dirty="0">
                <a:solidFill>
                  <a:srgbClr val="FF0000"/>
                </a:solidFill>
              </a:rPr>
              <a:t>becerileri ve yeterlilikleri </a:t>
            </a:r>
            <a:r>
              <a:rPr lang="tr-TR" sz="2800" dirty="0"/>
              <a:t>gruplayarak sıralamaktadır. </a:t>
            </a:r>
          </a:p>
        </p:txBody>
      </p:sp>
    </p:spTree>
    <p:extLst>
      <p:ext uri="{BB962C8B-B14F-4D97-AF65-F5344CB8AC3E}">
        <p14:creationId xmlns:p14="http://schemas.microsoft.com/office/powerpoint/2010/main" val="1650980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4743" y="740229"/>
            <a:ext cx="10675257" cy="5938867"/>
          </a:xfrm>
        </p:spPr>
        <p:txBody>
          <a:bodyPr>
            <a:normAutofit fontScale="92500" lnSpcReduction="10000"/>
          </a:bodyPr>
          <a:lstStyle/>
          <a:p>
            <a:pPr marL="0" indent="0">
              <a:buNone/>
            </a:pPr>
            <a:endParaRPr lang="tr-TR" dirty="0"/>
          </a:p>
          <a:p>
            <a:endParaRPr lang="tr-TR" dirty="0" smtClean="0"/>
          </a:p>
          <a:p>
            <a:endParaRPr lang="tr-TR" dirty="0"/>
          </a:p>
          <a:p>
            <a:r>
              <a:rPr lang="tr-TR" sz="3200" dirty="0" smtClean="0"/>
              <a:t>Bilgi </a:t>
            </a:r>
            <a:r>
              <a:rPr lang="tr-TR" sz="3200" u="sng" dirty="0">
                <a:solidFill>
                  <a:srgbClr val="FF0000"/>
                </a:solidFill>
              </a:rPr>
              <a:t>gereksiniminin</a:t>
            </a:r>
            <a:r>
              <a:rPr lang="tr-TR" sz="3200" dirty="0"/>
              <a:t> boyutunun belirlenmesi </a:t>
            </a:r>
          </a:p>
          <a:p>
            <a:r>
              <a:rPr lang="tr-TR" sz="3200" dirty="0" smtClean="0"/>
              <a:t>Gereksinim </a:t>
            </a:r>
            <a:r>
              <a:rPr lang="tr-TR" sz="3200" dirty="0"/>
              <a:t>duyulan bilgiye </a:t>
            </a:r>
            <a:r>
              <a:rPr lang="tr-TR" sz="3200" u="sng" dirty="0">
                <a:solidFill>
                  <a:srgbClr val="FF0000"/>
                </a:solidFill>
              </a:rPr>
              <a:t>etkin ve yeterli olarak erişilmesi </a:t>
            </a:r>
          </a:p>
          <a:p>
            <a:r>
              <a:rPr lang="tr-TR" sz="3200" dirty="0" smtClean="0"/>
              <a:t>Bilginin </a:t>
            </a:r>
            <a:r>
              <a:rPr lang="tr-TR" sz="3200" dirty="0"/>
              <a:t>ve bilgi kaynaklarının </a:t>
            </a:r>
            <a:r>
              <a:rPr lang="tr-TR" sz="3200" u="sng" dirty="0">
                <a:solidFill>
                  <a:srgbClr val="FF0000"/>
                </a:solidFill>
              </a:rPr>
              <a:t>eleştirel olarak değerlendirilmesi </a:t>
            </a:r>
          </a:p>
          <a:p>
            <a:r>
              <a:rPr lang="tr-TR" sz="3200" dirty="0" smtClean="0"/>
              <a:t>Özel </a:t>
            </a:r>
            <a:r>
              <a:rPr lang="tr-TR" sz="3200" dirty="0"/>
              <a:t>bir amacın gerçekleştirilmesinde bilginin etkin olarak </a:t>
            </a:r>
            <a:r>
              <a:rPr lang="tr-TR" sz="3200" u="sng" dirty="0">
                <a:solidFill>
                  <a:srgbClr val="FF0000"/>
                </a:solidFill>
              </a:rPr>
              <a:t>kullanılması</a:t>
            </a:r>
            <a:r>
              <a:rPr lang="tr-TR" sz="3200" dirty="0"/>
              <a:t> </a:t>
            </a:r>
          </a:p>
          <a:p>
            <a:r>
              <a:rPr lang="tr-TR" sz="3200" dirty="0" smtClean="0"/>
              <a:t>Bilgi </a:t>
            </a:r>
            <a:r>
              <a:rPr lang="tr-TR" sz="3200" dirty="0"/>
              <a:t>kullanımına ve erişimine ilişkin </a:t>
            </a:r>
            <a:r>
              <a:rPr lang="tr-TR" sz="3200" u="sng" dirty="0">
                <a:solidFill>
                  <a:srgbClr val="FF0000"/>
                </a:solidFill>
              </a:rPr>
              <a:t>ekonomik, yasal ve etik konuların anlaşılması</a:t>
            </a:r>
            <a:r>
              <a:rPr lang="tr-TR" sz="3200" dirty="0">
                <a:solidFill>
                  <a:srgbClr val="FF0000"/>
                </a:solidFill>
              </a:rPr>
              <a:t> </a:t>
            </a:r>
            <a:r>
              <a:rPr lang="tr-TR" sz="3200" dirty="0"/>
              <a:t>ve bu doğrultuda hareket edilmesi. </a:t>
            </a:r>
          </a:p>
          <a:p>
            <a:endParaRPr lang="tr-TR" dirty="0"/>
          </a:p>
        </p:txBody>
      </p:sp>
    </p:spTree>
    <p:extLst>
      <p:ext uri="{BB962C8B-B14F-4D97-AF65-F5344CB8AC3E}">
        <p14:creationId xmlns:p14="http://schemas.microsoft.com/office/powerpoint/2010/main" val="3238203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1678" y="1013790"/>
            <a:ext cx="10178322" cy="2961861"/>
          </a:xfrm>
        </p:spPr>
        <p:txBody>
          <a:bodyPr>
            <a:normAutofit/>
          </a:bodyPr>
          <a:lstStyle/>
          <a:p>
            <a:pPr algn="ctr"/>
            <a:r>
              <a:rPr lang="tr-TR" dirty="0"/>
              <a:t>Öğrencinin Yeterlilikleri ve Becerilerine göre 5 standart</a:t>
            </a:r>
            <a:br>
              <a:rPr lang="tr-TR" dirty="0"/>
            </a:br>
            <a:endParaRPr lang="tr-TR" dirty="0"/>
          </a:p>
        </p:txBody>
      </p:sp>
    </p:spTree>
    <p:extLst>
      <p:ext uri="{BB962C8B-B14F-4D97-AF65-F5344CB8AC3E}">
        <p14:creationId xmlns:p14="http://schemas.microsoft.com/office/powerpoint/2010/main" val="498163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Standart 1:</a:t>
            </a:r>
            <a:br>
              <a:rPr lang="tr-TR" dirty="0" smtClean="0"/>
            </a:br>
            <a:r>
              <a:rPr lang="tr-TR" sz="3600" dirty="0"/>
              <a:t>Bilgi okuryazarı öğrenci, gereksinim duyduğu bilginin yapısını ve boyutunu belirler </a:t>
            </a:r>
          </a:p>
        </p:txBody>
      </p:sp>
      <p:sp>
        <p:nvSpPr>
          <p:cNvPr id="3" name="İçerik Yer Tutucusu 2"/>
          <p:cNvSpPr>
            <a:spLocks noGrp="1"/>
          </p:cNvSpPr>
          <p:nvPr>
            <p:ph idx="1"/>
          </p:nvPr>
        </p:nvSpPr>
        <p:spPr>
          <a:xfrm>
            <a:off x="493486" y="2286001"/>
            <a:ext cx="10936514" cy="3948544"/>
          </a:xfrm>
        </p:spPr>
        <p:txBody>
          <a:bodyPr>
            <a:normAutofit lnSpcReduction="10000"/>
          </a:bodyPr>
          <a:lstStyle/>
          <a:p>
            <a:r>
              <a:rPr lang="tr-TR" sz="2400" b="1" dirty="0" smtClean="0">
                <a:solidFill>
                  <a:srgbClr val="FF0000"/>
                </a:solidFill>
              </a:rPr>
              <a:t>Bilgi </a:t>
            </a:r>
            <a:r>
              <a:rPr lang="tr-TR" sz="2400" b="1" dirty="0">
                <a:solidFill>
                  <a:srgbClr val="FF0000"/>
                </a:solidFill>
              </a:rPr>
              <a:t>ihtiyacını </a:t>
            </a:r>
            <a:r>
              <a:rPr lang="tr-TR" sz="2400" dirty="0"/>
              <a:t>tanımlar. </a:t>
            </a:r>
            <a:endParaRPr lang="tr-TR" sz="2400" dirty="0" smtClean="0"/>
          </a:p>
          <a:p>
            <a:r>
              <a:rPr lang="tr-TR" sz="2400" dirty="0" smtClean="0"/>
              <a:t>Konuyla </a:t>
            </a:r>
            <a:r>
              <a:rPr lang="tr-TR" sz="2400" dirty="0"/>
              <a:t>ilgili temel bilgisini artırmak için genel </a:t>
            </a:r>
            <a:r>
              <a:rPr lang="tr-TR" sz="2400" dirty="0">
                <a:solidFill>
                  <a:srgbClr val="00B0F0"/>
                </a:solidFill>
              </a:rPr>
              <a:t>bilgi kaynaklarından yararlanır. </a:t>
            </a:r>
            <a:endParaRPr lang="tr-TR" sz="2400" dirty="0" smtClean="0">
              <a:solidFill>
                <a:srgbClr val="00B0F0"/>
              </a:solidFill>
            </a:endParaRPr>
          </a:p>
          <a:p>
            <a:r>
              <a:rPr lang="tr-TR" sz="2400" dirty="0" smtClean="0"/>
              <a:t>Bilginin </a:t>
            </a:r>
            <a:r>
              <a:rPr lang="tr-TR" sz="2400" dirty="0"/>
              <a:t>nasıl üretildiğini, düzenlendiğini ve dağıtıldığını, bilginin düzenlenme şeklinin bilgiye erişim yollarını etkilediğini bilir. </a:t>
            </a:r>
            <a:endParaRPr lang="tr-TR" sz="2400" dirty="0" smtClean="0"/>
          </a:p>
          <a:p>
            <a:pPr algn="just"/>
            <a:r>
              <a:rPr lang="tr-TR" sz="2400" dirty="0" smtClean="0"/>
              <a:t>Çeşitli </a:t>
            </a:r>
            <a:r>
              <a:rPr lang="tr-TR" sz="2400" dirty="0"/>
              <a:t>tür ve formatta potansiyel bilgi kaynaklarını tanır, amaçlarını, </a:t>
            </a:r>
            <a:r>
              <a:rPr lang="tr-TR" sz="2400" dirty="0" smtClean="0"/>
              <a:t>hitap </a:t>
            </a:r>
            <a:r>
              <a:rPr lang="tr-TR" sz="2400" dirty="0"/>
              <a:t> </a:t>
            </a:r>
            <a:r>
              <a:rPr lang="tr-TR" sz="2400" dirty="0" smtClean="0"/>
              <a:t>ettikleri </a:t>
            </a:r>
            <a:r>
              <a:rPr lang="tr-TR" sz="2400" dirty="0"/>
              <a:t>kitleyi, birincil ve ikincil kaynakların farkını bilir. </a:t>
            </a:r>
            <a:endParaRPr lang="tr-TR" sz="2400" dirty="0" smtClean="0"/>
          </a:p>
          <a:p>
            <a:r>
              <a:rPr lang="tr-TR" sz="2400" dirty="0" smtClean="0"/>
              <a:t>Bilginin </a:t>
            </a:r>
            <a:r>
              <a:rPr lang="tr-TR" sz="2400" dirty="0"/>
              <a:t>elde edilebilirliğini değerlendirir. </a:t>
            </a:r>
            <a:endParaRPr lang="tr-TR" sz="2400" dirty="0" smtClean="0"/>
          </a:p>
          <a:p>
            <a:r>
              <a:rPr lang="tr-TR" sz="2400" dirty="0" smtClean="0"/>
              <a:t>Geliştirmek </a:t>
            </a:r>
            <a:r>
              <a:rPr lang="tr-TR" sz="2400" dirty="0"/>
              <a:t>ve netleştirmek </a:t>
            </a:r>
            <a:r>
              <a:rPr lang="tr-TR" sz="2400" dirty="0" smtClean="0"/>
              <a:t>amacıyla başlangıçtaki </a:t>
            </a:r>
            <a:r>
              <a:rPr lang="tr-TR" sz="2400" dirty="0"/>
              <a:t>bilgi ihtiyacını gözden geçirir.</a:t>
            </a:r>
          </a:p>
          <a:p>
            <a:endParaRPr lang="tr-TR" dirty="0"/>
          </a:p>
        </p:txBody>
      </p:sp>
    </p:spTree>
    <p:extLst>
      <p:ext uri="{BB962C8B-B14F-4D97-AF65-F5344CB8AC3E}">
        <p14:creationId xmlns:p14="http://schemas.microsoft.com/office/powerpoint/2010/main" val="5842693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Tahta Yazı</Template>
  <TotalTime>230</TotalTime>
  <Words>1450</Words>
  <Application>Microsoft Office PowerPoint</Application>
  <PresentationFormat>Geniş ekran</PresentationFormat>
  <Paragraphs>131</Paragraphs>
  <Slides>26</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26</vt:i4>
      </vt:variant>
    </vt:vector>
  </HeadingPairs>
  <TitlesOfParts>
    <vt:vector size="32" baseType="lpstr">
      <vt:lpstr>Calibri</vt:lpstr>
      <vt:lpstr>Rockwell</vt:lpstr>
      <vt:lpstr>Rockwell Condensed</vt:lpstr>
      <vt:lpstr>Times New Roman</vt:lpstr>
      <vt:lpstr>Wingdings</vt:lpstr>
      <vt:lpstr>Wood Type Yazı Tipi</vt:lpstr>
      <vt:lpstr>   BİLGİ OKURYAZARLIĞI STANDARTLARI</vt:lpstr>
      <vt:lpstr>PowerPoint Sunusu</vt:lpstr>
      <vt:lpstr>ÖNEMLİ ÖZELLİĞİ</vt:lpstr>
      <vt:lpstr> IFLA'nın uluslararası standartları  InformatIon lIteracy standards </vt:lpstr>
      <vt:lpstr>PowerPoint Sunusu</vt:lpstr>
      <vt:lpstr> ACRL  yükseköğretim standartları</vt:lpstr>
      <vt:lpstr>PowerPoint Sunusu</vt:lpstr>
      <vt:lpstr>Öğrencinin Yeterlilikleri ve Becerilerine göre 5 standart </vt:lpstr>
      <vt:lpstr>Standart 1: Bilgi okuryazarı öğrenci, gereksinim duyduğu bilginin yapısını ve boyutunu belirler </vt:lpstr>
      <vt:lpstr>2. Standart: Bilgi okuryazarı öğrenci, gereksinim duyduğu bilgiye etkin bir biçimde erişir. </vt:lpstr>
      <vt:lpstr>PowerPoint Sunusu</vt:lpstr>
      <vt:lpstr>3. Standart: Bilgi okuryazarı öğrenci bilgiyi ve onun kaynaklarını eleştirel olarak değerlendirir ve seçilen bilgiyi kendi bilgi temeli ve değer sistemi ile birleştirir. </vt:lpstr>
      <vt:lpstr>PowerPoint Sunusu</vt:lpstr>
      <vt:lpstr>4. Standart: Bilgi okuryazarı öğrenci, bilgiyi birey ya da bir grubun üyesi olarak, belirli bir amacın gerçekleştirilmesinde etkin olarak kullanır. </vt:lpstr>
      <vt:lpstr>PowerPoint Sunusu</vt:lpstr>
      <vt:lpstr>5. Standart: Bilgi okuryazarı öğrenci, bilgi ve bilgi teknolojisine ilişkin etik, yasal ve sosyo-ekonomik sorunların çoğunun farkındadır. </vt:lpstr>
      <vt:lpstr>Hemşirelik Bilgi Okuryazarlığı Yetkinlik Standartları</vt:lpstr>
      <vt:lpstr>PowerPoint Sunusu</vt:lpstr>
      <vt:lpstr>PowerPoint Sunusu</vt:lpstr>
      <vt:lpstr>Bilgi okuryazarı becerisi ve nitelikleri kazanmış hemşirelik mesleği çerçevesinde temel BEŞ standart</vt:lpstr>
      <vt:lpstr>PowerPoint Sunusu</vt:lpstr>
      <vt:lpstr>Özet olarak;</vt:lpstr>
      <vt:lpstr>PowerPoint Sunusu</vt:lpstr>
      <vt:lpstr>Kaynaklar</vt:lpstr>
      <vt:lpstr>Bilgi Okuryazarlığı ne demek?</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BİLGİOKURYAZARLIĞI STRANDARTLARI</dc:title>
  <dc:creator>Barış SEZER</dc:creator>
  <cp:lastModifiedBy>Aslı</cp:lastModifiedBy>
  <cp:revision>18</cp:revision>
  <dcterms:created xsi:type="dcterms:W3CDTF">2021-01-29T22:52:51Z</dcterms:created>
  <dcterms:modified xsi:type="dcterms:W3CDTF">2023-10-10T10:24:50Z</dcterms:modified>
</cp:coreProperties>
</file>