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84"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1344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86019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37DD50-87E4-4E0C-B831-B5BD1BF685B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764803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500944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290774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824529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7934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76867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456649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34338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42998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572A543-821B-416B-A588-D7262C99F0C9}"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970583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572A543-821B-416B-A588-D7262C99F0C9}"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972697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72A543-821B-416B-A588-D7262C99F0C9}"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526888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3289830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4148576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72A543-821B-416B-A588-D7262C99F0C9}"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137DD50-87E4-4E0C-B831-B5BD1BF685BE}" type="slidenum">
              <a:rPr lang="tr-TR" smtClean="0"/>
              <a:t>‹#›</a:t>
            </a:fld>
            <a:endParaRPr lang="tr-TR"/>
          </a:p>
        </p:txBody>
      </p:sp>
    </p:spTree>
    <p:extLst>
      <p:ext uri="{BB962C8B-B14F-4D97-AF65-F5344CB8AC3E}">
        <p14:creationId xmlns:p14="http://schemas.microsoft.com/office/powerpoint/2010/main" val="1529393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HLK 315</a:t>
            </a:r>
            <a:br>
              <a:rPr lang="tr-TR" dirty="0" smtClean="0"/>
            </a:br>
            <a:r>
              <a:rPr lang="tr-TR" dirty="0" smtClean="0"/>
              <a:t>Sözlü ve Yazılı Kültür</a:t>
            </a:r>
            <a:endParaRPr lang="tr-TR" dirty="0"/>
          </a:p>
        </p:txBody>
      </p:sp>
      <p:sp>
        <p:nvSpPr>
          <p:cNvPr id="3" name="2 Alt Başlık"/>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230243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Söz sadece hafızalarda saklanabileceği için bu şartların zorlamasıyla her türlü duygu ve düşünce hafızada kolayca kalacak, ezberlenebilecek şekilde söylenmeye çalışılır. Bu nedenle ritmik tekrarların ve ahengin ezberlemeyi kolaylaştırmasına bağlı olarak “şiir” evrensel olarak tercih edilen bir söz, duygu ve düşünce saklama ve iletme tekniği olmuştur. Yani, ilk edebi gelenekler şiir formunda ortaya çıkmıştır. </a:t>
            </a:r>
            <a:endParaRPr lang="tr-TR" dirty="0"/>
          </a:p>
        </p:txBody>
      </p:sp>
    </p:spTree>
    <p:extLst>
      <p:ext uri="{BB962C8B-B14F-4D97-AF65-F5344CB8AC3E}">
        <p14:creationId xmlns:p14="http://schemas.microsoft.com/office/powerpoint/2010/main" val="3184491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1544" y="1556792"/>
            <a:ext cx="8229600" cy="4389120"/>
          </a:xfrm>
        </p:spPr>
        <p:txBody>
          <a:bodyPr>
            <a:normAutofit/>
          </a:bodyPr>
          <a:lstStyle/>
          <a:p>
            <a:pPr algn="just">
              <a:buNone/>
            </a:pPr>
            <a:r>
              <a:rPr lang="tr-TR" dirty="0" smtClean="0"/>
              <a:t>	- Şiirin yanı sıra müzik ve ezginin de ezberlemeyi ve hatırlamayı sağlaması, sözü zamana karşı dayanıklı kılması nedeniyle evrensel olarak kullanıldığı bilinmektedir. </a:t>
            </a:r>
          </a:p>
          <a:p>
            <a:pPr algn="just">
              <a:buNone/>
            </a:pPr>
            <a:r>
              <a:rPr lang="tr-TR" dirty="0" smtClean="0"/>
              <a:t>	- İnsanlık tarihinde ilk ortaya çıkan müzik eşliğinde icra edilen bu ilk edebi geleneklerin tamamı dini içeriklidir. Din dışı (</a:t>
            </a:r>
            <a:r>
              <a:rPr lang="tr-TR" dirty="0" err="1" smtClean="0"/>
              <a:t>secular</a:t>
            </a:r>
            <a:r>
              <a:rPr lang="tr-TR" dirty="0" smtClean="0"/>
              <a:t>) edebi geleneklerin ortaya çıkışı daha yakın çağlara aittir. </a:t>
            </a:r>
          </a:p>
          <a:p>
            <a:pPr algn="just">
              <a:buNone/>
            </a:pPr>
            <a:r>
              <a:rPr lang="tr-TR" dirty="0" smtClean="0"/>
              <a:t>	- Müzik ve ezgiyle icra edilen şiir şeklindeki ve dini içerikli bu erken döneme ait edebi ürünler, doğadaki her şeyin canlı ve ruhu olduğuna inanılan “</a:t>
            </a:r>
            <a:r>
              <a:rPr lang="tr-TR" dirty="0" err="1" smtClean="0"/>
              <a:t>animist</a:t>
            </a:r>
            <a:r>
              <a:rPr lang="tr-TR" smtClean="0"/>
              <a:t>” </a:t>
            </a:r>
            <a:r>
              <a:rPr lang="tr-TR" dirty="0" smtClean="0"/>
              <a:t>görüşe göre oluşturulmuştur.</a:t>
            </a:r>
            <a:endParaRPr lang="tr-TR" dirty="0"/>
          </a:p>
        </p:txBody>
      </p:sp>
    </p:spTree>
    <p:extLst>
      <p:ext uri="{BB962C8B-B14F-4D97-AF65-F5344CB8AC3E}">
        <p14:creationId xmlns:p14="http://schemas.microsoft.com/office/powerpoint/2010/main" val="1063566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 Evrensel olarak, birincil sözlü kültür ortamında müzik eşliğinde ve şiir formunda ortaya çıkan ilk edebi geleneklerde söz, ezgi ve dans (temelini ritüellerin oluşturduğu ritmik ve kalıplaşmış hareketler) birbirine bağlı bir üçlü sarmaldır. </a:t>
            </a:r>
          </a:p>
          <a:p>
            <a:pPr algn="just">
              <a:buNone/>
            </a:pPr>
            <a:r>
              <a:rPr lang="tr-TR" dirty="0" smtClean="0"/>
              <a:t>	- Ezgi ve kalıplaşmış bedensel hareketler olan dans, eşlik ettikleri sözü, kolay ezberlenebilir ve gerektiğinde kolay hatırlanabilir kılan teknik bir işleve sahiptir.</a:t>
            </a:r>
            <a:endParaRPr lang="tr-TR" dirty="0"/>
          </a:p>
        </p:txBody>
      </p:sp>
    </p:spTree>
    <p:extLst>
      <p:ext uri="{BB962C8B-B14F-4D97-AF65-F5344CB8AC3E}">
        <p14:creationId xmlns:p14="http://schemas.microsoft.com/office/powerpoint/2010/main" val="3043937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981200" y="1935480"/>
            <a:ext cx="8229600" cy="2933680"/>
          </a:xfrm>
        </p:spPr>
        <p:txBody>
          <a:bodyPr/>
          <a:lstStyle/>
          <a:p>
            <a:pPr algn="just"/>
            <a:r>
              <a:rPr lang="tr-TR" dirty="0"/>
              <a:t>"Sözlü söylem, yazılı söylemdeki gibi, dilbilgisine gerek kalmadan anlamın belirlenmesine yardımcı olan bir ortama sahiptir. Bir diğer farklılık yazılı söylemde anlam, dilin kendisinde yoğunlaşırken, sözlü söylemde anlamın bağlamdan </a:t>
            </a:r>
            <a:r>
              <a:rPr lang="tr-TR" dirty="0" smtClean="0"/>
              <a:t>doğmasıdır" </a:t>
            </a:r>
            <a:r>
              <a:rPr lang="tr-TR" dirty="0"/>
              <a:t>(</a:t>
            </a:r>
            <a:r>
              <a:rPr lang="tr-TR" dirty="0" err="1"/>
              <a:t>Ong</a:t>
            </a:r>
            <a:r>
              <a:rPr lang="tr-TR" dirty="0"/>
              <a:t> 1995:54/122/128).</a:t>
            </a:r>
          </a:p>
          <a:p>
            <a:endParaRPr lang="tr-TR" dirty="0"/>
          </a:p>
        </p:txBody>
      </p:sp>
    </p:spTree>
    <p:extLst>
      <p:ext uri="{BB962C8B-B14F-4D97-AF65-F5344CB8AC3E}">
        <p14:creationId xmlns:p14="http://schemas.microsoft.com/office/powerpoint/2010/main" val="918878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lstStyle/>
          <a:p>
            <a:endParaRPr lang="tr-TR"/>
          </a:p>
        </p:txBody>
      </p:sp>
      <p:sp>
        <p:nvSpPr>
          <p:cNvPr id="7" name="6 İçerik Yer Tutucusu"/>
          <p:cNvSpPr>
            <a:spLocks noGrp="1"/>
          </p:cNvSpPr>
          <p:nvPr>
            <p:ph idx="1"/>
          </p:nvPr>
        </p:nvSpPr>
        <p:spPr/>
        <p:txBody>
          <a:bodyPr/>
          <a:lstStyle/>
          <a:p>
            <a:pPr algn="just">
              <a:buNone/>
            </a:pPr>
            <a:r>
              <a:rPr lang="tr-TR" sz="2800" dirty="0">
                <a:latin typeface="Arial" pitchFamily="34" charset="0"/>
                <a:cs typeface="Arial" pitchFamily="34" charset="0"/>
              </a:rPr>
              <a:t>	</a:t>
            </a:r>
          </a:p>
          <a:p>
            <a:pPr algn="just">
              <a:buNone/>
            </a:pPr>
            <a:r>
              <a:rPr lang="tr-TR" sz="2800" dirty="0">
                <a:latin typeface="Arial" pitchFamily="34" charset="0"/>
                <a:cs typeface="Arial" pitchFamily="34" charset="0"/>
              </a:rPr>
              <a:t>	</a:t>
            </a:r>
            <a:r>
              <a:rPr lang="tr-TR" sz="2400" dirty="0">
                <a:latin typeface="Arial" pitchFamily="34" charset="0"/>
                <a:cs typeface="Arial" pitchFamily="34" charset="0"/>
              </a:rPr>
              <a:t>Sözlü kültür şiirinin kalıplaşma sorunu konusunda </a:t>
            </a:r>
            <a:r>
              <a:rPr lang="tr-TR" sz="2400" dirty="0" err="1">
                <a:latin typeface="Arial" pitchFamily="34" charset="0"/>
                <a:cs typeface="Arial" pitchFamily="34" charset="0"/>
              </a:rPr>
              <a:t>Parry’nin</a:t>
            </a:r>
            <a:r>
              <a:rPr lang="tr-TR" sz="2400" dirty="0">
                <a:latin typeface="Arial" pitchFamily="34" charset="0"/>
                <a:cs typeface="Arial" pitchFamily="34" charset="0"/>
              </a:rPr>
              <a:t> başlattığı çalışmaları </a:t>
            </a:r>
            <a:r>
              <a:rPr lang="tr-TR" sz="2400" dirty="0" err="1">
                <a:latin typeface="Arial" pitchFamily="34" charset="0"/>
                <a:cs typeface="Arial" pitchFamily="34" charset="0"/>
              </a:rPr>
              <a:t>Havelock’un</a:t>
            </a:r>
            <a:r>
              <a:rPr lang="tr-TR" sz="2400" dirty="0">
                <a:latin typeface="Arial" pitchFamily="34" charset="0"/>
                <a:cs typeface="Arial" pitchFamily="34" charset="0"/>
              </a:rPr>
              <a:t> daha da ileri </a:t>
            </a:r>
            <a:r>
              <a:rPr lang="tr-TR" sz="2400" dirty="0" err="1">
                <a:latin typeface="Arial" pitchFamily="34" charset="0"/>
                <a:cs typeface="Arial" pitchFamily="34" charset="0"/>
              </a:rPr>
              <a:t>götürdüğ</a:t>
            </a:r>
            <a:r>
              <a:rPr lang="sv-SE" sz="2400" dirty="0">
                <a:latin typeface="Arial" pitchFamily="34" charset="0"/>
                <a:cs typeface="Arial" pitchFamily="34" charset="0"/>
              </a:rPr>
              <a:t>ünü söyleyen Ong, “Hom</a:t>
            </a:r>
            <a:r>
              <a:rPr lang="tr-TR" sz="2400" dirty="0">
                <a:latin typeface="Arial" pitchFamily="34" charset="0"/>
                <a:cs typeface="Arial" pitchFamily="34" charset="0"/>
              </a:rPr>
              <a:t>e</a:t>
            </a:r>
            <a:r>
              <a:rPr lang="sv-SE" sz="2400" dirty="0">
                <a:latin typeface="Arial" pitchFamily="34" charset="0"/>
                <a:cs typeface="Arial" pitchFamily="34" charset="0"/>
              </a:rPr>
              <a:t>ros devri</a:t>
            </a:r>
            <a:r>
              <a:rPr lang="tr-TR" sz="2400" dirty="0">
                <a:latin typeface="Arial" pitchFamily="34" charset="0"/>
                <a:cs typeface="Arial" pitchFamily="34" charset="0"/>
              </a:rPr>
              <a:t> Yunan kültürü için kalıp deyişler değerliydi. Çünkü şairlerin yanı sıra bütün sözlü düşünce dünyası bu tür kalıplardan yararlanıyordu.”</a:t>
            </a:r>
          </a:p>
          <a:p>
            <a:pPr>
              <a:buNone/>
            </a:pPr>
            <a:endParaRPr lang="tr-TR" dirty="0"/>
          </a:p>
        </p:txBody>
      </p:sp>
    </p:spTree>
    <p:extLst>
      <p:ext uri="{BB962C8B-B14F-4D97-AF65-F5344CB8AC3E}">
        <p14:creationId xmlns:p14="http://schemas.microsoft.com/office/powerpoint/2010/main" val="3524218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Dikdörtgen"/>
          <p:cNvSpPr/>
          <p:nvPr/>
        </p:nvSpPr>
        <p:spPr>
          <a:xfrm>
            <a:off x="2351584" y="2204865"/>
            <a:ext cx="7848872" cy="2554545"/>
          </a:xfrm>
          <a:prstGeom prst="rect">
            <a:avLst/>
          </a:prstGeom>
        </p:spPr>
        <p:txBody>
          <a:bodyPr wrap="square">
            <a:spAutoFit/>
          </a:bodyPr>
          <a:lstStyle/>
          <a:p>
            <a:pPr algn="just"/>
            <a:r>
              <a:rPr lang="tr-TR" sz="2000" dirty="0" err="1">
                <a:latin typeface="Arial" pitchFamily="34" charset="0"/>
                <a:cs typeface="Arial" pitchFamily="34" charset="0"/>
              </a:rPr>
              <a:t>Parry’nin</a:t>
            </a:r>
            <a:r>
              <a:rPr lang="tr-TR" sz="2000" dirty="0">
                <a:latin typeface="Arial" pitchFamily="34" charset="0"/>
                <a:cs typeface="Arial" pitchFamily="34" charset="0"/>
              </a:rPr>
              <a:t> buluşundan önce Fransız araştırmacı </a:t>
            </a:r>
            <a:r>
              <a:rPr lang="tr-TR" sz="2000" dirty="0" err="1">
                <a:latin typeface="Arial" pitchFamily="34" charset="0"/>
                <a:cs typeface="Arial" pitchFamily="34" charset="0"/>
              </a:rPr>
              <a:t>Arnold</a:t>
            </a:r>
            <a:r>
              <a:rPr lang="tr-TR" sz="2000" dirty="0">
                <a:latin typeface="Arial" pitchFamily="34" charset="0"/>
                <a:cs typeface="Arial" pitchFamily="34" charset="0"/>
              </a:rPr>
              <a:t> </a:t>
            </a:r>
            <a:r>
              <a:rPr lang="tr-TR" sz="2000" dirty="0" err="1">
                <a:latin typeface="Arial" pitchFamily="34" charset="0"/>
                <a:cs typeface="Arial" pitchFamily="34" charset="0"/>
              </a:rPr>
              <a:t>van</a:t>
            </a:r>
            <a:r>
              <a:rPr lang="tr-TR" sz="2000" dirty="0">
                <a:latin typeface="Arial" pitchFamily="34" charset="0"/>
                <a:cs typeface="Arial" pitchFamily="34" charset="0"/>
              </a:rPr>
              <a:t> </a:t>
            </a:r>
            <a:r>
              <a:rPr lang="tr-TR" sz="2000" dirty="0" err="1">
                <a:latin typeface="Arial" pitchFamily="34" charset="0"/>
                <a:cs typeface="Arial" pitchFamily="34" charset="0"/>
              </a:rPr>
              <a:t>Gennep’in</a:t>
            </a:r>
            <a:r>
              <a:rPr lang="tr-TR" sz="2000" dirty="0">
                <a:latin typeface="Arial" pitchFamily="34" charset="0"/>
                <a:cs typeface="Arial" pitchFamily="34" charset="0"/>
              </a:rPr>
              <a:t> modern sözlü kültürlerde şiirlerin kalıplaşmış</a:t>
            </a:r>
            <a:r>
              <a:rPr lang="pl-PL" sz="2000" dirty="0">
                <a:latin typeface="Arial" pitchFamily="34" charset="0"/>
                <a:cs typeface="Arial" pitchFamily="34" charset="0"/>
              </a:rPr>
              <a:t> yap</a:t>
            </a:r>
            <a:r>
              <a:rPr lang="tr-TR" sz="2000" dirty="0">
                <a:latin typeface="Arial" pitchFamily="34" charset="0"/>
                <a:cs typeface="Arial" pitchFamily="34" charset="0"/>
              </a:rPr>
              <a:t>ısı</a:t>
            </a:r>
            <a:r>
              <a:rPr lang="pl-PL" sz="2000" dirty="0">
                <a:latin typeface="Arial" pitchFamily="34" charset="0"/>
                <a:cs typeface="Arial" pitchFamily="34" charset="0"/>
              </a:rPr>
              <a:t>na dikkat çekti</a:t>
            </a:r>
            <a:r>
              <a:rPr lang="tr-TR" sz="2000" dirty="0">
                <a:latin typeface="Arial" pitchFamily="34" charset="0"/>
                <a:cs typeface="Arial" pitchFamily="34" charset="0"/>
              </a:rPr>
              <a:t>ğ</a:t>
            </a:r>
            <a:r>
              <a:rPr lang="pl-PL" sz="2000" dirty="0">
                <a:latin typeface="Arial" pitchFamily="34" charset="0"/>
                <a:cs typeface="Arial" pitchFamily="34" charset="0"/>
              </a:rPr>
              <a:t>ini, M.</a:t>
            </a:r>
            <a:r>
              <a:rPr lang="tr-TR" sz="2000" dirty="0">
                <a:latin typeface="Arial" pitchFamily="34" charset="0"/>
                <a:cs typeface="Arial" pitchFamily="34" charset="0"/>
              </a:rPr>
              <a:t> </a:t>
            </a:r>
            <a:r>
              <a:rPr lang="tr-TR" sz="2000" dirty="0" err="1">
                <a:latin typeface="Arial" pitchFamily="34" charset="0"/>
                <a:cs typeface="Arial" pitchFamily="34" charset="0"/>
              </a:rPr>
              <a:t>Murko’nun</a:t>
            </a:r>
            <a:r>
              <a:rPr lang="tr-TR" sz="2000" dirty="0">
                <a:latin typeface="Arial" pitchFamily="34" charset="0"/>
                <a:cs typeface="Arial" pitchFamily="34" charset="0"/>
              </a:rPr>
              <a:t> ise, sözlü kültürde sözlü şiirlerin her söylenişte kelimesi kelimesine aktarılmadığı gerçeğini ortaya koyduğunu </a:t>
            </a:r>
            <a:r>
              <a:rPr lang="en-US" sz="2000" dirty="0" err="1">
                <a:latin typeface="Arial" pitchFamily="34" charset="0"/>
                <a:cs typeface="Arial" pitchFamily="34" charset="0"/>
              </a:rPr>
              <a:t>özetleyen</a:t>
            </a:r>
            <a:r>
              <a:rPr lang="en-US" sz="2000" dirty="0">
                <a:latin typeface="Arial" pitchFamily="34" charset="0"/>
                <a:cs typeface="Arial" pitchFamily="34" charset="0"/>
              </a:rPr>
              <a:t> </a:t>
            </a:r>
            <a:r>
              <a:rPr lang="en-US" sz="2000" dirty="0" err="1">
                <a:latin typeface="Arial" pitchFamily="34" charset="0"/>
                <a:cs typeface="Arial" pitchFamily="34" charset="0"/>
              </a:rPr>
              <a:t>Ong</a:t>
            </a:r>
            <a:r>
              <a:rPr lang="en-US" sz="2000" dirty="0">
                <a:latin typeface="Arial" pitchFamily="34" charset="0"/>
                <a:cs typeface="Arial" pitchFamily="34" charset="0"/>
              </a:rPr>
              <a:t>, Parry, Havelock</a:t>
            </a:r>
            <a:r>
              <a:rPr lang="tr-TR" sz="2000" dirty="0">
                <a:latin typeface="Arial" pitchFamily="34" charset="0"/>
                <a:cs typeface="Arial" pitchFamily="34" charset="0"/>
              </a:rPr>
              <a:t> ve </a:t>
            </a:r>
            <a:r>
              <a:rPr lang="tr-TR" sz="2000" dirty="0" err="1">
                <a:latin typeface="Arial" pitchFamily="34" charset="0"/>
                <a:cs typeface="Arial" pitchFamily="34" charset="0"/>
              </a:rPr>
              <a:t>Lord</a:t>
            </a:r>
            <a:r>
              <a:rPr lang="tr-TR" sz="2000" dirty="0">
                <a:latin typeface="Arial" pitchFamily="34" charset="0"/>
                <a:cs typeface="Arial" pitchFamily="34" charset="0"/>
              </a:rPr>
              <a:t> çizgisinde yürüyen araştırmalarıyla ortaya çıkan “sözlü ozanların her aktarışları, dizelerin kelimesi kelimesine ezberlenmiş olmasına dayanmadığı için birbirinden farklı” olduğu görüşünü paylaşır.</a:t>
            </a:r>
            <a:endParaRPr lang="tr-TR" sz="2000" dirty="0">
              <a:latin typeface="Arial" pitchFamily="34" charset="0"/>
              <a:cs typeface="Arial" pitchFamily="34" charset="0"/>
            </a:endParaRPr>
          </a:p>
        </p:txBody>
      </p:sp>
    </p:spTree>
    <p:extLst>
      <p:ext uri="{BB962C8B-B14F-4D97-AF65-F5344CB8AC3E}">
        <p14:creationId xmlns:p14="http://schemas.microsoft.com/office/powerpoint/2010/main" val="696446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2063552" y="2348881"/>
            <a:ext cx="7992888" cy="1323439"/>
          </a:xfrm>
          <a:prstGeom prst="rect">
            <a:avLst/>
          </a:prstGeom>
        </p:spPr>
        <p:txBody>
          <a:bodyPr wrap="square">
            <a:spAutoFit/>
          </a:bodyPr>
          <a:lstStyle/>
          <a:p>
            <a:pPr algn="just"/>
            <a:r>
              <a:rPr lang="tr-TR" sz="2000" dirty="0" err="1">
                <a:latin typeface="Arial" pitchFamily="34" charset="0"/>
                <a:cs typeface="Arial" pitchFamily="34" charset="0"/>
              </a:rPr>
              <a:t>Ong</a:t>
            </a:r>
            <a:r>
              <a:rPr lang="tr-TR" sz="2000" dirty="0">
                <a:latin typeface="Arial" pitchFamily="34" charset="0"/>
                <a:cs typeface="Arial" pitchFamily="34" charset="0"/>
              </a:rPr>
              <a:t>, </a:t>
            </a:r>
            <a:r>
              <a:rPr lang="tr-TR" sz="2000" dirty="0">
                <a:latin typeface="Arial" pitchFamily="34" charset="0"/>
                <a:cs typeface="Arial" pitchFamily="34" charset="0"/>
              </a:rPr>
              <a:t>yazı </a:t>
            </a:r>
            <a:r>
              <a:rPr lang="tr-TR" sz="2000" dirty="0">
                <a:latin typeface="Arial" pitchFamily="34" charset="0"/>
                <a:cs typeface="Arial" pitchFamily="34" charset="0"/>
              </a:rPr>
              <a:t>ve </a:t>
            </a:r>
            <a:r>
              <a:rPr lang="tr-TR" sz="2000" dirty="0">
                <a:latin typeface="Arial" pitchFamily="34" charset="0"/>
                <a:cs typeface="Arial" pitchFamily="34" charset="0"/>
              </a:rPr>
              <a:t>matbaanın yaygınlaşmasına bağlı </a:t>
            </a:r>
            <a:r>
              <a:rPr lang="tr-TR" sz="2000" dirty="0">
                <a:latin typeface="Arial" pitchFamily="34" charset="0"/>
                <a:cs typeface="Arial" pitchFamily="34" charset="0"/>
              </a:rPr>
              <a:t>olarak birincil sözlü </a:t>
            </a:r>
            <a:r>
              <a:rPr lang="tr-TR" sz="2000" dirty="0">
                <a:latin typeface="Arial" pitchFamily="34" charset="0"/>
                <a:cs typeface="Arial" pitchFamily="34" charset="0"/>
              </a:rPr>
              <a:t>kültürün ortadan </a:t>
            </a:r>
            <a:r>
              <a:rPr lang="tr-TR" sz="2000" dirty="0">
                <a:latin typeface="Arial" pitchFamily="34" charset="0"/>
                <a:cs typeface="Arial" pitchFamily="34" charset="0"/>
              </a:rPr>
              <a:t>kalkmakta </a:t>
            </a:r>
            <a:r>
              <a:rPr lang="tr-TR" sz="2000" dirty="0">
                <a:latin typeface="Arial" pitchFamily="34" charset="0"/>
                <a:cs typeface="Arial" pitchFamily="34" charset="0"/>
              </a:rPr>
              <a:t>olduğunu</a:t>
            </a:r>
            <a:r>
              <a:rPr lang="tr-TR" sz="2000" dirty="0">
                <a:latin typeface="Arial" pitchFamily="34" charset="0"/>
                <a:cs typeface="Arial" pitchFamily="34" charset="0"/>
              </a:rPr>
              <a:t>, </a:t>
            </a:r>
            <a:r>
              <a:rPr lang="tr-TR" sz="2000" dirty="0">
                <a:latin typeface="Arial" pitchFamily="34" charset="0"/>
                <a:cs typeface="Arial" pitchFamily="34" charset="0"/>
              </a:rPr>
              <a:t>kitle </a:t>
            </a:r>
            <a:r>
              <a:rPr lang="pt-BR" sz="2000" dirty="0">
                <a:latin typeface="Arial" pitchFamily="34" charset="0"/>
                <a:cs typeface="Arial" pitchFamily="34" charset="0"/>
              </a:rPr>
              <a:t>ileti</a:t>
            </a:r>
            <a:r>
              <a:rPr lang="tr-TR" sz="2000" dirty="0">
                <a:latin typeface="Arial" pitchFamily="34" charset="0"/>
                <a:cs typeface="Arial" pitchFamily="34" charset="0"/>
              </a:rPr>
              <a:t>ş</a:t>
            </a:r>
            <a:r>
              <a:rPr lang="pt-BR" sz="2000" dirty="0">
                <a:latin typeface="Arial" pitchFamily="34" charset="0"/>
                <a:cs typeface="Arial" pitchFamily="34" charset="0"/>
              </a:rPr>
              <a:t>im araçlar</a:t>
            </a:r>
            <a:r>
              <a:rPr lang="tr-TR" sz="2000" dirty="0" err="1">
                <a:latin typeface="Arial" pitchFamily="34" charset="0"/>
                <a:cs typeface="Arial" pitchFamily="34" charset="0"/>
              </a:rPr>
              <a:t>ını</a:t>
            </a:r>
            <a:r>
              <a:rPr lang="pt-BR" sz="2000" dirty="0">
                <a:latin typeface="Arial" pitchFamily="34" charset="0"/>
                <a:cs typeface="Arial" pitchFamily="34" charset="0"/>
              </a:rPr>
              <a:t>n geli</a:t>
            </a:r>
            <a:r>
              <a:rPr lang="tr-TR" sz="2000" dirty="0">
                <a:latin typeface="Arial" pitchFamily="34" charset="0"/>
                <a:cs typeface="Arial" pitchFamily="34" charset="0"/>
              </a:rPr>
              <a:t>ş</a:t>
            </a:r>
            <a:r>
              <a:rPr lang="pt-BR" sz="2000" dirty="0">
                <a:latin typeface="Arial" pitchFamily="34" charset="0"/>
                <a:cs typeface="Arial" pitchFamily="34" charset="0"/>
              </a:rPr>
              <a:t>mesiyle </a:t>
            </a:r>
            <a:r>
              <a:rPr lang="pt-BR" sz="2000" dirty="0">
                <a:latin typeface="Arial" pitchFamily="34" charset="0"/>
                <a:cs typeface="Arial" pitchFamily="34" charset="0"/>
              </a:rPr>
              <a:t>de, </a:t>
            </a:r>
            <a:r>
              <a:rPr lang="pt-BR" sz="2000" dirty="0">
                <a:latin typeface="Arial" pitchFamily="34" charset="0"/>
                <a:cs typeface="Arial" pitchFamily="34" charset="0"/>
              </a:rPr>
              <a:t>yeni</a:t>
            </a:r>
            <a:r>
              <a:rPr lang="tr-TR" sz="2000" dirty="0">
                <a:latin typeface="Arial" pitchFamily="34" charset="0"/>
                <a:cs typeface="Arial" pitchFamily="34" charset="0"/>
              </a:rPr>
              <a:t> </a:t>
            </a:r>
            <a:r>
              <a:rPr lang="pt-BR" sz="2000" dirty="0">
                <a:latin typeface="Arial" pitchFamily="34" charset="0"/>
                <a:cs typeface="Arial" pitchFamily="34" charset="0"/>
              </a:rPr>
              <a:t>bir </a:t>
            </a:r>
            <a:r>
              <a:rPr lang="pt-BR" sz="2000" dirty="0">
                <a:latin typeface="Arial" pitchFamily="34" charset="0"/>
                <a:cs typeface="Arial" pitchFamily="34" charset="0"/>
              </a:rPr>
              <a:t>sözlü kültür </a:t>
            </a:r>
            <a:r>
              <a:rPr lang="pt-BR" sz="2000" dirty="0">
                <a:latin typeface="Arial" pitchFamily="34" charset="0"/>
                <a:cs typeface="Arial" pitchFamily="34" charset="0"/>
              </a:rPr>
              <a:t>ça</a:t>
            </a:r>
            <a:r>
              <a:rPr lang="tr-TR" sz="2000" dirty="0" err="1">
                <a:latin typeface="Arial" pitchFamily="34" charset="0"/>
                <a:cs typeface="Arial" pitchFamily="34" charset="0"/>
              </a:rPr>
              <a:t>ğını</a:t>
            </a:r>
            <a:r>
              <a:rPr lang="pt-BR" sz="2000" dirty="0">
                <a:latin typeface="Arial" pitchFamily="34" charset="0"/>
                <a:cs typeface="Arial" pitchFamily="34" charset="0"/>
              </a:rPr>
              <a:t>n </a:t>
            </a:r>
            <a:r>
              <a:rPr lang="pt-BR" sz="2000" dirty="0">
                <a:latin typeface="Arial" pitchFamily="34" charset="0"/>
                <a:cs typeface="Arial" pitchFamily="34" charset="0"/>
              </a:rPr>
              <a:t>ortaya </a:t>
            </a:r>
            <a:r>
              <a:rPr lang="pt-BR" sz="2000" dirty="0">
                <a:latin typeface="Arial" pitchFamily="34" charset="0"/>
                <a:cs typeface="Arial" pitchFamily="34" charset="0"/>
              </a:rPr>
              <a:t>ç</a:t>
            </a:r>
            <a:r>
              <a:rPr lang="tr-TR" sz="2000" dirty="0" err="1">
                <a:latin typeface="Arial" pitchFamily="34" charset="0"/>
                <a:cs typeface="Arial" pitchFamily="34" charset="0"/>
              </a:rPr>
              <a:t>ıktığını</a:t>
            </a:r>
            <a:r>
              <a:rPr lang="tr-TR" sz="2000" dirty="0">
                <a:latin typeface="Arial" pitchFamily="34" charset="0"/>
                <a:cs typeface="Arial" pitchFamily="34" charset="0"/>
              </a:rPr>
              <a:t> savunmuştur</a:t>
            </a:r>
            <a:r>
              <a:rPr lang="tr-TR" sz="2000" dirty="0">
                <a:latin typeface="Arial" pitchFamily="34" charset="0"/>
                <a:cs typeface="Arial" pitchFamily="34" charset="0"/>
              </a:rPr>
              <a:t>. </a:t>
            </a:r>
          </a:p>
        </p:txBody>
      </p:sp>
    </p:spTree>
    <p:extLst>
      <p:ext uri="{BB962C8B-B14F-4D97-AF65-F5344CB8AC3E}">
        <p14:creationId xmlns:p14="http://schemas.microsoft.com/office/powerpoint/2010/main" val="1361195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063552" y="1124745"/>
            <a:ext cx="7920880" cy="5632311"/>
          </a:xfrm>
          <a:prstGeom prst="rect">
            <a:avLst/>
          </a:prstGeom>
        </p:spPr>
        <p:txBody>
          <a:bodyPr wrap="square">
            <a:spAutoFit/>
          </a:bodyPr>
          <a:lstStyle/>
          <a:p>
            <a:pPr algn="just"/>
            <a:r>
              <a:rPr lang="tr-TR" sz="2000" dirty="0">
                <a:latin typeface="Arial" pitchFamily="34" charset="0"/>
                <a:cs typeface="Arial" pitchFamily="34" charset="0"/>
              </a:rPr>
              <a:t>Türk sözlü kültürü açısından son derece ilgi çekici inceleme alanları doğurabilecek olan bu yaklaşımda </a:t>
            </a:r>
            <a:r>
              <a:rPr lang="tr-TR" sz="2000" dirty="0" err="1">
                <a:latin typeface="Arial" pitchFamily="34" charset="0"/>
                <a:cs typeface="Arial" pitchFamily="34" charset="0"/>
              </a:rPr>
              <a:t>Milman</a:t>
            </a:r>
            <a:r>
              <a:rPr lang="tr-TR" sz="2000" dirty="0">
                <a:latin typeface="Arial" pitchFamily="34" charset="0"/>
                <a:cs typeface="Arial" pitchFamily="34" charset="0"/>
              </a:rPr>
              <a:t> </a:t>
            </a:r>
            <a:r>
              <a:rPr lang="tr-TR" sz="2000" dirty="0" err="1">
                <a:latin typeface="Arial" pitchFamily="34" charset="0"/>
                <a:cs typeface="Arial" pitchFamily="34" charset="0"/>
              </a:rPr>
              <a:t>Parry’nin</a:t>
            </a:r>
            <a:r>
              <a:rPr lang="tr-TR" sz="2000" dirty="0">
                <a:latin typeface="Arial" pitchFamily="34" charset="0"/>
                <a:cs typeface="Arial" pitchFamily="34" charset="0"/>
              </a:rPr>
              <a:t> (1902-1935) Homeros yaratmalarına yönelen dikkatinin önemli sonuçlarından biri olan “kelime ve kelime seçimi, </a:t>
            </a:r>
            <a:r>
              <a:rPr lang="tr-TR" sz="2000" dirty="0" err="1">
                <a:latin typeface="Arial" pitchFamily="34" charset="0"/>
                <a:cs typeface="Arial" pitchFamily="34" charset="0"/>
              </a:rPr>
              <a:t>heksametrik</a:t>
            </a:r>
            <a:r>
              <a:rPr lang="tr-TR" sz="2000" dirty="0">
                <a:latin typeface="Arial" pitchFamily="34" charset="0"/>
                <a:cs typeface="Arial" pitchFamily="34" charset="0"/>
              </a:rPr>
              <a:t> dize ölçüsüne* </a:t>
            </a:r>
            <a:r>
              <a:rPr lang="nl-NL" sz="2000" dirty="0">
                <a:latin typeface="Arial" pitchFamily="34" charset="0"/>
                <a:cs typeface="Arial" pitchFamily="34" charset="0"/>
              </a:rPr>
              <a:t>b</a:t>
            </a:r>
            <a:r>
              <a:rPr lang="tr-TR" sz="2000" dirty="0" err="1">
                <a:latin typeface="Arial" pitchFamily="34" charset="0"/>
                <a:cs typeface="Arial" pitchFamily="34" charset="0"/>
              </a:rPr>
              <a:t>ağımlıdı</a:t>
            </a:r>
            <a:r>
              <a:rPr lang="nl-NL" sz="2000" dirty="0">
                <a:latin typeface="Arial" pitchFamily="34" charset="0"/>
                <a:cs typeface="Arial" pitchFamily="34" charset="0"/>
              </a:rPr>
              <a:t>r” (A</a:t>
            </a:r>
            <a:r>
              <a:rPr lang="tr-TR" sz="2000" dirty="0" err="1">
                <a:latin typeface="Arial" pitchFamily="34" charset="0"/>
                <a:cs typeface="Arial" pitchFamily="34" charset="0"/>
              </a:rPr>
              <a:t>ktar</a:t>
            </a:r>
            <a:r>
              <a:rPr lang="nl-NL" sz="2000" dirty="0">
                <a:latin typeface="Arial" pitchFamily="34" charset="0"/>
                <a:cs typeface="Arial" pitchFamily="34" charset="0"/>
              </a:rPr>
              <a:t>an Ong, 35)</a:t>
            </a:r>
            <a:r>
              <a:rPr lang="tr-TR" sz="2000" dirty="0">
                <a:latin typeface="Arial" pitchFamily="34" charset="0"/>
                <a:cs typeface="Arial" pitchFamily="34" charset="0"/>
              </a:rPr>
              <a:t> görüşünden başlayarak, sözlü kültürün, </a:t>
            </a:r>
          </a:p>
          <a:p>
            <a:pPr lvl="2" algn="just">
              <a:buFontTx/>
              <a:buChar char="-"/>
            </a:pPr>
            <a:r>
              <a:rPr lang="tr-TR" sz="2000" dirty="0">
                <a:latin typeface="Arial" pitchFamily="34" charset="0"/>
                <a:cs typeface="Arial" pitchFamily="34" charset="0"/>
              </a:rPr>
              <a:t>“ezberleme”, </a:t>
            </a:r>
          </a:p>
          <a:p>
            <a:pPr lvl="2" algn="just">
              <a:buFontTx/>
              <a:buChar char="-"/>
            </a:pPr>
            <a:r>
              <a:rPr lang="tr-TR" sz="2000" dirty="0">
                <a:latin typeface="Arial" pitchFamily="34" charset="0"/>
                <a:cs typeface="Arial" pitchFamily="34" charset="0"/>
              </a:rPr>
              <a:t>“bellekte saklama”, </a:t>
            </a:r>
          </a:p>
          <a:p>
            <a:pPr lvl="2" algn="just">
              <a:buFontTx/>
              <a:buChar char="-"/>
            </a:pPr>
            <a:r>
              <a:rPr lang="tr-TR" sz="2000" dirty="0">
                <a:latin typeface="Arial" pitchFamily="34" charset="0"/>
                <a:cs typeface="Arial" pitchFamily="34" charset="0"/>
              </a:rPr>
              <a:t>“dönüştürme”, </a:t>
            </a:r>
          </a:p>
          <a:p>
            <a:pPr lvl="2" algn="just">
              <a:buFontTx/>
              <a:buChar char="-"/>
            </a:pPr>
            <a:r>
              <a:rPr lang="tr-TR" sz="2000" dirty="0">
                <a:latin typeface="Arial" pitchFamily="34" charset="0"/>
                <a:cs typeface="Arial" pitchFamily="34" charset="0"/>
              </a:rPr>
              <a:t>“kalıplaştırma” ve </a:t>
            </a:r>
          </a:p>
          <a:p>
            <a:pPr lvl="2" algn="just">
              <a:buFontTx/>
              <a:buChar char="-"/>
            </a:pPr>
            <a:r>
              <a:rPr lang="tr-TR" sz="2000" dirty="0">
                <a:latin typeface="Arial" pitchFamily="34" charset="0"/>
                <a:cs typeface="Arial" pitchFamily="34" charset="0"/>
              </a:rPr>
              <a:t>“hatırlama” </a:t>
            </a:r>
          </a:p>
          <a:p>
            <a:pPr algn="just"/>
            <a:r>
              <a:rPr lang="tr-TR" sz="2000" dirty="0">
                <a:latin typeface="Arial" pitchFamily="34" charset="0"/>
                <a:cs typeface="Arial" pitchFamily="34" charset="0"/>
              </a:rPr>
              <a:t>gibi yazılı kültürün ihtiyaç duymadığı yaratma ve yaşatma süreçleri irdelenmektedir.</a:t>
            </a:r>
          </a:p>
          <a:p>
            <a:pPr algn="just"/>
            <a:endParaRPr lang="tr-TR" sz="2000" dirty="0">
              <a:latin typeface="Arial" pitchFamily="34" charset="0"/>
              <a:cs typeface="Arial" pitchFamily="34" charset="0"/>
            </a:endParaRPr>
          </a:p>
          <a:p>
            <a:pPr algn="just"/>
            <a:endParaRPr lang="tr-TR" sz="2000" dirty="0"/>
          </a:p>
          <a:p>
            <a:pPr algn="just"/>
            <a:r>
              <a:rPr lang="tr-TR" sz="2000" dirty="0"/>
              <a:t> *</a:t>
            </a:r>
            <a:r>
              <a:rPr lang="tr-TR" sz="2000" dirty="0" err="1"/>
              <a:t>İlyada</a:t>
            </a:r>
            <a:r>
              <a:rPr lang="tr-TR" sz="2000" dirty="0"/>
              <a:t> ve </a:t>
            </a:r>
            <a:r>
              <a:rPr lang="tr-TR" sz="2000" dirty="0" err="1"/>
              <a:t>Odysseia</a:t>
            </a:r>
            <a:r>
              <a:rPr lang="tr-TR" sz="2000" dirty="0"/>
              <a:t> destanlarındaki şiirlerin bir uzun iki kısa heceden oluşan altı vuruşluk dizelerle ( </a:t>
            </a:r>
            <a:r>
              <a:rPr lang="tr-TR" sz="2000" b="1" dirty="0" err="1"/>
              <a:t>Heksametrik</a:t>
            </a:r>
            <a:r>
              <a:rPr lang="tr-TR" sz="2000" b="1" dirty="0"/>
              <a:t> dize ölçüsü</a:t>
            </a:r>
            <a:r>
              <a:rPr lang="tr-TR" sz="2000" dirty="0"/>
              <a:t>) yazılması.</a:t>
            </a:r>
            <a:endParaRPr lang="tr-TR" sz="2000" dirty="0">
              <a:latin typeface="Arial" pitchFamily="34" charset="0"/>
              <a:cs typeface="Arial" pitchFamily="34" charset="0"/>
            </a:endParaRPr>
          </a:p>
        </p:txBody>
      </p:sp>
    </p:spTree>
    <p:extLst>
      <p:ext uri="{BB962C8B-B14F-4D97-AF65-F5344CB8AC3E}">
        <p14:creationId xmlns:p14="http://schemas.microsoft.com/office/powerpoint/2010/main" val="1816309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İkincil sözlü kültür</a:t>
            </a:r>
            <a:endParaRPr lang="tr-TR" dirty="0"/>
          </a:p>
        </p:txBody>
      </p:sp>
      <p:sp>
        <p:nvSpPr>
          <p:cNvPr id="3" name="2 İçerik Yer Tutucusu"/>
          <p:cNvSpPr>
            <a:spLocks noGrp="1"/>
          </p:cNvSpPr>
          <p:nvPr>
            <p:ph idx="1"/>
          </p:nvPr>
        </p:nvSpPr>
        <p:spPr/>
        <p:txBody>
          <a:bodyPr/>
          <a:lstStyle/>
          <a:p>
            <a:pPr algn="just"/>
            <a:r>
              <a:rPr lang="tr-TR" dirty="0" smtClean="0"/>
              <a:t>Günümüz ileri teknolojisiyle yaşantımıza giren </a:t>
            </a:r>
            <a:r>
              <a:rPr lang="it-IT" dirty="0" smtClean="0"/>
              <a:t>telefon, radyo, televizyon ve di</a:t>
            </a:r>
            <a:r>
              <a:rPr lang="tr-TR" dirty="0" smtClean="0"/>
              <a:t>ğ</a:t>
            </a:r>
            <a:r>
              <a:rPr lang="it-IT" dirty="0" smtClean="0"/>
              <a:t>er</a:t>
            </a:r>
            <a:r>
              <a:rPr lang="tr-TR" dirty="0" smtClean="0"/>
              <a:t> elektronik araçların ‘sözlü’ nitelikleri,</a:t>
            </a:r>
            <a:r>
              <a:rPr lang="es-ES" dirty="0" smtClean="0"/>
              <a:t>üretimi ve i</a:t>
            </a:r>
            <a:r>
              <a:rPr lang="tr-TR" dirty="0" smtClean="0"/>
              <a:t>ş</a:t>
            </a:r>
            <a:r>
              <a:rPr lang="es-ES" dirty="0" smtClean="0"/>
              <a:t>levi önce yaz</a:t>
            </a:r>
            <a:r>
              <a:rPr lang="tr-TR" dirty="0" smtClean="0"/>
              <a:t>ı</a:t>
            </a:r>
            <a:r>
              <a:rPr lang="es-ES" dirty="0" smtClean="0"/>
              <a:t> ve metinden</a:t>
            </a:r>
            <a:r>
              <a:rPr lang="tr-TR" dirty="0" smtClean="0"/>
              <a:t> çıkıp sonra konuşma diline dönüştüğü için ‘</a:t>
            </a:r>
            <a:r>
              <a:rPr lang="tr-TR" b="1" dirty="0" smtClean="0"/>
              <a:t>ikincil sözlü kültür</a:t>
            </a:r>
            <a:r>
              <a:rPr lang="tr-TR" dirty="0" smtClean="0"/>
              <a:t>’ü oluşturur.”(23-24) </a:t>
            </a:r>
          </a:p>
          <a:p>
            <a:endParaRPr lang="tr-TR" dirty="0"/>
          </a:p>
        </p:txBody>
      </p:sp>
    </p:spTree>
    <p:extLst>
      <p:ext uri="{BB962C8B-B14F-4D97-AF65-F5344CB8AC3E}">
        <p14:creationId xmlns:p14="http://schemas.microsoft.com/office/powerpoint/2010/main" val="2955690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Yazının icadına kadar, tarihî birikim ve tecrübe, sözlü ortam kaynak ve kanalları tarafından muhafaza edilip aktarılmıştır. </a:t>
            </a:r>
          </a:p>
          <a:p>
            <a:pPr algn="just"/>
            <a:r>
              <a:rPr lang="tr-TR" dirty="0" smtClean="0"/>
              <a:t>Zamanla sözlü ve yazılı ortam birbirinin içine girerek devam ederken bunlara bir yeni ortam daha eklenir ki bu da “</a:t>
            </a:r>
            <a:r>
              <a:rPr lang="tr-TR" b="1" dirty="0" smtClean="0"/>
              <a:t>elektronik ortam</a:t>
            </a:r>
            <a:r>
              <a:rPr lang="tr-TR" dirty="0" smtClean="0"/>
              <a:t>”dır. </a:t>
            </a:r>
          </a:p>
          <a:p>
            <a:pPr algn="just"/>
            <a:r>
              <a:rPr lang="tr-TR" dirty="0" smtClean="0"/>
              <a:t>Söz konusu bu ortam birlikteliği yeni kaynaklar ve yeni terkiplerin oluşmasına katkı sağlar fakat söz konusu bu ortamların tamamında söz büyüsünü kaybetmez.</a:t>
            </a:r>
          </a:p>
          <a:p>
            <a:pPr>
              <a:buNone/>
            </a:pPr>
            <a:endParaRPr lang="tr-TR" dirty="0"/>
          </a:p>
        </p:txBody>
      </p:sp>
    </p:spTree>
    <p:extLst>
      <p:ext uri="{BB962C8B-B14F-4D97-AF65-F5344CB8AC3E}">
        <p14:creationId xmlns:p14="http://schemas.microsoft.com/office/powerpoint/2010/main" val="4022658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buNone/>
            </a:pPr>
            <a:endParaRPr lang="tr-TR" dirty="0" smtClean="0"/>
          </a:p>
          <a:p>
            <a:pPr algn="just">
              <a:buNone/>
            </a:pPr>
            <a:r>
              <a:rPr lang="tr-TR" dirty="0" smtClean="0"/>
              <a:t>	</a:t>
            </a:r>
            <a:r>
              <a:rPr lang="tr-TR" sz="2800" dirty="0" smtClean="0"/>
              <a:t>Kültürün meydana gelmesinde insanın doğayla olan mücadelesinde yarattıkları vardır. Ancak, bireysel deneyimlerin toplumsal bir yapıya yani kültüre dönüşmesini sağlayan olgu “iletişim”dir. </a:t>
            </a:r>
            <a:endParaRPr lang="tr-TR" sz="2800" dirty="0"/>
          </a:p>
        </p:txBody>
      </p:sp>
    </p:spTree>
    <p:extLst>
      <p:ext uri="{BB962C8B-B14F-4D97-AF65-F5344CB8AC3E}">
        <p14:creationId xmlns:p14="http://schemas.microsoft.com/office/powerpoint/2010/main" val="3598563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a:t>
            </a:r>
            <a:r>
              <a:rPr lang="tr-TR" dirty="0" err="1" smtClean="0"/>
              <a:t>Jack</a:t>
            </a:r>
            <a:r>
              <a:rPr lang="tr-TR" dirty="0" smtClean="0"/>
              <a:t> </a:t>
            </a:r>
            <a:r>
              <a:rPr lang="tr-TR" dirty="0" err="1" smtClean="0"/>
              <a:t>Goddy’e</a:t>
            </a:r>
            <a:r>
              <a:rPr lang="tr-TR" dirty="0" smtClean="0"/>
              <a:t> göre, “Yazı, sözlü iletişimin yerine geçemez; yalnızca, iletişim kurmanın başka bir yoludur… Toplumun bakış açısına göre, günümüzde sözlü kültürün işlevi, hayatın değişik noktalarındaki çeşitli sosyal gruplar tarafından farklı değerler atfedilse de, yazılı olana göre ikinci plandadır.”</a:t>
            </a:r>
            <a:endParaRPr lang="tr-TR" dirty="0"/>
          </a:p>
        </p:txBody>
      </p:sp>
    </p:spTree>
    <p:extLst>
      <p:ext uri="{BB962C8B-B14F-4D97-AF65-F5344CB8AC3E}">
        <p14:creationId xmlns:p14="http://schemas.microsoft.com/office/powerpoint/2010/main" val="97047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Dikdörtgen"/>
          <p:cNvSpPr/>
          <p:nvPr/>
        </p:nvSpPr>
        <p:spPr>
          <a:xfrm>
            <a:off x="2207568" y="2204865"/>
            <a:ext cx="7704856" cy="3170099"/>
          </a:xfrm>
          <a:prstGeom prst="rect">
            <a:avLst/>
          </a:prstGeom>
        </p:spPr>
        <p:txBody>
          <a:bodyPr wrap="square">
            <a:spAutoFit/>
          </a:bodyPr>
          <a:lstStyle/>
          <a:p>
            <a:pPr algn="just"/>
            <a:r>
              <a:rPr lang="tr-TR" sz="2000" dirty="0">
                <a:latin typeface="Arial" pitchFamily="34" charset="0"/>
                <a:cs typeface="Arial" pitchFamily="34" charset="0"/>
              </a:rPr>
              <a:t>Çağdaş yazılı </a:t>
            </a:r>
            <a:r>
              <a:rPr lang="tr-TR" sz="2000" dirty="0">
                <a:latin typeface="Arial" pitchFamily="34" charset="0"/>
                <a:cs typeface="Arial" pitchFamily="34" charset="0"/>
              </a:rPr>
              <a:t>kültürler </a:t>
            </a:r>
            <a:r>
              <a:rPr lang="tr-TR" sz="2000" dirty="0">
                <a:latin typeface="Arial" pitchFamily="34" charset="0"/>
                <a:cs typeface="Arial" pitchFamily="34" charset="0"/>
              </a:rPr>
              <a:t>üzerindeki sözlü </a:t>
            </a:r>
            <a:r>
              <a:rPr lang="tr-TR" sz="2000" dirty="0">
                <a:latin typeface="Arial" pitchFamily="34" charset="0"/>
                <a:cs typeface="Arial" pitchFamily="34" charset="0"/>
              </a:rPr>
              <a:t>kültür </a:t>
            </a:r>
            <a:r>
              <a:rPr lang="tr-TR" sz="2000" dirty="0">
                <a:latin typeface="Arial" pitchFamily="34" charset="0"/>
                <a:cs typeface="Arial" pitchFamily="34" charset="0"/>
              </a:rPr>
              <a:t>egemenliğinin </a:t>
            </a:r>
            <a:r>
              <a:rPr lang="tr-TR" sz="2000" dirty="0">
                <a:latin typeface="Arial" pitchFamily="34" charset="0"/>
                <a:cs typeface="Arial" pitchFamily="34" charset="0"/>
              </a:rPr>
              <a:t>dahi </a:t>
            </a:r>
            <a:r>
              <a:rPr lang="tr-TR" sz="2000" dirty="0">
                <a:latin typeface="Arial" pitchFamily="34" charset="0"/>
                <a:cs typeface="Arial" pitchFamily="34" charset="0"/>
              </a:rPr>
              <a:t>büsbütün kırılamadığını, kalıp söyleyişlerde (atasözü </a:t>
            </a:r>
            <a:r>
              <a:rPr lang="tr-TR" sz="2000" dirty="0">
                <a:latin typeface="Arial" pitchFamily="34" charset="0"/>
                <a:cs typeface="Arial" pitchFamily="34" charset="0"/>
              </a:rPr>
              <a:t>ve deyim vb.) bu etkinin </a:t>
            </a:r>
            <a:r>
              <a:rPr lang="tr-TR" sz="2000" dirty="0">
                <a:latin typeface="Arial" pitchFamily="34" charset="0"/>
                <a:cs typeface="Arial" pitchFamily="34" charset="0"/>
              </a:rPr>
              <a:t>devam ettiğini </a:t>
            </a:r>
            <a:r>
              <a:rPr lang="tr-TR" sz="2000" dirty="0">
                <a:latin typeface="Arial" pitchFamily="34" charset="0"/>
                <a:cs typeface="Arial" pitchFamily="34" charset="0"/>
              </a:rPr>
              <a:t>belirten </a:t>
            </a:r>
            <a:r>
              <a:rPr lang="tr-TR" sz="2000" dirty="0" err="1">
                <a:latin typeface="Arial" pitchFamily="34" charset="0"/>
                <a:cs typeface="Arial" pitchFamily="34" charset="0"/>
              </a:rPr>
              <a:t>Ong</a:t>
            </a:r>
            <a:r>
              <a:rPr lang="tr-TR" sz="2000" dirty="0">
                <a:latin typeface="Arial" pitchFamily="34" charset="0"/>
                <a:cs typeface="Arial" pitchFamily="34" charset="0"/>
              </a:rPr>
              <a:t> “</a:t>
            </a:r>
            <a:r>
              <a:rPr lang="tr-TR" sz="2000" dirty="0">
                <a:latin typeface="Arial" pitchFamily="34" charset="0"/>
                <a:cs typeface="Arial" pitchFamily="34" charset="0"/>
              </a:rPr>
              <a:t>kalıplaşmış biçem, birincil </a:t>
            </a:r>
            <a:r>
              <a:rPr lang="tr-TR" sz="2000" dirty="0">
                <a:latin typeface="Arial" pitchFamily="34" charset="0"/>
                <a:cs typeface="Arial" pitchFamily="34" charset="0"/>
              </a:rPr>
              <a:t>sözlü kültürde sadece </a:t>
            </a:r>
            <a:r>
              <a:rPr lang="tr-TR" sz="2000" dirty="0">
                <a:latin typeface="Arial" pitchFamily="34" charset="0"/>
                <a:cs typeface="Arial" pitchFamily="34" charset="0"/>
              </a:rPr>
              <a:t>şiire değil, </a:t>
            </a:r>
            <a:r>
              <a:rPr lang="de-DE" sz="2000" dirty="0" err="1">
                <a:latin typeface="Arial" pitchFamily="34" charset="0"/>
                <a:cs typeface="Arial" pitchFamily="34" charset="0"/>
              </a:rPr>
              <a:t>hemen</a:t>
            </a:r>
            <a:r>
              <a:rPr lang="de-DE" sz="2000" dirty="0">
                <a:latin typeface="Arial" pitchFamily="34" charset="0"/>
                <a:cs typeface="Arial" pitchFamily="34" charset="0"/>
              </a:rPr>
              <a:t> </a:t>
            </a:r>
            <a:r>
              <a:rPr lang="de-DE" sz="2000" dirty="0" err="1">
                <a:latin typeface="Arial" pitchFamily="34" charset="0"/>
                <a:cs typeface="Arial" pitchFamily="34" charset="0"/>
              </a:rPr>
              <a:t>hemen</a:t>
            </a:r>
            <a:r>
              <a:rPr lang="de-DE" sz="2000" dirty="0">
                <a:latin typeface="Arial" pitchFamily="34" charset="0"/>
                <a:cs typeface="Arial" pitchFamily="34" charset="0"/>
              </a:rPr>
              <a:t> </a:t>
            </a:r>
            <a:r>
              <a:rPr lang="de-DE" sz="2000" dirty="0" err="1">
                <a:latin typeface="Arial" pitchFamily="34" charset="0"/>
                <a:cs typeface="Arial" pitchFamily="34" charset="0"/>
              </a:rPr>
              <a:t>tüm</a:t>
            </a:r>
            <a:r>
              <a:rPr lang="de-DE" sz="2000" dirty="0">
                <a:latin typeface="Arial" pitchFamily="34" charset="0"/>
                <a:cs typeface="Arial" pitchFamily="34" charset="0"/>
              </a:rPr>
              <a:t> </a:t>
            </a:r>
            <a:r>
              <a:rPr lang="de-DE" sz="2000" dirty="0" err="1">
                <a:latin typeface="Arial" pitchFamily="34" charset="0"/>
                <a:cs typeface="Arial" pitchFamily="34" charset="0"/>
              </a:rPr>
              <a:t>dü</a:t>
            </a:r>
            <a:r>
              <a:rPr lang="tr-TR" sz="2000" dirty="0">
                <a:latin typeface="Arial" pitchFamily="34" charset="0"/>
                <a:cs typeface="Arial" pitchFamily="34" charset="0"/>
              </a:rPr>
              <a:t>ş</a:t>
            </a:r>
            <a:r>
              <a:rPr lang="de-DE" sz="2000" dirty="0" err="1">
                <a:latin typeface="Arial" pitchFamily="34" charset="0"/>
                <a:cs typeface="Arial" pitchFamily="34" charset="0"/>
              </a:rPr>
              <a:t>ünme</a:t>
            </a:r>
            <a:r>
              <a:rPr lang="de-DE" sz="2000" dirty="0">
                <a:latin typeface="Arial" pitchFamily="34" charset="0"/>
                <a:cs typeface="Arial" pitchFamily="34" charset="0"/>
              </a:rPr>
              <a:t> </a:t>
            </a:r>
            <a:r>
              <a:rPr lang="de-DE" sz="2000" dirty="0" err="1">
                <a:latin typeface="Arial" pitchFamily="34" charset="0"/>
                <a:cs typeface="Arial" pitchFamily="34" charset="0"/>
              </a:rPr>
              <a:t>ve</a:t>
            </a:r>
            <a:r>
              <a:rPr lang="de-DE" sz="2000" dirty="0">
                <a:latin typeface="Arial" pitchFamily="34" charset="0"/>
                <a:cs typeface="Arial" pitchFamily="34" charset="0"/>
              </a:rPr>
              <a:t> </a:t>
            </a:r>
            <a:r>
              <a:rPr lang="de-DE" sz="2000" dirty="0" err="1">
                <a:latin typeface="Arial" pitchFamily="34" charset="0"/>
                <a:cs typeface="Arial" pitchFamily="34" charset="0"/>
              </a:rPr>
              <a:t>anlat</a:t>
            </a:r>
            <a:r>
              <a:rPr lang="tr-TR" sz="2000" dirty="0">
                <a:latin typeface="Arial" pitchFamily="34" charset="0"/>
                <a:cs typeface="Arial" pitchFamily="34" charset="0"/>
              </a:rPr>
              <a:t>ı</a:t>
            </a:r>
            <a:r>
              <a:rPr lang="de-DE" sz="2000" dirty="0">
                <a:latin typeface="Arial" pitchFamily="34" charset="0"/>
                <a:cs typeface="Arial" pitchFamily="34" charset="0"/>
              </a:rPr>
              <a:t>m</a:t>
            </a:r>
            <a:r>
              <a:rPr lang="tr-TR" sz="2000" dirty="0">
                <a:latin typeface="Arial" pitchFamily="34" charset="0"/>
                <a:cs typeface="Arial" pitchFamily="34" charset="0"/>
              </a:rPr>
              <a:t> </a:t>
            </a:r>
            <a:r>
              <a:rPr lang="pt-BR" sz="2000" dirty="0">
                <a:latin typeface="Arial" pitchFamily="34" charset="0"/>
                <a:cs typeface="Arial" pitchFamily="34" charset="0"/>
              </a:rPr>
              <a:t>biçimine </a:t>
            </a:r>
            <a:r>
              <a:rPr lang="pt-BR" sz="2000" dirty="0">
                <a:latin typeface="Arial" pitchFamily="34" charset="0"/>
                <a:cs typeface="Arial" pitchFamily="34" charset="0"/>
              </a:rPr>
              <a:t>hakimdir” </a:t>
            </a:r>
            <a:r>
              <a:rPr lang="pt-BR" sz="2000" dirty="0">
                <a:latin typeface="Arial" pitchFamily="34" charset="0"/>
                <a:cs typeface="Arial" pitchFamily="34" charset="0"/>
              </a:rPr>
              <a:t>ve </a:t>
            </a:r>
            <a:endParaRPr lang="tr-TR" sz="2000" dirty="0">
              <a:latin typeface="Arial" pitchFamily="34" charset="0"/>
              <a:cs typeface="Arial" pitchFamily="34" charset="0"/>
            </a:endParaRPr>
          </a:p>
          <a:p>
            <a:pPr algn="just"/>
            <a:endParaRPr lang="tr-TR" sz="2000" dirty="0">
              <a:latin typeface="Arial" pitchFamily="34" charset="0"/>
              <a:cs typeface="Arial" pitchFamily="34" charset="0"/>
            </a:endParaRPr>
          </a:p>
          <a:p>
            <a:pPr algn="just"/>
            <a:r>
              <a:rPr lang="pt-BR" sz="2000" dirty="0">
                <a:latin typeface="Arial" pitchFamily="34" charset="0"/>
                <a:cs typeface="Arial" pitchFamily="34" charset="0"/>
              </a:rPr>
              <a:t>“As</a:t>
            </a:r>
            <a:r>
              <a:rPr lang="tr-TR" sz="2000" dirty="0">
                <a:latin typeface="Arial" pitchFamily="34" charset="0"/>
                <a:cs typeface="Arial" pitchFamily="34" charset="0"/>
              </a:rPr>
              <a:t>ı</a:t>
            </a:r>
            <a:r>
              <a:rPr lang="pt-BR" sz="2000" dirty="0">
                <a:latin typeface="Arial" pitchFamily="34" charset="0"/>
                <a:cs typeface="Arial" pitchFamily="34" charset="0"/>
              </a:rPr>
              <a:t>rlard</a:t>
            </a:r>
            <a:r>
              <a:rPr lang="tr-TR" sz="2000" dirty="0">
                <a:latin typeface="Arial" pitchFamily="34" charset="0"/>
                <a:cs typeface="Arial" pitchFamily="34" charset="0"/>
              </a:rPr>
              <a:t>ı</a:t>
            </a:r>
            <a:r>
              <a:rPr lang="pt-BR" sz="2000" dirty="0">
                <a:latin typeface="Arial" pitchFamily="34" charset="0"/>
                <a:cs typeface="Arial" pitchFamily="34" charset="0"/>
              </a:rPr>
              <a:t>r</a:t>
            </a:r>
            <a:r>
              <a:rPr lang="tr-TR" sz="2000" dirty="0">
                <a:latin typeface="Arial" pitchFamily="34" charset="0"/>
                <a:cs typeface="Arial" pitchFamily="34" charset="0"/>
              </a:rPr>
              <a:t> yaz</a:t>
            </a:r>
            <a:r>
              <a:rPr lang="tr-TR" sz="2000" dirty="0">
                <a:latin typeface="Arial" pitchFamily="34" charset="0"/>
                <a:cs typeface="Arial" pitchFamily="34" charset="0"/>
              </a:rPr>
              <a:t>ı</a:t>
            </a:r>
            <a:r>
              <a:rPr lang="tr-TR" sz="2000" dirty="0">
                <a:latin typeface="Arial" pitchFamily="34" charset="0"/>
                <a:cs typeface="Arial" pitchFamily="34" charset="0"/>
              </a:rPr>
              <a:t> yazmasını </a:t>
            </a:r>
            <a:r>
              <a:rPr lang="tr-TR" sz="2000" dirty="0">
                <a:latin typeface="Arial" pitchFamily="34" charset="0"/>
                <a:cs typeface="Arial" pitchFamily="34" charset="0"/>
              </a:rPr>
              <a:t>bilmelerine </a:t>
            </a:r>
            <a:r>
              <a:rPr lang="tr-TR" sz="2000" dirty="0">
                <a:latin typeface="Arial" pitchFamily="34" charset="0"/>
                <a:cs typeface="Arial" pitchFamily="34" charset="0"/>
              </a:rPr>
              <a:t>karşın henüz yazıyı içselleştirmemiş </a:t>
            </a:r>
            <a:r>
              <a:rPr lang="tr-TR" sz="2000" dirty="0">
                <a:latin typeface="Arial" pitchFamily="34" charset="0"/>
                <a:cs typeface="Arial" pitchFamily="34" charset="0"/>
              </a:rPr>
              <a:t>pek çok </a:t>
            </a:r>
            <a:r>
              <a:rPr lang="tr-TR" sz="2000" dirty="0">
                <a:latin typeface="Arial" pitchFamily="34" charset="0"/>
                <a:cs typeface="Arial" pitchFamily="34" charset="0"/>
              </a:rPr>
              <a:t>modern kültür</a:t>
            </a:r>
            <a:r>
              <a:rPr lang="tr-TR" sz="2000" dirty="0">
                <a:latin typeface="Arial" pitchFamily="34" charset="0"/>
                <a:cs typeface="Arial" pitchFamily="34" charset="0"/>
              </a:rPr>
              <a:t>, </a:t>
            </a:r>
            <a:r>
              <a:rPr lang="tr-TR" sz="2000" dirty="0">
                <a:latin typeface="Arial" pitchFamily="34" charset="0"/>
                <a:cs typeface="Arial" pitchFamily="34" charset="0"/>
              </a:rPr>
              <a:t>örne</a:t>
            </a:r>
            <a:r>
              <a:rPr lang="tr-TR" sz="2000" dirty="0">
                <a:latin typeface="Arial" pitchFamily="34" charset="0"/>
                <a:cs typeface="Arial" pitchFamily="34" charset="0"/>
              </a:rPr>
              <a:t>ğ</a:t>
            </a:r>
            <a:r>
              <a:rPr lang="tr-TR" sz="2000" dirty="0">
                <a:latin typeface="Arial" pitchFamily="34" charset="0"/>
                <a:cs typeface="Arial" pitchFamily="34" charset="0"/>
              </a:rPr>
              <a:t>in </a:t>
            </a:r>
            <a:r>
              <a:rPr lang="tr-TR" sz="2000" dirty="0">
                <a:latin typeface="Arial" pitchFamily="34" charset="0"/>
                <a:cs typeface="Arial" pitchFamily="34" charset="0"/>
              </a:rPr>
              <a:t>Arap ve Yunan gibi </a:t>
            </a:r>
            <a:r>
              <a:rPr lang="tr-TR" sz="2000" dirty="0">
                <a:latin typeface="Arial" pitchFamily="34" charset="0"/>
                <a:cs typeface="Arial" pitchFamily="34" charset="0"/>
              </a:rPr>
              <a:t>diğer Akdeniz </a:t>
            </a:r>
            <a:r>
              <a:rPr lang="tr-TR" sz="2000" dirty="0">
                <a:latin typeface="Arial" pitchFamily="34" charset="0"/>
                <a:cs typeface="Arial" pitchFamily="34" charset="0"/>
              </a:rPr>
              <a:t>kültürleri, </a:t>
            </a:r>
            <a:r>
              <a:rPr lang="tr-TR" sz="2000" dirty="0">
                <a:latin typeface="Arial" pitchFamily="34" charset="0"/>
                <a:cs typeface="Arial" pitchFamily="34" charset="0"/>
              </a:rPr>
              <a:t>kalıplaşmış düşünme </a:t>
            </a:r>
            <a:r>
              <a:rPr lang="en-US" sz="2000" dirty="0" err="1">
                <a:latin typeface="Arial" pitchFamily="34" charset="0"/>
                <a:cs typeface="Arial" pitchFamily="34" charset="0"/>
              </a:rPr>
              <a:t>ve</a:t>
            </a:r>
            <a:r>
              <a:rPr lang="en-US" sz="2000" dirty="0">
                <a:latin typeface="Arial" pitchFamily="34" charset="0"/>
                <a:cs typeface="Arial" pitchFamily="34" charset="0"/>
              </a:rPr>
              <a:t> </a:t>
            </a:r>
            <a:r>
              <a:rPr lang="en-US" sz="2000" dirty="0" err="1">
                <a:latin typeface="Arial" pitchFamily="34" charset="0"/>
                <a:cs typeface="Arial" pitchFamily="34" charset="0"/>
              </a:rPr>
              <a:t>anlat</a:t>
            </a:r>
            <a:r>
              <a:rPr lang="tr-TR" sz="2000" dirty="0">
                <a:latin typeface="Arial" pitchFamily="34" charset="0"/>
                <a:cs typeface="Arial" pitchFamily="34" charset="0"/>
              </a:rPr>
              <a:t>ı</a:t>
            </a:r>
            <a:r>
              <a:rPr lang="en-US" sz="2000" dirty="0">
                <a:latin typeface="Arial" pitchFamily="34" charset="0"/>
                <a:cs typeface="Arial" pitchFamily="34" charset="0"/>
              </a:rPr>
              <a:t>m </a:t>
            </a:r>
            <a:r>
              <a:rPr lang="en-US" sz="2000" dirty="0" err="1">
                <a:latin typeface="Arial" pitchFamily="34" charset="0"/>
                <a:cs typeface="Arial" pitchFamily="34" charset="0"/>
              </a:rPr>
              <a:t>biçimine</a:t>
            </a:r>
            <a:r>
              <a:rPr lang="en-US" sz="2000" dirty="0">
                <a:latin typeface="Arial" pitchFamily="34" charset="0"/>
                <a:cs typeface="Arial" pitchFamily="34" charset="0"/>
              </a:rPr>
              <a:t> </a:t>
            </a:r>
            <a:r>
              <a:rPr lang="en-US" sz="2000" dirty="0" err="1">
                <a:latin typeface="Arial" pitchFamily="34" charset="0"/>
                <a:cs typeface="Arial" pitchFamily="34" charset="0"/>
              </a:rPr>
              <a:t>hala</a:t>
            </a:r>
            <a:r>
              <a:rPr lang="en-US" sz="2000" dirty="0">
                <a:latin typeface="Arial" pitchFamily="34" charset="0"/>
                <a:cs typeface="Arial" pitchFamily="34" charset="0"/>
              </a:rPr>
              <a:t> </a:t>
            </a:r>
            <a:r>
              <a:rPr lang="en-US" sz="2000" dirty="0">
                <a:latin typeface="Arial" pitchFamily="34" charset="0"/>
                <a:cs typeface="Arial" pitchFamily="34" charset="0"/>
              </a:rPr>
              <a:t>s</a:t>
            </a:r>
            <a:r>
              <a:rPr lang="tr-TR" sz="2000" dirty="0" err="1">
                <a:latin typeface="Arial" pitchFamily="34" charset="0"/>
                <a:cs typeface="Arial" pitchFamily="34" charset="0"/>
              </a:rPr>
              <a:t>ıkı</a:t>
            </a:r>
            <a:r>
              <a:rPr lang="en-US" sz="2000" dirty="0">
                <a:latin typeface="Arial" pitchFamily="34" charset="0"/>
                <a:cs typeface="Arial" pitchFamily="34" charset="0"/>
              </a:rPr>
              <a:t> s</a:t>
            </a:r>
            <a:r>
              <a:rPr lang="tr-TR" sz="2000" dirty="0" err="1">
                <a:latin typeface="Arial" pitchFamily="34" charset="0"/>
                <a:cs typeface="Arial" pitchFamily="34" charset="0"/>
              </a:rPr>
              <a:t>ıkı</a:t>
            </a:r>
            <a:r>
              <a:rPr lang="en-US" sz="2000" dirty="0" err="1">
                <a:latin typeface="Arial" pitchFamily="34" charset="0"/>
                <a:cs typeface="Arial" pitchFamily="34" charset="0"/>
              </a:rPr>
              <a:t>ya</a:t>
            </a:r>
            <a:r>
              <a:rPr lang="tr-TR" sz="2000" dirty="0">
                <a:latin typeface="Arial" pitchFamily="34" charset="0"/>
                <a:cs typeface="Arial" pitchFamily="34" charset="0"/>
              </a:rPr>
              <a:t> bağlıdır” demektedir</a:t>
            </a:r>
            <a:r>
              <a:rPr lang="tr-TR" sz="2000" dirty="0">
                <a:latin typeface="Arial" pitchFamily="34" charset="0"/>
                <a:cs typeface="Arial" pitchFamily="34" charset="0"/>
              </a:rPr>
              <a:t>.</a:t>
            </a:r>
          </a:p>
        </p:txBody>
      </p:sp>
    </p:spTree>
    <p:extLst>
      <p:ext uri="{BB962C8B-B14F-4D97-AF65-F5344CB8AC3E}">
        <p14:creationId xmlns:p14="http://schemas.microsoft.com/office/powerpoint/2010/main" val="647134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991544" y="2204864"/>
            <a:ext cx="8229600" cy="4389120"/>
          </a:xfrm>
        </p:spPr>
        <p:txBody>
          <a:bodyPr/>
          <a:lstStyle/>
          <a:p>
            <a:pPr algn="just"/>
            <a:r>
              <a:rPr lang="tr-TR" dirty="0" smtClean="0"/>
              <a:t>Sözle biçimlenen düşünce zaman içinde geliştikçe hazır deyişlerin kullanımı da daha ince bir ustalık kazanır (</a:t>
            </a:r>
            <a:r>
              <a:rPr lang="tr-TR" dirty="0" err="1" smtClean="0"/>
              <a:t>Ong</a:t>
            </a:r>
            <a:r>
              <a:rPr lang="tr-TR" dirty="0" smtClean="0"/>
              <a:t> 1995:50-52). Hafızada meydana gelen bu birikim ve birikimin yeni kuşaklara aktarımında kullanılan anlatım biçimleri zamanla daha da gelişir.</a:t>
            </a:r>
            <a:endParaRPr lang="tr-TR" dirty="0"/>
          </a:p>
        </p:txBody>
      </p:sp>
    </p:spTree>
    <p:extLst>
      <p:ext uri="{BB962C8B-B14F-4D97-AF65-F5344CB8AC3E}">
        <p14:creationId xmlns:p14="http://schemas.microsoft.com/office/powerpoint/2010/main" val="30715044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79576" y="188640"/>
            <a:ext cx="8229600" cy="1143000"/>
          </a:xfrm>
        </p:spPr>
        <p:txBody>
          <a:bodyPr>
            <a:normAutofit/>
          </a:bodyPr>
          <a:lstStyle/>
          <a:p>
            <a:r>
              <a:rPr lang="tr-TR" sz="4000" dirty="0"/>
              <a:t>Sözlü edebiyat- Halk edebiyatı</a:t>
            </a:r>
            <a:endParaRPr lang="tr-TR" sz="4000" dirty="0"/>
          </a:p>
        </p:txBody>
      </p:sp>
      <p:sp>
        <p:nvSpPr>
          <p:cNvPr id="3" name="2 İçerik Yer Tutucusu"/>
          <p:cNvSpPr>
            <a:spLocks noGrp="1"/>
          </p:cNvSpPr>
          <p:nvPr>
            <p:ph idx="1"/>
          </p:nvPr>
        </p:nvSpPr>
        <p:spPr>
          <a:xfrm>
            <a:off x="1919536" y="1556792"/>
            <a:ext cx="8229600" cy="4389120"/>
          </a:xfrm>
        </p:spPr>
        <p:txBody>
          <a:bodyPr>
            <a:normAutofit/>
          </a:bodyPr>
          <a:lstStyle/>
          <a:p>
            <a:pPr algn="just">
              <a:buNone/>
            </a:pPr>
            <a:r>
              <a:rPr lang="tr-TR" dirty="0" smtClean="0"/>
              <a:t>	-	Bir başka ifadeyle, insanlık çok eski çağlardan beri ahenkli tekrarların, kalıplaşmış ve ritmik ifadelerin insan hafızasında kolayca kalıp ezberlenebildiğini keşfetmişlerdir. </a:t>
            </a:r>
          </a:p>
          <a:p>
            <a:pPr algn="just">
              <a:buNone/>
            </a:pPr>
            <a:r>
              <a:rPr lang="tr-TR" dirty="0" smtClean="0"/>
              <a:t>	-	Bunun bir sonucu olarak, gerektiğinde kullanabilmek isteği duygu, düşünce, tecrübe ve becerileri şiir şeklinde söyleyerek “</a:t>
            </a:r>
            <a:r>
              <a:rPr lang="tr-TR" b="1" dirty="0" smtClean="0"/>
              <a:t>sözlü saklama</a:t>
            </a:r>
            <a:r>
              <a:rPr lang="tr-TR" dirty="0" smtClean="0"/>
              <a:t>” veya başka kuşaklara ulaştırabilmek amacıyla yarınlara yönelik olan muhafaza etme yöntemi olan “</a:t>
            </a:r>
            <a:r>
              <a:rPr lang="tr-TR" b="1" dirty="0" smtClean="0"/>
              <a:t>sözlü edebiyatı</a:t>
            </a:r>
            <a:r>
              <a:rPr lang="tr-TR" dirty="0" smtClean="0"/>
              <a:t>” </a:t>
            </a:r>
            <a:r>
              <a:rPr lang="tr-TR" i="1" dirty="0" smtClean="0"/>
              <a:t>(oral </a:t>
            </a:r>
            <a:r>
              <a:rPr lang="tr-TR" i="1" dirty="0" err="1" smtClean="0"/>
              <a:t>literature</a:t>
            </a:r>
            <a:r>
              <a:rPr lang="tr-TR" i="1" dirty="0" smtClean="0"/>
              <a:t>) </a:t>
            </a:r>
            <a:r>
              <a:rPr lang="tr-TR" dirty="0" smtClean="0"/>
              <a:t>veya yaygın adlandırılmasıyla “</a:t>
            </a:r>
            <a:r>
              <a:rPr lang="tr-TR" b="1" dirty="0" smtClean="0"/>
              <a:t>Halk edebiyatı</a:t>
            </a:r>
            <a:r>
              <a:rPr lang="tr-TR" dirty="0" smtClean="0"/>
              <a:t>” </a:t>
            </a:r>
            <a:r>
              <a:rPr lang="tr-TR" dirty="0" err="1" smtClean="0"/>
              <a:t>nı</a:t>
            </a:r>
            <a:r>
              <a:rPr lang="tr-TR" dirty="0" smtClean="0"/>
              <a:t> icat etmiştir.</a:t>
            </a:r>
            <a:endParaRPr lang="tr-TR" dirty="0"/>
          </a:p>
        </p:txBody>
      </p:sp>
    </p:spTree>
    <p:extLst>
      <p:ext uri="{BB962C8B-B14F-4D97-AF65-F5344CB8AC3E}">
        <p14:creationId xmlns:p14="http://schemas.microsoft.com/office/powerpoint/2010/main" val="3723588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1847528" y="0"/>
            <a:ext cx="8229600" cy="1143000"/>
          </a:xfrm>
        </p:spPr>
        <p:txBody>
          <a:bodyPr>
            <a:normAutofit fontScale="90000"/>
          </a:bodyPr>
          <a:lstStyle/>
          <a:p>
            <a:r>
              <a:rPr lang="tr-TR" sz="3100" dirty="0"/>
              <a:t/>
            </a:r>
            <a:br>
              <a:rPr lang="tr-TR" sz="3100" dirty="0"/>
            </a:br>
            <a:r>
              <a:rPr lang="tr-TR" sz="3100" dirty="0"/>
              <a:t>Türk Halk Edebiyatının yazılı kaynaklarından bazıları…</a:t>
            </a:r>
            <a:endParaRPr lang="tr-TR" dirty="0"/>
          </a:p>
        </p:txBody>
      </p:sp>
      <p:sp>
        <p:nvSpPr>
          <p:cNvPr id="4" name="3 İçerik Yer Tutucusu"/>
          <p:cNvSpPr>
            <a:spLocks noGrp="1"/>
          </p:cNvSpPr>
          <p:nvPr>
            <p:ph idx="1"/>
          </p:nvPr>
        </p:nvSpPr>
        <p:spPr>
          <a:xfrm>
            <a:off x="1703512" y="1340768"/>
            <a:ext cx="8517632" cy="5400600"/>
          </a:xfrm>
        </p:spPr>
        <p:txBody>
          <a:bodyPr>
            <a:normAutofit fontScale="32500" lnSpcReduction="20000"/>
          </a:bodyPr>
          <a:lstStyle/>
          <a:p>
            <a:pPr algn="just"/>
            <a:r>
              <a:rPr lang="tr-TR" sz="4800" b="1" dirty="0">
                <a:latin typeface="Arial" pitchFamily="34" charset="0"/>
                <a:cs typeface="Arial" pitchFamily="34" charset="0"/>
              </a:rPr>
              <a:t>1. Çin Yıllıkları:</a:t>
            </a:r>
            <a:r>
              <a:rPr lang="tr-TR" sz="4800" dirty="0">
                <a:latin typeface="Arial" pitchFamily="34" charset="0"/>
                <a:cs typeface="Arial" pitchFamily="34" charset="0"/>
              </a:rPr>
              <a:t> Eski Çin tarihlerinde Hunlar, Göktürkler, Uygurlar ve Kırgızlar başta olmak üzere Türk boyları ve kültürleri hakkında son derece önemli bilgiler yer alır.</a:t>
            </a:r>
          </a:p>
          <a:p>
            <a:pPr algn="just"/>
            <a:r>
              <a:rPr lang="tr-TR" sz="4800" b="1" dirty="0">
                <a:latin typeface="Arial" pitchFamily="34" charset="0"/>
                <a:cs typeface="Arial" pitchFamily="34" charset="0"/>
              </a:rPr>
              <a:t>2. </a:t>
            </a:r>
            <a:r>
              <a:rPr lang="tr-TR" sz="4800" b="1" dirty="0" err="1">
                <a:latin typeface="Arial" pitchFamily="34" charset="0"/>
                <a:cs typeface="Arial" pitchFamily="34" charset="0"/>
              </a:rPr>
              <a:t>Bengütaş</a:t>
            </a:r>
            <a:r>
              <a:rPr lang="tr-TR" sz="4800" b="1" dirty="0">
                <a:latin typeface="Arial" pitchFamily="34" charset="0"/>
                <a:cs typeface="Arial" pitchFamily="34" charset="0"/>
              </a:rPr>
              <a:t> Yazıtlar (Göktürk Abideleri):</a:t>
            </a:r>
            <a:r>
              <a:rPr lang="tr-TR" sz="4800" dirty="0">
                <a:latin typeface="Arial" pitchFamily="34" charset="0"/>
                <a:cs typeface="Arial" pitchFamily="34" charset="0"/>
              </a:rPr>
              <a:t> Göktürk alfabesi ile çoğunluğu taşlar üzerine yazılmış yazıtlar. Bu yazıtlar yoğun olarak Moğolistan, </a:t>
            </a:r>
            <a:r>
              <a:rPr lang="tr-TR" sz="4800" dirty="0" err="1">
                <a:latin typeface="Arial" pitchFamily="34" charset="0"/>
                <a:cs typeface="Arial" pitchFamily="34" charset="0"/>
              </a:rPr>
              <a:t>Tıva</a:t>
            </a:r>
            <a:r>
              <a:rPr lang="tr-TR" sz="4800" dirty="0">
                <a:latin typeface="Arial" pitchFamily="34" charset="0"/>
                <a:cs typeface="Arial" pitchFamily="34" charset="0"/>
              </a:rPr>
              <a:t>, </a:t>
            </a:r>
            <a:r>
              <a:rPr lang="tr-TR" sz="4800" dirty="0" err="1">
                <a:latin typeface="Arial" pitchFamily="34" charset="0"/>
                <a:cs typeface="Arial" pitchFamily="34" charset="0"/>
              </a:rPr>
              <a:t>Hakasya</a:t>
            </a:r>
            <a:r>
              <a:rPr lang="tr-TR" sz="4800" dirty="0">
                <a:latin typeface="Arial" pitchFamily="34" charset="0"/>
                <a:cs typeface="Arial" pitchFamily="34" charset="0"/>
              </a:rPr>
              <a:t>, Altay, Kırgızistan, Kazakistan sınırları içindedir. En meşhurları, Orhun ırmağı kıyısında bulunan altı yazıttan oluşur. Bunlardan verdikleri bilgiler ve metinlerinin hacmi bakımından en önemlileri, VIII. yüzyılda </a:t>
            </a:r>
            <a:r>
              <a:rPr lang="tr-TR" sz="4800" dirty="0" err="1">
                <a:latin typeface="Arial" pitchFamily="34" charset="0"/>
                <a:cs typeface="Arial" pitchFamily="34" charset="0"/>
              </a:rPr>
              <a:t>Kültigin</a:t>
            </a:r>
            <a:r>
              <a:rPr lang="tr-TR" sz="4800" dirty="0">
                <a:latin typeface="Arial" pitchFamily="34" charset="0"/>
                <a:cs typeface="Arial" pitchFamily="34" charset="0"/>
              </a:rPr>
              <a:t>, Bilge Kağan, </a:t>
            </a:r>
            <a:r>
              <a:rPr lang="tr-TR" sz="4800" dirty="0" err="1">
                <a:latin typeface="Arial" pitchFamily="34" charset="0"/>
                <a:cs typeface="Arial" pitchFamily="34" charset="0"/>
              </a:rPr>
              <a:t>Tonyukuk</a:t>
            </a:r>
            <a:r>
              <a:rPr lang="tr-TR" sz="4800" dirty="0">
                <a:latin typeface="Arial" pitchFamily="34" charset="0"/>
                <a:cs typeface="Arial" pitchFamily="34" charset="0"/>
              </a:rPr>
              <a:t> adına dikilen ve "Orhun Abideleri" adıyla tanınan anıtlardır.</a:t>
            </a:r>
          </a:p>
          <a:p>
            <a:pPr algn="just"/>
            <a:r>
              <a:rPr lang="tr-TR" sz="4800" b="1" dirty="0">
                <a:latin typeface="Arial" pitchFamily="34" charset="0"/>
                <a:cs typeface="Arial" pitchFamily="34" charset="0"/>
              </a:rPr>
              <a:t>3. Eski Uygur Metinleri:</a:t>
            </a:r>
            <a:r>
              <a:rPr lang="tr-TR" sz="4800" dirty="0">
                <a:latin typeface="Arial" pitchFamily="34" charset="0"/>
                <a:cs typeface="Arial" pitchFamily="34" charset="0"/>
              </a:rPr>
              <a:t> Başta, eldeki tek nüshası, Paris </a:t>
            </a:r>
            <a:r>
              <a:rPr lang="tr-TR" sz="4800" dirty="0" err="1">
                <a:latin typeface="Arial" pitchFamily="34" charset="0"/>
                <a:cs typeface="Arial" pitchFamily="34" charset="0"/>
              </a:rPr>
              <a:t>Bibliotheque</a:t>
            </a:r>
            <a:r>
              <a:rPr lang="tr-TR" sz="4800" dirty="0">
                <a:latin typeface="Arial" pitchFamily="34" charset="0"/>
                <a:cs typeface="Arial" pitchFamily="34" charset="0"/>
              </a:rPr>
              <a:t> </a:t>
            </a:r>
            <a:r>
              <a:rPr lang="tr-TR" sz="4800" dirty="0" err="1">
                <a:latin typeface="Arial" pitchFamily="34" charset="0"/>
                <a:cs typeface="Arial" pitchFamily="34" charset="0"/>
              </a:rPr>
              <a:t>Nationale’de</a:t>
            </a:r>
            <a:r>
              <a:rPr lang="tr-TR" sz="4800" dirty="0">
                <a:latin typeface="Arial" pitchFamily="34" charset="0"/>
                <a:cs typeface="Arial" pitchFamily="34" charset="0"/>
              </a:rPr>
              <a:t> olan Uygur harfli Oğuz Kağan Destanı olmak üzere Uygur döneminden kalan pek çok şiir ve adını bildiğimiz en eski Türk şairi </a:t>
            </a:r>
            <a:r>
              <a:rPr lang="tr-TR" sz="4800" dirty="0" err="1">
                <a:latin typeface="Arial" pitchFamily="34" charset="0"/>
                <a:cs typeface="Arial" pitchFamily="34" charset="0"/>
              </a:rPr>
              <a:t>Aprınçur</a:t>
            </a:r>
            <a:r>
              <a:rPr lang="tr-TR" sz="4800" dirty="0">
                <a:latin typeface="Arial" pitchFamily="34" charset="0"/>
                <a:cs typeface="Arial" pitchFamily="34" charset="0"/>
              </a:rPr>
              <a:t> </a:t>
            </a:r>
            <a:r>
              <a:rPr lang="tr-TR" sz="4800" dirty="0" err="1">
                <a:latin typeface="Arial" pitchFamily="34" charset="0"/>
                <a:cs typeface="Arial" pitchFamily="34" charset="0"/>
              </a:rPr>
              <a:t>Tigin'in</a:t>
            </a:r>
            <a:r>
              <a:rPr lang="tr-TR" sz="4800" dirty="0">
                <a:latin typeface="Arial" pitchFamily="34" charset="0"/>
                <a:cs typeface="Arial" pitchFamily="34" charset="0"/>
              </a:rPr>
              <a:t> şiirleri ve çeşitli dillerden Türkçeye tercüme edilmiş kitaplardan oluşan eski Uygur metinleri, Türk Halk Edebiyatının İslâm öncesi dönemini aydınlatmada son derece önemli kaynaklardır.</a:t>
            </a:r>
          </a:p>
          <a:p>
            <a:pPr algn="just"/>
            <a:r>
              <a:rPr lang="tr-TR" sz="4800" b="1" dirty="0">
                <a:latin typeface="Arial" pitchFamily="34" charset="0"/>
                <a:cs typeface="Arial" pitchFamily="34" charset="0"/>
              </a:rPr>
              <a:t>4. </a:t>
            </a:r>
            <a:r>
              <a:rPr lang="tr-TR" sz="4800" b="1" dirty="0" err="1">
                <a:latin typeface="Arial" pitchFamily="34" charset="0"/>
                <a:cs typeface="Arial" pitchFamily="34" charset="0"/>
              </a:rPr>
              <a:t>Kutadgu</a:t>
            </a:r>
            <a:r>
              <a:rPr lang="tr-TR" sz="4800" b="1" dirty="0">
                <a:latin typeface="Arial" pitchFamily="34" charset="0"/>
                <a:cs typeface="Arial" pitchFamily="34" charset="0"/>
              </a:rPr>
              <a:t> </a:t>
            </a:r>
            <a:r>
              <a:rPr lang="tr-TR" sz="4800" b="1" dirty="0" err="1">
                <a:latin typeface="Arial" pitchFamily="34" charset="0"/>
                <a:cs typeface="Arial" pitchFamily="34" charset="0"/>
              </a:rPr>
              <a:t>Bilig</a:t>
            </a:r>
            <a:r>
              <a:rPr lang="tr-TR" sz="4800" b="1" dirty="0">
                <a:latin typeface="Arial" pitchFamily="34" charset="0"/>
                <a:cs typeface="Arial" pitchFamily="34" charset="0"/>
              </a:rPr>
              <a:t>:</a:t>
            </a:r>
            <a:r>
              <a:rPr lang="tr-TR" sz="4800" dirty="0">
                <a:latin typeface="Arial" pitchFamily="34" charset="0"/>
                <a:cs typeface="Arial" pitchFamily="34" charset="0"/>
              </a:rPr>
              <a:t> Yusuf Has </a:t>
            </a:r>
            <a:r>
              <a:rPr lang="tr-TR" sz="4800" dirty="0" err="1">
                <a:latin typeface="Arial" pitchFamily="34" charset="0"/>
                <a:cs typeface="Arial" pitchFamily="34" charset="0"/>
              </a:rPr>
              <a:t>Hacib'in</a:t>
            </a:r>
            <a:r>
              <a:rPr lang="tr-TR" sz="4800" dirty="0">
                <a:latin typeface="Arial" pitchFamily="34" charset="0"/>
                <a:cs typeface="Arial" pitchFamily="34" charset="0"/>
              </a:rPr>
              <a:t> 1069-1070'te tamamlayarak </a:t>
            </a:r>
            <a:r>
              <a:rPr lang="tr-TR" sz="4800" dirty="0" err="1">
                <a:latin typeface="Arial" pitchFamily="34" charset="0"/>
                <a:cs typeface="Arial" pitchFamily="34" charset="0"/>
              </a:rPr>
              <a:t>Tabgac</a:t>
            </a:r>
            <a:r>
              <a:rPr lang="tr-TR" sz="4800" dirty="0">
                <a:latin typeface="Arial" pitchFamily="34" charset="0"/>
                <a:cs typeface="Arial" pitchFamily="34" charset="0"/>
              </a:rPr>
              <a:t> Buğ­ra Han'a sunduğu, devlet yönetimini anlatan Türk kültürüyle ilgili son derece zengin bilgiler veren manzum didaktik bir eserdir.</a:t>
            </a:r>
          </a:p>
          <a:p>
            <a:pPr algn="just"/>
            <a:r>
              <a:rPr lang="tr-TR" sz="4800" b="1" dirty="0">
                <a:latin typeface="Arial" pitchFamily="34" charset="0"/>
                <a:cs typeface="Arial" pitchFamily="34" charset="0"/>
              </a:rPr>
              <a:t>5. </a:t>
            </a:r>
            <a:r>
              <a:rPr lang="tr-TR" sz="4800" b="1" dirty="0" err="1">
                <a:latin typeface="Arial" pitchFamily="34" charset="0"/>
                <a:cs typeface="Arial" pitchFamily="34" charset="0"/>
              </a:rPr>
              <a:t>Dîvânu</a:t>
            </a:r>
            <a:r>
              <a:rPr lang="tr-TR" sz="4800" b="1" dirty="0">
                <a:latin typeface="Arial" pitchFamily="34" charset="0"/>
                <a:cs typeface="Arial" pitchFamily="34" charset="0"/>
              </a:rPr>
              <a:t> </a:t>
            </a:r>
            <a:r>
              <a:rPr lang="tr-TR" sz="4800" b="1" dirty="0" err="1">
                <a:latin typeface="Arial" pitchFamily="34" charset="0"/>
                <a:cs typeface="Arial" pitchFamily="34" charset="0"/>
              </a:rPr>
              <a:t>Lügâti't</a:t>
            </a:r>
            <a:r>
              <a:rPr lang="tr-TR" sz="4800" b="1" dirty="0">
                <a:latin typeface="Arial" pitchFamily="34" charset="0"/>
                <a:cs typeface="Arial" pitchFamily="34" charset="0"/>
              </a:rPr>
              <a:t>-Türk:</a:t>
            </a:r>
            <a:r>
              <a:rPr lang="tr-TR" sz="4800" dirty="0">
                <a:latin typeface="Arial" pitchFamily="34" charset="0"/>
                <a:cs typeface="Arial" pitchFamily="34" charset="0"/>
              </a:rPr>
              <a:t> </a:t>
            </a:r>
            <a:r>
              <a:rPr lang="tr-TR" sz="4800" dirty="0" err="1">
                <a:latin typeface="Arial" pitchFamily="34" charset="0"/>
                <a:cs typeface="Arial" pitchFamily="34" charset="0"/>
              </a:rPr>
              <a:t>Kaşgarlı</a:t>
            </a:r>
            <a:r>
              <a:rPr lang="tr-TR" sz="4800" dirty="0">
                <a:latin typeface="Arial" pitchFamily="34" charset="0"/>
                <a:cs typeface="Arial" pitchFamily="34" charset="0"/>
              </a:rPr>
              <a:t> </a:t>
            </a:r>
            <a:r>
              <a:rPr lang="tr-TR" sz="4800" dirty="0" err="1">
                <a:latin typeface="Arial" pitchFamily="34" charset="0"/>
                <a:cs typeface="Arial" pitchFamily="34" charset="0"/>
              </a:rPr>
              <a:t>Mahmud'un</a:t>
            </a:r>
            <a:r>
              <a:rPr lang="tr-TR" sz="4800" dirty="0">
                <a:latin typeface="Arial" pitchFamily="34" charset="0"/>
                <a:cs typeface="Arial" pitchFamily="34" charset="0"/>
              </a:rPr>
              <a:t> Araplara Türkçe öğretmek ve Türkçenin Arapçadan daha zengin bir dil olduğunu göstermek amacıyla 1072-1074 arasında hazırladığı ve Türk kültür tarihinin en önemli kaynağı olan ansiklopedik bir sözlüktür.</a:t>
            </a:r>
          </a:p>
          <a:p>
            <a:pPr algn="just"/>
            <a:endParaRPr lang="tr-TR" dirty="0"/>
          </a:p>
        </p:txBody>
      </p:sp>
    </p:spTree>
    <p:extLst>
      <p:ext uri="{BB962C8B-B14F-4D97-AF65-F5344CB8AC3E}">
        <p14:creationId xmlns:p14="http://schemas.microsoft.com/office/powerpoint/2010/main" val="9827660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268760"/>
            <a:ext cx="8229600" cy="5055840"/>
          </a:xfrm>
        </p:spPr>
        <p:txBody>
          <a:bodyPr>
            <a:normAutofit fontScale="40000" lnSpcReduction="20000"/>
          </a:bodyPr>
          <a:lstStyle/>
          <a:p>
            <a:pPr algn="just"/>
            <a:r>
              <a:rPr lang="tr-TR" sz="3300" b="1" dirty="0">
                <a:latin typeface="Arial" pitchFamily="34" charset="0"/>
                <a:cs typeface="Arial" pitchFamily="34" charset="0"/>
              </a:rPr>
              <a:t>6. </a:t>
            </a:r>
            <a:r>
              <a:rPr lang="tr-TR" sz="3300" b="1" dirty="0" err="1">
                <a:latin typeface="Arial" pitchFamily="34" charset="0"/>
                <a:cs typeface="Arial" pitchFamily="34" charset="0"/>
              </a:rPr>
              <a:t>Atabetü'l-Hakâyık</a:t>
            </a:r>
            <a:r>
              <a:rPr lang="tr-TR" sz="3300" b="1" dirty="0">
                <a:latin typeface="Arial" pitchFamily="34" charset="0"/>
                <a:cs typeface="Arial" pitchFamily="34" charset="0"/>
              </a:rPr>
              <a:t>:</a:t>
            </a:r>
            <a:r>
              <a:rPr lang="tr-TR" sz="3300" dirty="0">
                <a:latin typeface="Arial" pitchFamily="34" charset="0"/>
                <a:cs typeface="Arial" pitchFamily="34" charset="0"/>
              </a:rPr>
              <a:t> Edip Ahmet </a:t>
            </a:r>
            <a:r>
              <a:rPr lang="tr-TR" sz="3300" dirty="0" err="1">
                <a:latin typeface="Arial" pitchFamily="34" charset="0"/>
                <a:cs typeface="Arial" pitchFamily="34" charset="0"/>
              </a:rPr>
              <a:t>Yüknekî</a:t>
            </a:r>
            <a:r>
              <a:rPr lang="tr-TR" sz="3300" dirty="0">
                <a:latin typeface="Arial" pitchFamily="34" charset="0"/>
                <a:cs typeface="Arial" pitchFamily="34" charset="0"/>
              </a:rPr>
              <a:t> tarafından XII. yüzyılın ilk yarısında kaleme alınan manzum ahlak kitabıdır.</a:t>
            </a:r>
          </a:p>
          <a:p>
            <a:pPr algn="just"/>
            <a:r>
              <a:rPr lang="tr-TR" sz="3300" b="1" dirty="0">
                <a:latin typeface="Arial" pitchFamily="34" charset="0"/>
                <a:cs typeface="Arial" pitchFamily="34" charset="0"/>
              </a:rPr>
              <a:t>7. </a:t>
            </a:r>
            <a:r>
              <a:rPr lang="tr-TR" sz="3300" b="1" dirty="0" err="1">
                <a:latin typeface="Arial" pitchFamily="34" charset="0"/>
                <a:cs typeface="Arial" pitchFamily="34" charset="0"/>
              </a:rPr>
              <a:t>Dîvân</a:t>
            </a:r>
            <a:r>
              <a:rPr lang="tr-TR" sz="3300" b="1" dirty="0">
                <a:latin typeface="Arial" pitchFamily="34" charset="0"/>
                <a:cs typeface="Arial" pitchFamily="34" charset="0"/>
              </a:rPr>
              <a:t>-ı Hikmet:</a:t>
            </a:r>
            <a:r>
              <a:rPr lang="tr-TR" sz="3300" dirty="0">
                <a:latin typeface="Arial" pitchFamily="34" charset="0"/>
                <a:cs typeface="Arial" pitchFamily="34" charset="0"/>
              </a:rPr>
              <a:t> XII. Yüzyılda Türk Tasavvuf Edebiyatının ilk şairi sayılan Türkistanlı Hoca Ahmet </a:t>
            </a:r>
            <a:r>
              <a:rPr lang="tr-TR" sz="3300" dirty="0" err="1">
                <a:latin typeface="Arial" pitchFamily="34" charset="0"/>
                <a:cs typeface="Arial" pitchFamily="34" charset="0"/>
              </a:rPr>
              <a:t>Yesevî</a:t>
            </a:r>
            <a:r>
              <a:rPr lang="tr-TR" sz="3300" dirty="0">
                <a:latin typeface="Arial" pitchFamily="34" charset="0"/>
                <a:cs typeface="Arial" pitchFamily="34" charset="0"/>
              </a:rPr>
              <a:t> tarafından yazılmıştır. Dinî-tasavvufi konular işleyen didaktik bir şiir kitabıdır.</a:t>
            </a:r>
          </a:p>
          <a:p>
            <a:pPr algn="just"/>
            <a:r>
              <a:rPr lang="tr-TR" sz="3300" b="1" dirty="0">
                <a:latin typeface="Arial" pitchFamily="34" charset="0"/>
                <a:cs typeface="Arial" pitchFamily="34" charset="0"/>
              </a:rPr>
              <a:t>8. </a:t>
            </a:r>
            <a:r>
              <a:rPr lang="tr-TR" sz="3300" b="1" dirty="0" err="1">
                <a:latin typeface="Arial" pitchFamily="34" charset="0"/>
                <a:cs typeface="Arial" pitchFamily="34" charset="0"/>
              </a:rPr>
              <a:t>Codex</a:t>
            </a:r>
            <a:r>
              <a:rPr lang="tr-TR" sz="3300" b="1" dirty="0">
                <a:latin typeface="Arial" pitchFamily="34" charset="0"/>
                <a:cs typeface="Arial" pitchFamily="34" charset="0"/>
              </a:rPr>
              <a:t> </a:t>
            </a:r>
            <a:r>
              <a:rPr lang="tr-TR" sz="3300" b="1" dirty="0" err="1">
                <a:latin typeface="Arial" pitchFamily="34" charset="0"/>
                <a:cs typeface="Arial" pitchFamily="34" charset="0"/>
              </a:rPr>
              <a:t>Cumanicus</a:t>
            </a:r>
            <a:r>
              <a:rPr lang="tr-TR" sz="3300" b="1" dirty="0">
                <a:latin typeface="Arial" pitchFamily="34" charset="0"/>
                <a:cs typeface="Arial" pitchFamily="34" charset="0"/>
              </a:rPr>
              <a:t>:</a:t>
            </a:r>
            <a:r>
              <a:rPr lang="tr-TR" sz="3300" dirty="0">
                <a:latin typeface="Arial" pitchFamily="34" charset="0"/>
                <a:cs typeface="Arial" pitchFamily="34" charset="0"/>
              </a:rPr>
              <a:t> </a:t>
            </a:r>
            <a:r>
              <a:rPr lang="tr-TR" sz="3300" dirty="0" err="1">
                <a:latin typeface="Arial" pitchFamily="34" charset="0"/>
                <a:cs typeface="Arial" pitchFamily="34" charset="0"/>
              </a:rPr>
              <a:t>Karpatlar</a:t>
            </a:r>
            <a:r>
              <a:rPr lang="tr-TR" sz="3300" dirty="0">
                <a:latin typeface="Arial" pitchFamily="34" charset="0"/>
                <a:cs typeface="Arial" pitchFamily="34" charset="0"/>
              </a:rPr>
              <a:t> ile Ural dağları arasında yaşayan Kıpçaklar hakkında XIV. yüzyılda İdil nehri boyunda misyonerlik yapan </a:t>
            </a:r>
            <a:r>
              <a:rPr lang="tr-TR" sz="3300" dirty="0" err="1">
                <a:latin typeface="Arial" pitchFamily="34" charset="0"/>
                <a:cs typeface="Arial" pitchFamily="34" charset="0"/>
              </a:rPr>
              <a:t>Fransiskan</a:t>
            </a:r>
            <a:r>
              <a:rPr lang="tr-TR" sz="3300" dirty="0">
                <a:latin typeface="Arial" pitchFamily="34" charset="0"/>
                <a:cs typeface="Arial" pitchFamily="34" charset="0"/>
              </a:rPr>
              <a:t> rahipleri tarafından yazılmış gramer örnekleri, Türkçe kelime listeleri ve Türkçe metinler içeren bir çalışmadır. Özellikle içerdiği 46 adet bilmece bu türün bilinen en eski Türkçe örnekleridir.</a:t>
            </a:r>
          </a:p>
          <a:p>
            <a:pPr algn="just"/>
            <a:r>
              <a:rPr lang="tr-TR" sz="3300" b="1" dirty="0">
                <a:latin typeface="Arial" pitchFamily="34" charset="0"/>
                <a:cs typeface="Arial" pitchFamily="34" charset="0"/>
              </a:rPr>
              <a:t>9. Dede Korkut Kitabı:</a:t>
            </a:r>
            <a:r>
              <a:rPr lang="tr-TR" sz="3300" dirty="0">
                <a:latin typeface="Arial" pitchFamily="34" charset="0"/>
                <a:cs typeface="Arial" pitchFamily="34" charset="0"/>
              </a:rPr>
              <a:t> </a:t>
            </a:r>
            <a:r>
              <a:rPr lang="tr-TR" sz="3300" dirty="0" err="1">
                <a:latin typeface="Arial" pitchFamily="34" charset="0"/>
                <a:cs typeface="Arial" pitchFamily="34" charset="0"/>
              </a:rPr>
              <a:t>Oğuznâme</a:t>
            </a:r>
            <a:r>
              <a:rPr lang="tr-TR" sz="3300" dirty="0">
                <a:latin typeface="Arial" pitchFamily="34" charset="0"/>
                <a:cs typeface="Arial" pitchFamily="34" charset="0"/>
              </a:rPr>
              <a:t> denilen, Oğuz Türklerine ait epik destanlar söyleme ve bunları yazıya geçirme geleneğinin en önemli örneklerinden birisi olan bu kitabın, XV. veya XVI. yüzyılda yazıya geçirildiği düşünülmektedir. Bugün bulundukları yere göre adlandırılan 12 boydan (öyküden) oluşur. Kitabın Dresden ve Vatikan'da bulunan iki nüshası vardır. Dresden nüshası 12 hikâyeden, Vatikan nüshası 6 hikâyeden oluşur. Dede Korkut Kitabı'nda kullanılan dil katkısız bir Türkçedir. Kitapta bulunan atasözleri, alkışlar, kargışlar, şiir parçaları, gelenekler-görenekler, inançlar bu eseri Türk Halk Edebiyatı çalışmaları açısından birinci dereceden en önemli tarihî kaynak kılmaktadır.</a:t>
            </a:r>
          </a:p>
          <a:p>
            <a:pPr algn="just"/>
            <a:r>
              <a:rPr lang="tr-TR" sz="3300" b="1" dirty="0">
                <a:latin typeface="Arial" pitchFamily="34" charset="0"/>
                <a:cs typeface="Arial" pitchFamily="34" charset="0"/>
              </a:rPr>
              <a:t>10. Tarih Kitapları:</a:t>
            </a:r>
            <a:r>
              <a:rPr lang="tr-TR" sz="3300" dirty="0">
                <a:latin typeface="Arial" pitchFamily="34" charset="0"/>
                <a:cs typeface="Arial" pitchFamily="34" charset="0"/>
              </a:rPr>
              <a:t> Ortaçağdan kalma </a:t>
            </a:r>
            <a:r>
              <a:rPr lang="tr-TR" sz="3300" dirty="0" err="1">
                <a:latin typeface="Arial" pitchFamily="34" charset="0"/>
                <a:cs typeface="Arial" pitchFamily="34" charset="0"/>
              </a:rPr>
              <a:t>Câmi'ü't</a:t>
            </a:r>
            <a:r>
              <a:rPr lang="tr-TR" sz="3300" dirty="0">
                <a:latin typeface="Arial" pitchFamily="34" charset="0"/>
                <a:cs typeface="Arial" pitchFamily="34" charset="0"/>
              </a:rPr>
              <a:t>-</a:t>
            </a:r>
            <a:r>
              <a:rPr lang="tr-TR" sz="3300" dirty="0" err="1">
                <a:latin typeface="Arial" pitchFamily="34" charset="0"/>
                <a:cs typeface="Arial" pitchFamily="34" charset="0"/>
              </a:rPr>
              <a:t>Tevârîh</a:t>
            </a:r>
            <a:r>
              <a:rPr lang="tr-TR" sz="3300" dirty="0">
                <a:latin typeface="Arial" pitchFamily="34" charset="0"/>
                <a:cs typeface="Arial" pitchFamily="34" charset="0"/>
              </a:rPr>
              <a:t>, </a:t>
            </a:r>
            <a:r>
              <a:rPr lang="tr-TR" sz="3300" dirty="0" err="1">
                <a:latin typeface="Arial" pitchFamily="34" charset="0"/>
                <a:cs typeface="Arial" pitchFamily="34" charset="0"/>
              </a:rPr>
              <a:t>Dürerü't</a:t>
            </a:r>
            <a:r>
              <a:rPr lang="tr-TR" sz="3300" dirty="0">
                <a:latin typeface="Arial" pitchFamily="34" charset="0"/>
                <a:cs typeface="Arial" pitchFamily="34" charset="0"/>
              </a:rPr>
              <a:t>-</a:t>
            </a:r>
            <a:r>
              <a:rPr lang="tr-TR" sz="3300" dirty="0" err="1">
                <a:latin typeface="Arial" pitchFamily="34" charset="0"/>
                <a:cs typeface="Arial" pitchFamily="34" charset="0"/>
              </a:rPr>
              <a:t>Tîcân</a:t>
            </a:r>
            <a:r>
              <a:rPr lang="tr-TR" sz="3300" dirty="0">
                <a:latin typeface="Arial" pitchFamily="34" charset="0"/>
                <a:cs typeface="Arial" pitchFamily="34" charset="0"/>
              </a:rPr>
              <a:t>, </a:t>
            </a:r>
            <a:r>
              <a:rPr lang="tr-TR" sz="3300" dirty="0" err="1">
                <a:latin typeface="Arial" pitchFamily="34" charset="0"/>
                <a:cs typeface="Arial" pitchFamily="34" charset="0"/>
              </a:rPr>
              <a:t>Tevâ</a:t>
            </a:r>
            <a:r>
              <a:rPr lang="tr-TR" sz="3300" dirty="0">
                <a:latin typeface="Arial" pitchFamily="34" charset="0"/>
                <a:cs typeface="Arial" pitchFamily="34" charset="0"/>
              </a:rPr>
              <a:t>- </a:t>
            </a:r>
            <a:r>
              <a:rPr lang="tr-TR" sz="3300" dirty="0" err="1">
                <a:latin typeface="Arial" pitchFamily="34" charset="0"/>
                <a:cs typeface="Arial" pitchFamily="34" charset="0"/>
              </a:rPr>
              <a:t>rîh</a:t>
            </a:r>
            <a:r>
              <a:rPr lang="tr-TR" sz="3300" dirty="0">
                <a:latin typeface="Arial" pitchFamily="34" charset="0"/>
                <a:cs typeface="Arial" pitchFamily="34" charset="0"/>
              </a:rPr>
              <a:t>-i Al-i Selçuk, </a:t>
            </a:r>
            <a:r>
              <a:rPr lang="tr-TR" sz="3300" dirty="0" err="1">
                <a:latin typeface="Arial" pitchFamily="34" charset="0"/>
                <a:cs typeface="Arial" pitchFamily="34" charset="0"/>
              </a:rPr>
              <a:t>Tevârîh</a:t>
            </a:r>
            <a:r>
              <a:rPr lang="tr-TR" sz="3300" dirty="0">
                <a:latin typeface="Arial" pitchFamily="34" charset="0"/>
                <a:cs typeface="Arial" pitchFamily="34" charset="0"/>
              </a:rPr>
              <a:t>-i Al-i Osman, </a:t>
            </a:r>
            <a:r>
              <a:rPr lang="tr-TR" sz="3300" dirty="0" err="1">
                <a:latin typeface="Arial" pitchFamily="34" charset="0"/>
                <a:cs typeface="Arial" pitchFamily="34" charset="0"/>
              </a:rPr>
              <a:t>Târîh</a:t>
            </a:r>
            <a:r>
              <a:rPr lang="tr-TR" sz="3300" dirty="0">
                <a:latin typeface="Arial" pitchFamily="34" charset="0"/>
                <a:cs typeface="Arial" pitchFamily="34" charset="0"/>
              </a:rPr>
              <a:t>-i Cihan-</a:t>
            </a:r>
            <a:r>
              <a:rPr lang="tr-TR" sz="3300" dirty="0" err="1">
                <a:latin typeface="Arial" pitchFamily="34" charset="0"/>
                <a:cs typeface="Arial" pitchFamily="34" charset="0"/>
              </a:rPr>
              <a:t>Güşâ</a:t>
            </a:r>
            <a:r>
              <a:rPr lang="tr-TR" sz="3300" dirty="0">
                <a:latin typeface="Arial" pitchFamily="34" charset="0"/>
                <a:cs typeface="Arial" pitchFamily="34" charset="0"/>
              </a:rPr>
              <a:t>, </a:t>
            </a:r>
            <a:r>
              <a:rPr lang="tr-TR" sz="3300" dirty="0" err="1">
                <a:latin typeface="Arial" pitchFamily="34" charset="0"/>
                <a:cs typeface="Arial" pitchFamily="34" charset="0"/>
              </a:rPr>
              <a:t>Fiecere</a:t>
            </a:r>
            <a:r>
              <a:rPr lang="tr-TR" sz="3300" dirty="0">
                <a:latin typeface="Arial" pitchFamily="34" charset="0"/>
                <a:cs typeface="Arial" pitchFamily="34" charset="0"/>
              </a:rPr>
              <a:t>-i </a:t>
            </a:r>
            <a:r>
              <a:rPr lang="tr-TR" sz="3300" dirty="0" err="1">
                <a:latin typeface="Arial" pitchFamily="34" charset="0"/>
                <a:cs typeface="Arial" pitchFamily="34" charset="0"/>
              </a:rPr>
              <a:t>Terâkime</a:t>
            </a:r>
            <a:r>
              <a:rPr lang="tr-TR" sz="3300" dirty="0">
                <a:latin typeface="Arial" pitchFamily="34" charset="0"/>
                <a:cs typeface="Arial" pitchFamily="34" charset="0"/>
              </a:rPr>
              <a:t>, </a:t>
            </a:r>
            <a:r>
              <a:rPr lang="tr-TR" sz="3300" dirty="0" err="1">
                <a:latin typeface="Arial" pitchFamily="34" charset="0"/>
                <a:cs typeface="Arial" pitchFamily="34" charset="0"/>
              </a:rPr>
              <a:t>Fiecere</a:t>
            </a:r>
            <a:r>
              <a:rPr lang="tr-TR" sz="3300" dirty="0">
                <a:latin typeface="Arial" pitchFamily="34" charset="0"/>
                <a:cs typeface="Arial" pitchFamily="34" charset="0"/>
              </a:rPr>
              <a:t>-i Türk gibi tarih kitapları Türk Halk Edebiyatıyla ilgili birçok konuda kaynak konumundadırlar.</a:t>
            </a:r>
          </a:p>
          <a:p>
            <a:pPr algn="just"/>
            <a:endParaRPr lang="tr-TR" sz="2800" dirty="0">
              <a:latin typeface="Arial" pitchFamily="34" charset="0"/>
              <a:cs typeface="Arial" pitchFamily="34" charset="0"/>
            </a:endParaRPr>
          </a:p>
          <a:p>
            <a:pPr algn="just"/>
            <a:endParaRPr lang="tr-TR" dirty="0"/>
          </a:p>
        </p:txBody>
      </p:sp>
    </p:spTree>
    <p:extLst>
      <p:ext uri="{BB962C8B-B14F-4D97-AF65-F5344CB8AC3E}">
        <p14:creationId xmlns:p14="http://schemas.microsoft.com/office/powerpoint/2010/main" val="4227429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351584" y="836712"/>
            <a:ext cx="7920880" cy="4873752"/>
          </a:xfrm>
        </p:spPr>
        <p:txBody>
          <a:bodyPr>
            <a:noAutofit/>
          </a:bodyPr>
          <a:lstStyle/>
          <a:p>
            <a:pPr algn="just"/>
            <a:r>
              <a:rPr lang="tr-TR" sz="1600" b="1" dirty="0">
                <a:latin typeface="Arial" pitchFamily="34" charset="0"/>
                <a:cs typeface="Arial" pitchFamily="34" charset="0"/>
              </a:rPr>
              <a:t>11. Atasözü Kitapları:</a:t>
            </a:r>
            <a:r>
              <a:rPr lang="tr-TR" sz="1600" dirty="0">
                <a:latin typeface="Arial" pitchFamily="34" charset="0"/>
                <a:cs typeface="Arial" pitchFamily="34" charset="0"/>
              </a:rPr>
              <a:t> XV. yüzyıldan itibaren Türkçede atasözlerinin toplanılıp müstakil kitaplar hâline getirildikleri görülmektedir. Bu gelenek çevresinde oluşturulan "</a:t>
            </a:r>
            <a:r>
              <a:rPr lang="tr-TR" sz="1600" dirty="0" err="1">
                <a:latin typeface="Arial" pitchFamily="34" charset="0"/>
                <a:cs typeface="Arial" pitchFamily="34" charset="0"/>
              </a:rPr>
              <a:t>Kitab</a:t>
            </a:r>
            <a:r>
              <a:rPr lang="tr-TR" sz="1600" dirty="0">
                <a:latin typeface="Arial" pitchFamily="34" charset="0"/>
                <a:cs typeface="Arial" pitchFamily="34" charset="0"/>
              </a:rPr>
              <a:t>-ı Atalar", "</a:t>
            </a:r>
            <a:r>
              <a:rPr lang="tr-TR" sz="1600" dirty="0" err="1">
                <a:latin typeface="Arial" pitchFamily="34" charset="0"/>
                <a:cs typeface="Arial" pitchFamily="34" charset="0"/>
              </a:rPr>
              <a:t>Atalarsözü</a:t>
            </a:r>
            <a:r>
              <a:rPr lang="tr-TR" sz="1600" dirty="0">
                <a:latin typeface="Arial" pitchFamily="34" charset="0"/>
                <a:cs typeface="Arial" pitchFamily="34" charset="0"/>
              </a:rPr>
              <a:t>" veya "</a:t>
            </a:r>
            <a:r>
              <a:rPr lang="tr-TR" sz="1600" dirty="0" err="1">
                <a:latin typeface="Arial" pitchFamily="34" charset="0"/>
                <a:cs typeface="Arial" pitchFamily="34" charset="0"/>
              </a:rPr>
              <a:t>Durûb</a:t>
            </a:r>
            <a:r>
              <a:rPr lang="tr-TR" sz="1600" dirty="0">
                <a:latin typeface="Arial" pitchFamily="34" charset="0"/>
                <a:cs typeface="Arial" pitchFamily="34" charset="0"/>
              </a:rPr>
              <a:t>-ı </a:t>
            </a:r>
            <a:r>
              <a:rPr lang="tr-TR" sz="1600" dirty="0" err="1">
                <a:latin typeface="Arial" pitchFamily="34" charset="0"/>
                <a:cs typeface="Arial" pitchFamily="34" charset="0"/>
              </a:rPr>
              <a:t>Emsâl</a:t>
            </a:r>
            <a:r>
              <a:rPr lang="tr-TR" sz="1600" dirty="0">
                <a:latin typeface="Arial" pitchFamily="34" charset="0"/>
                <a:cs typeface="Arial" pitchFamily="34" charset="0"/>
              </a:rPr>
              <a:t>" gibi kitaplar ve onları takip edenler, Halk Edebiyatımız açısından son derece değerli yazılı kaynakların başında yer almaktadır.</a:t>
            </a:r>
          </a:p>
          <a:p>
            <a:pPr algn="just"/>
            <a:r>
              <a:rPr lang="tr-TR" sz="1600" b="1" dirty="0">
                <a:latin typeface="Arial" pitchFamily="34" charset="0"/>
                <a:cs typeface="Arial" pitchFamily="34" charset="0"/>
              </a:rPr>
              <a:t>12. Masal Kitapları:</a:t>
            </a:r>
            <a:r>
              <a:rPr lang="tr-TR" sz="1600" dirty="0">
                <a:latin typeface="Arial" pitchFamily="34" charset="0"/>
                <a:cs typeface="Arial" pitchFamily="34" charset="0"/>
              </a:rPr>
              <a:t> Eski Uygurlar döneminden başlayarak pek çok dilden Türkçeye tercüme edilen "</a:t>
            </a:r>
            <a:r>
              <a:rPr lang="tr-TR" sz="1600" dirty="0" err="1">
                <a:latin typeface="Arial" pitchFamily="34" charset="0"/>
                <a:cs typeface="Arial" pitchFamily="34" charset="0"/>
              </a:rPr>
              <a:t>Kelile</a:t>
            </a:r>
            <a:r>
              <a:rPr lang="tr-TR" sz="1600" dirty="0">
                <a:latin typeface="Arial" pitchFamily="34" charset="0"/>
                <a:cs typeface="Arial" pitchFamily="34" charset="0"/>
              </a:rPr>
              <a:t> ve </a:t>
            </a:r>
            <a:r>
              <a:rPr lang="tr-TR" sz="1600" dirty="0" err="1">
                <a:latin typeface="Arial" pitchFamily="34" charset="0"/>
                <a:cs typeface="Arial" pitchFamily="34" charset="0"/>
              </a:rPr>
              <a:t>Dimne</a:t>
            </a:r>
            <a:r>
              <a:rPr lang="tr-TR" sz="1600" dirty="0">
                <a:latin typeface="Arial" pitchFamily="34" charset="0"/>
                <a:cs typeface="Arial" pitchFamily="34" charset="0"/>
              </a:rPr>
              <a:t>", "</a:t>
            </a:r>
            <a:r>
              <a:rPr lang="tr-TR" sz="1600" dirty="0" err="1">
                <a:latin typeface="Arial" pitchFamily="34" charset="0"/>
                <a:cs typeface="Arial" pitchFamily="34" charset="0"/>
              </a:rPr>
              <a:t>Binbir</a:t>
            </a:r>
            <a:r>
              <a:rPr lang="tr-TR" sz="1600" dirty="0">
                <a:latin typeface="Arial" pitchFamily="34" charset="0"/>
                <a:cs typeface="Arial" pitchFamily="34" charset="0"/>
              </a:rPr>
              <a:t> Gece", "</a:t>
            </a:r>
            <a:r>
              <a:rPr lang="tr-TR" sz="1600" dirty="0" err="1">
                <a:latin typeface="Arial" pitchFamily="34" charset="0"/>
                <a:cs typeface="Arial" pitchFamily="34" charset="0"/>
              </a:rPr>
              <a:t>Binbir</a:t>
            </a:r>
            <a:r>
              <a:rPr lang="tr-TR" sz="1600" dirty="0">
                <a:latin typeface="Arial" pitchFamily="34" charset="0"/>
                <a:cs typeface="Arial" pitchFamily="34" charset="0"/>
              </a:rPr>
              <a:t> Gündüz", "</a:t>
            </a:r>
            <a:r>
              <a:rPr lang="tr-TR" sz="1600" dirty="0" err="1">
                <a:latin typeface="Arial" pitchFamily="34" charset="0"/>
                <a:cs typeface="Arial" pitchFamily="34" charset="0"/>
              </a:rPr>
              <a:t>Mantıku't</a:t>
            </a:r>
            <a:r>
              <a:rPr lang="tr-TR" sz="1600" dirty="0">
                <a:latin typeface="Arial" pitchFamily="34" charset="0"/>
                <a:cs typeface="Arial" pitchFamily="34" charset="0"/>
              </a:rPr>
              <a:t>-</a:t>
            </a:r>
            <a:r>
              <a:rPr lang="tr-TR" sz="1600" dirty="0" err="1">
                <a:latin typeface="Arial" pitchFamily="34" charset="0"/>
                <a:cs typeface="Arial" pitchFamily="34" charset="0"/>
              </a:rPr>
              <a:t>Tayr</a:t>
            </a:r>
            <a:r>
              <a:rPr lang="tr-TR" sz="1600" dirty="0">
                <a:latin typeface="Arial" pitchFamily="34" charset="0"/>
                <a:cs typeface="Arial" pitchFamily="34" charset="0"/>
              </a:rPr>
              <a:t>" gibi masal kitapları halk edebiyatı bakımından önemli kaynaklardır.</a:t>
            </a:r>
          </a:p>
          <a:p>
            <a:pPr algn="just"/>
            <a:r>
              <a:rPr lang="tr-TR" sz="1600" b="1" dirty="0">
                <a:latin typeface="Arial" pitchFamily="34" charset="0"/>
                <a:cs typeface="Arial" pitchFamily="34" charset="0"/>
              </a:rPr>
              <a:t>13. Osmanlı ve Cumhuriyet Yıllıkları:</a:t>
            </a:r>
            <a:r>
              <a:rPr lang="tr-TR" sz="1600" dirty="0">
                <a:latin typeface="Arial" pitchFamily="34" charset="0"/>
                <a:cs typeface="Arial" pitchFamily="34" charset="0"/>
              </a:rPr>
              <a:t> XIX. yüzyılın sonlarından itibaren yayınlanmaya başlanan ve Cumhuriyet döneminde de devam eden yıllıklardır. İl dahilindeki yatırlar, ziyaret yerleri, adlar ve el sanatları hakkında verdikleri bilgiler önemlidir.</a:t>
            </a:r>
          </a:p>
          <a:p>
            <a:pPr algn="just"/>
            <a:r>
              <a:rPr lang="tr-TR" sz="1600" b="1" dirty="0">
                <a:latin typeface="Arial" pitchFamily="34" charset="0"/>
                <a:cs typeface="Arial" pitchFamily="34" charset="0"/>
              </a:rPr>
              <a:t>14. Fıkra Kitapları:</a:t>
            </a:r>
            <a:r>
              <a:rPr lang="tr-TR" sz="1600" dirty="0">
                <a:latin typeface="Arial" pitchFamily="34" charset="0"/>
                <a:cs typeface="Arial" pitchFamily="34" charset="0"/>
              </a:rPr>
              <a:t> Türk fıkralarının en çok derlenip yazıya geçirilenlerinin başında Nasrettin Hoca fıkraları yer alır. Nasrettin Hoca fıkraları ilk olarak XVI. yüzyılda Hüseyin adlı bir kişi tarafından "</a:t>
            </a:r>
            <a:r>
              <a:rPr lang="tr-TR" sz="1600" dirty="0" err="1">
                <a:latin typeface="Arial" pitchFamily="34" charset="0"/>
                <a:cs typeface="Arial" pitchFamily="34" charset="0"/>
              </a:rPr>
              <a:t>Hikâyet</a:t>
            </a:r>
            <a:r>
              <a:rPr lang="tr-TR" sz="1600" dirty="0">
                <a:latin typeface="Arial" pitchFamily="34" charset="0"/>
                <a:cs typeface="Arial" pitchFamily="34" charset="0"/>
              </a:rPr>
              <a:t>-i </a:t>
            </a:r>
            <a:r>
              <a:rPr lang="tr-TR" sz="1600" dirty="0" err="1">
                <a:latin typeface="Arial" pitchFamily="34" charset="0"/>
                <a:cs typeface="Arial" pitchFamily="34" charset="0"/>
              </a:rPr>
              <a:t>Kitâb</a:t>
            </a:r>
            <a:r>
              <a:rPr lang="tr-TR" sz="1600" dirty="0">
                <a:latin typeface="Arial" pitchFamily="34" charset="0"/>
                <a:cs typeface="Arial" pitchFamily="34" charset="0"/>
              </a:rPr>
              <a:t>-ı </a:t>
            </a:r>
            <a:r>
              <a:rPr lang="tr-TR" sz="1600" dirty="0" err="1">
                <a:latin typeface="Arial" pitchFamily="34" charset="0"/>
                <a:cs typeface="Arial" pitchFamily="34" charset="0"/>
              </a:rPr>
              <a:t>Nasreddin</a:t>
            </a:r>
            <a:r>
              <a:rPr lang="tr-TR" sz="1600" dirty="0">
                <a:latin typeface="Arial" pitchFamily="34" charset="0"/>
                <a:cs typeface="Arial" pitchFamily="34" charset="0"/>
              </a:rPr>
              <a:t>" adıyla yazıya geçirilmiştir. Bugüne dek yaklaşık 38 Nasrettin Hoca fıkraları yazması tespit edilmiştir.</a:t>
            </a:r>
          </a:p>
          <a:p>
            <a:pPr algn="just"/>
            <a:r>
              <a:rPr lang="tr-TR" sz="1600" b="1" dirty="0">
                <a:latin typeface="Arial" pitchFamily="34" charset="0"/>
                <a:cs typeface="Arial" pitchFamily="34" charset="0"/>
              </a:rPr>
              <a:t>15. </a:t>
            </a:r>
            <a:r>
              <a:rPr lang="tr-TR" sz="1600" b="1" dirty="0" err="1">
                <a:latin typeface="Arial" pitchFamily="34" charset="0"/>
                <a:cs typeface="Arial" pitchFamily="34" charset="0"/>
              </a:rPr>
              <a:t>Menâkıb</a:t>
            </a:r>
            <a:r>
              <a:rPr lang="tr-TR" sz="1600" b="1" dirty="0">
                <a:latin typeface="Arial" pitchFamily="34" charset="0"/>
                <a:cs typeface="Arial" pitchFamily="34" charset="0"/>
              </a:rPr>
              <a:t>-</a:t>
            </a:r>
            <a:r>
              <a:rPr lang="tr-TR" sz="1600" b="1" dirty="0" err="1">
                <a:latin typeface="Arial" pitchFamily="34" charset="0"/>
                <a:cs typeface="Arial" pitchFamily="34" charset="0"/>
              </a:rPr>
              <a:t>nâmeler</a:t>
            </a:r>
            <a:r>
              <a:rPr lang="tr-TR" sz="1600" b="1" dirty="0">
                <a:latin typeface="Arial" pitchFamily="34" charset="0"/>
                <a:cs typeface="Arial" pitchFamily="34" charset="0"/>
              </a:rPr>
              <a:t>:</a:t>
            </a:r>
            <a:r>
              <a:rPr lang="tr-TR" sz="1600" dirty="0">
                <a:latin typeface="Arial" pitchFamily="34" charset="0"/>
                <a:cs typeface="Arial" pitchFamily="34" charset="0"/>
              </a:rPr>
              <a:t> Bir velinin kerametlerini anlatan kısa hikâyelerin toplandığı kitaplar olan </a:t>
            </a:r>
            <a:r>
              <a:rPr lang="tr-TR" sz="1600" dirty="0" err="1">
                <a:latin typeface="Arial" pitchFamily="34" charset="0"/>
                <a:cs typeface="Arial" pitchFamily="34" charset="0"/>
              </a:rPr>
              <a:t>Menâkıb</a:t>
            </a:r>
            <a:r>
              <a:rPr lang="tr-TR" sz="1600" dirty="0">
                <a:latin typeface="Arial" pitchFamily="34" charset="0"/>
                <a:cs typeface="Arial" pitchFamily="34" charset="0"/>
              </a:rPr>
              <a:t>-</a:t>
            </a:r>
            <a:r>
              <a:rPr lang="tr-TR" sz="1600" dirty="0" err="1">
                <a:latin typeface="Arial" pitchFamily="34" charset="0"/>
                <a:cs typeface="Arial" pitchFamily="34" charset="0"/>
              </a:rPr>
              <a:t>nâmeler</a:t>
            </a:r>
            <a:r>
              <a:rPr lang="tr-TR" sz="1600" dirty="0">
                <a:latin typeface="Arial" pitchFamily="34" charset="0"/>
                <a:cs typeface="Arial" pitchFamily="34" charset="0"/>
              </a:rPr>
              <a:t>, XIII. yüzyıldan itibaren görülmeye başlanmıştır. </a:t>
            </a:r>
            <a:r>
              <a:rPr lang="tr-TR" sz="1600" dirty="0" err="1">
                <a:latin typeface="Arial" pitchFamily="34" charset="0"/>
                <a:cs typeface="Arial" pitchFamily="34" charset="0"/>
              </a:rPr>
              <a:t>Menâkıb</a:t>
            </a:r>
            <a:r>
              <a:rPr lang="tr-TR" sz="1600" dirty="0">
                <a:latin typeface="Arial" pitchFamily="34" charset="0"/>
                <a:cs typeface="Arial" pitchFamily="34" charset="0"/>
              </a:rPr>
              <a:t>-</a:t>
            </a:r>
            <a:r>
              <a:rPr lang="tr-TR" sz="1600" dirty="0" err="1">
                <a:latin typeface="Arial" pitchFamily="34" charset="0"/>
                <a:cs typeface="Arial" pitchFamily="34" charset="0"/>
              </a:rPr>
              <a:t>nâmeler</a:t>
            </a:r>
            <a:r>
              <a:rPr lang="tr-TR" sz="1600" dirty="0">
                <a:latin typeface="Arial" pitchFamily="34" charset="0"/>
                <a:cs typeface="Arial" pitchFamily="34" charset="0"/>
              </a:rPr>
              <a:t>, Türk Halk Edebiyatı bakımından son derece önemli yazılı kaynaklardır.</a:t>
            </a:r>
          </a:p>
          <a:p>
            <a:pPr algn="just"/>
            <a:endParaRPr lang="tr-TR" sz="1600" dirty="0"/>
          </a:p>
        </p:txBody>
      </p:sp>
    </p:spTree>
    <p:extLst>
      <p:ext uri="{BB962C8B-B14F-4D97-AF65-F5344CB8AC3E}">
        <p14:creationId xmlns:p14="http://schemas.microsoft.com/office/powerpoint/2010/main" val="34988759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8229600" cy="4839816"/>
          </a:xfrm>
        </p:spPr>
        <p:txBody>
          <a:bodyPr>
            <a:normAutofit fontScale="70000" lnSpcReduction="20000"/>
          </a:bodyPr>
          <a:lstStyle/>
          <a:p>
            <a:pPr algn="just"/>
            <a:r>
              <a:rPr lang="tr-TR" sz="2800" b="1" dirty="0">
                <a:latin typeface="Arial" pitchFamily="34" charset="0"/>
                <a:cs typeface="Arial" pitchFamily="34" charset="0"/>
              </a:rPr>
              <a:t>16. </a:t>
            </a:r>
            <a:r>
              <a:rPr lang="tr-TR" sz="2800" b="1" dirty="0" err="1">
                <a:latin typeface="Arial" pitchFamily="34" charset="0"/>
                <a:cs typeface="Arial" pitchFamily="34" charset="0"/>
              </a:rPr>
              <a:t>Şâir</a:t>
            </a:r>
            <a:r>
              <a:rPr lang="tr-TR" sz="2800" b="1" dirty="0">
                <a:latin typeface="Arial" pitchFamily="34" charset="0"/>
                <a:cs typeface="Arial" pitchFamily="34" charset="0"/>
              </a:rPr>
              <a:t>-</a:t>
            </a:r>
            <a:r>
              <a:rPr lang="tr-TR" sz="2800" b="1" dirty="0" err="1">
                <a:latin typeface="Arial" pitchFamily="34" charset="0"/>
                <a:cs typeface="Arial" pitchFamily="34" charset="0"/>
              </a:rPr>
              <a:t>nâmeler</a:t>
            </a:r>
            <a:r>
              <a:rPr lang="tr-TR" sz="2800" b="1" dirty="0">
                <a:latin typeface="Arial" pitchFamily="34" charset="0"/>
                <a:cs typeface="Arial" pitchFamily="34" charset="0"/>
              </a:rPr>
              <a:t>:</a:t>
            </a:r>
            <a:r>
              <a:rPr lang="tr-TR" sz="2800" dirty="0">
                <a:latin typeface="Arial" pitchFamily="34" charset="0"/>
                <a:cs typeface="Arial" pitchFamily="34" charset="0"/>
              </a:rPr>
              <a:t> Âşıkların diğer halk şairlerinin adları, devirleri, sanatları ve memleketlerine dair bilgiler verdikleri ve hece vezniyle yazdıkları destan biçimindeki eserlerdir. Adeta, halk şairlerinin tezkireleri gibidirler.</a:t>
            </a:r>
          </a:p>
          <a:p>
            <a:pPr algn="just"/>
            <a:r>
              <a:rPr lang="tr-TR" sz="2800" b="1" dirty="0">
                <a:latin typeface="Arial" pitchFamily="34" charset="0"/>
                <a:cs typeface="Arial" pitchFamily="34" charset="0"/>
              </a:rPr>
              <a:t>17. Destan Kitapları:</a:t>
            </a:r>
            <a:r>
              <a:rPr lang="tr-TR" sz="2800" dirty="0">
                <a:latin typeface="Arial" pitchFamily="34" charset="0"/>
                <a:cs typeface="Arial" pitchFamily="34" charset="0"/>
              </a:rPr>
              <a:t> Anadolu'da meydana getirilen epik destanlar olan Battal-</a:t>
            </a:r>
            <a:r>
              <a:rPr lang="tr-TR" sz="2800" dirty="0" err="1">
                <a:latin typeface="Arial" pitchFamily="34" charset="0"/>
                <a:cs typeface="Arial" pitchFamily="34" charset="0"/>
              </a:rPr>
              <a:t>nâme</a:t>
            </a:r>
            <a:r>
              <a:rPr lang="tr-TR" sz="2800" dirty="0">
                <a:latin typeface="Arial" pitchFamily="34" charset="0"/>
                <a:cs typeface="Arial" pitchFamily="34" charset="0"/>
              </a:rPr>
              <a:t>, Hamza-</a:t>
            </a:r>
            <a:r>
              <a:rPr lang="tr-TR" sz="2800" dirty="0" err="1">
                <a:latin typeface="Arial" pitchFamily="34" charset="0"/>
                <a:cs typeface="Arial" pitchFamily="34" charset="0"/>
              </a:rPr>
              <a:t>nâme</a:t>
            </a:r>
            <a:r>
              <a:rPr lang="tr-TR" sz="2800" dirty="0">
                <a:latin typeface="Arial" pitchFamily="34" charset="0"/>
                <a:cs typeface="Arial" pitchFamily="34" charset="0"/>
              </a:rPr>
              <a:t>, </a:t>
            </a:r>
            <a:r>
              <a:rPr lang="tr-TR" sz="2800" dirty="0" err="1">
                <a:latin typeface="Arial" pitchFamily="34" charset="0"/>
                <a:cs typeface="Arial" pitchFamily="34" charset="0"/>
              </a:rPr>
              <a:t>Saltuk</a:t>
            </a:r>
            <a:r>
              <a:rPr lang="tr-TR" sz="2800" dirty="0">
                <a:latin typeface="Arial" pitchFamily="34" charset="0"/>
                <a:cs typeface="Arial" pitchFamily="34" charset="0"/>
              </a:rPr>
              <a:t>-</a:t>
            </a:r>
            <a:r>
              <a:rPr lang="tr-TR" sz="2800" dirty="0" err="1">
                <a:latin typeface="Arial" pitchFamily="34" charset="0"/>
                <a:cs typeface="Arial" pitchFamily="34" charset="0"/>
              </a:rPr>
              <a:t>nâme</a:t>
            </a:r>
            <a:r>
              <a:rPr lang="tr-TR" sz="2800" dirty="0">
                <a:latin typeface="Arial" pitchFamily="34" charset="0"/>
                <a:cs typeface="Arial" pitchFamily="34" charset="0"/>
              </a:rPr>
              <a:t>, Hz. Ali Cenk-</a:t>
            </a:r>
            <a:r>
              <a:rPr lang="tr-TR" sz="2800" dirty="0" err="1">
                <a:latin typeface="Arial" pitchFamily="34" charset="0"/>
                <a:cs typeface="Arial" pitchFamily="34" charset="0"/>
              </a:rPr>
              <a:t>nâmeleri</a:t>
            </a:r>
            <a:r>
              <a:rPr lang="tr-TR" sz="2800" dirty="0">
                <a:latin typeface="Arial" pitchFamily="34" charset="0"/>
                <a:cs typeface="Arial" pitchFamily="34" charset="0"/>
              </a:rPr>
              <a:t> ve Hikâye-i Geyik, Hikâye-i </a:t>
            </a:r>
            <a:r>
              <a:rPr lang="tr-TR" sz="2800" dirty="0" err="1">
                <a:latin typeface="Arial" pitchFamily="34" charset="0"/>
                <a:cs typeface="Arial" pitchFamily="34" charset="0"/>
              </a:rPr>
              <a:t>Göğercin</a:t>
            </a:r>
            <a:r>
              <a:rPr lang="tr-TR" sz="2800" dirty="0">
                <a:latin typeface="Arial" pitchFamily="34" charset="0"/>
                <a:cs typeface="Arial" pitchFamily="34" charset="0"/>
              </a:rPr>
              <a:t>, Hikâye-i Deve, </a:t>
            </a:r>
            <a:r>
              <a:rPr lang="tr-TR" sz="2800" dirty="0" err="1">
                <a:latin typeface="Arial" pitchFamily="34" charset="0"/>
                <a:cs typeface="Arial" pitchFamily="34" charset="0"/>
              </a:rPr>
              <a:t>Dâsitân</a:t>
            </a:r>
            <a:r>
              <a:rPr lang="tr-TR" sz="2800" dirty="0">
                <a:latin typeface="Arial" pitchFamily="34" charset="0"/>
                <a:cs typeface="Arial" pitchFamily="34" charset="0"/>
              </a:rPr>
              <a:t>-ı Ejderha gibi tamamı erken dönemlerde yazıya geçirilmiş eserler de Halk Edebiyatının çok önemli yazılı kaynaklarındandır.</a:t>
            </a:r>
          </a:p>
          <a:p>
            <a:pPr algn="just"/>
            <a:r>
              <a:rPr lang="tr-TR" sz="2800" b="1" dirty="0">
                <a:latin typeface="Arial" pitchFamily="34" charset="0"/>
                <a:cs typeface="Arial" pitchFamily="34" charset="0"/>
              </a:rPr>
              <a:t>18. Seyahat-</a:t>
            </a:r>
            <a:r>
              <a:rPr lang="tr-TR" sz="2800" b="1" dirty="0" err="1">
                <a:latin typeface="Arial" pitchFamily="34" charset="0"/>
                <a:cs typeface="Arial" pitchFamily="34" charset="0"/>
              </a:rPr>
              <a:t>nâmeler</a:t>
            </a:r>
            <a:r>
              <a:rPr lang="tr-TR" sz="2800" b="1" dirty="0">
                <a:latin typeface="Arial" pitchFamily="34" charset="0"/>
                <a:cs typeface="Arial" pitchFamily="34" charset="0"/>
              </a:rPr>
              <a:t>:</a:t>
            </a:r>
            <a:r>
              <a:rPr lang="tr-TR" sz="2800" dirty="0">
                <a:latin typeface="Arial" pitchFamily="34" charset="0"/>
                <a:cs typeface="Arial" pitchFamily="34" charset="0"/>
              </a:rPr>
              <a:t> Yazarların gezip gördükleri yerlerden edindikleri izlenim ve bilgileri aktardıkları eserlerin genel adıdır.</a:t>
            </a:r>
          </a:p>
          <a:p>
            <a:pPr algn="just"/>
            <a:r>
              <a:rPr lang="tr-TR" sz="2800" b="1" dirty="0">
                <a:latin typeface="Arial" pitchFamily="34" charset="0"/>
                <a:cs typeface="Arial" pitchFamily="34" charset="0"/>
              </a:rPr>
              <a:t>19. Divan Edebiyatı Eserleri:</a:t>
            </a:r>
            <a:r>
              <a:rPr lang="tr-TR" sz="2800" dirty="0">
                <a:latin typeface="Arial" pitchFamily="34" charset="0"/>
                <a:cs typeface="Arial" pitchFamily="34" charset="0"/>
              </a:rPr>
              <a:t> Genel anlamda </a:t>
            </a:r>
            <a:r>
              <a:rPr lang="tr-TR" sz="2800" dirty="0" err="1">
                <a:latin typeface="Arial" pitchFamily="34" charset="0"/>
                <a:cs typeface="Arial" pitchFamily="34" charset="0"/>
              </a:rPr>
              <a:t>Divânlar</a:t>
            </a:r>
            <a:r>
              <a:rPr lang="tr-TR" sz="2800" dirty="0">
                <a:latin typeface="Arial" pitchFamily="34" charset="0"/>
                <a:cs typeface="Arial" pitchFamily="34" charset="0"/>
              </a:rPr>
              <a:t>, Tezkireler daha özel türler olarak </a:t>
            </a:r>
            <a:r>
              <a:rPr lang="tr-TR" sz="2800" dirty="0" err="1">
                <a:latin typeface="Arial" pitchFamily="34" charset="0"/>
                <a:cs typeface="Arial" pitchFamily="34" charset="0"/>
              </a:rPr>
              <a:t>Şehrengizler</a:t>
            </a:r>
            <a:r>
              <a:rPr lang="tr-TR" sz="2800" dirty="0">
                <a:latin typeface="Arial" pitchFamily="34" charset="0"/>
                <a:cs typeface="Arial" pitchFamily="34" charset="0"/>
              </a:rPr>
              <a:t>, Mesnevîler, </a:t>
            </a:r>
            <a:r>
              <a:rPr lang="tr-TR" sz="2800" dirty="0" err="1">
                <a:latin typeface="Arial" pitchFamily="34" charset="0"/>
                <a:cs typeface="Arial" pitchFamily="34" charset="0"/>
              </a:rPr>
              <a:t>Surnâmeler</a:t>
            </a:r>
            <a:r>
              <a:rPr lang="tr-TR" sz="2800" dirty="0">
                <a:latin typeface="Arial" pitchFamily="34" charset="0"/>
                <a:cs typeface="Arial" pitchFamily="34" charset="0"/>
              </a:rPr>
              <a:t> gibi klasik edebiyat eserleri de Halk Edebiyatı hakkında son derece önemli bilgiler içeren yazılı kaynakların başında yer alırlar.</a:t>
            </a:r>
          </a:p>
          <a:p>
            <a:pPr algn="just"/>
            <a:endParaRPr lang="tr-TR" sz="2800" dirty="0">
              <a:latin typeface="Arial" pitchFamily="34" charset="0"/>
              <a:cs typeface="Arial" pitchFamily="34" charset="0"/>
            </a:endParaRPr>
          </a:p>
          <a:p>
            <a:pPr algn="just"/>
            <a:endParaRPr lang="tr-TR" dirty="0"/>
          </a:p>
        </p:txBody>
      </p:sp>
    </p:spTree>
    <p:extLst>
      <p:ext uri="{BB962C8B-B14F-4D97-AF65-F5344CB8AC3E}">
        <p14:creationId xmlns:p14="http://schemas.microsoft.com/office/powerpoint/2010/main" val="40821650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1919536" y="1412777"/>
            <a:ext cx="8229600" cy="4813995"/>
          </a:xfrm>
        </p:spPr>
        <p:txBody>
          <a:bodyPr>
            <a:noAutofit/>
          </a:bodyPr>
          <a:lstStyle/>
          <a:p>
            <a:pPr algn="just"/>
            <a:r>
              <a:rPr lang="tr-TR" sz="1600" b="1" dirty="0">
                <a:latin typeface="Arial" pitchFamily="34" charset="0"/>
                <a:cs typeface="Arial" pitchFamily="34" charset="0"/>
              </a:rPr>
              <a:t>20. Günlük Gazeteler:</a:t>
            </a:r>
            <a:r>
              <a:rPr lang="tr-TR" sz="1600" dirty="0">
                <a:latin typeface="Arial" pitchFamily="34" charset="0"/>
                <a:cs typeface="Arial" pitchFamily="34" charset="0"/>
              </a:rPr>
              <a:t> XIX. yüzyıldan günümüze kadar yayınlanan gazeteler de Halk Edebiyatı hakkında önemli bilgi kaynaklarındandır.</a:t>
            </a:r>
          </a:p>
          <a:p>
            <a:pPr algn="just"/>
            <a:r>
              <a:rPr lang="tr-TR" sz="1600" b="1" dirty="0">
                <a:latin typeface="Arial" pitchFamily="34" charset="0"/>
                <a:cs typeface="Arial" pitchFamily="34" charset="0"/>
              </a:rPr>
              <a:t>21. Cönkler ve Mecmualar:</a:t>
            </a:r>
            <a:r>
              <a:rPr lang="tr-TR" sz="1600" dirty="0">
                <a:latin typeface="Arial" pitchFamily="34" charset="0"/>
                <a:cs typeface="Arial" pitchFamily="34" charset="0"/>
              </a:rPr>
              <a:t> </a:t>
            </a:r>
          </a:p>
          <a:p>
            <a:pPr algn="just">
              <a:buNone/>
            </a:pPr>
            <a:r>
              <a:rPr lang="tr-TR" sz="1600" b="1" dirty="0">
                <a:latin typeface="Arial" pitchFamily="34" charset="0"/>
                <a:cs typeface="Arial" pitchFamily="34" charset="0"/>
              </a:rPr>
              <a:t>		- Cönkler</a:t>
            </a:r>
            <a:r>
              <a:rPr lang="tr-TR" sz="1600" dirty="0">
                <a:latin typeface="Arial" pitchFamily="34" charset="0"/>
                <a:cs typeface="Arial" pitchFamily="34" charset="0"/>
              </a:rPr>
              <a:t>, uzunlamasına açılan, ensiz, uzun defterlerdir. Cönkler, Aşık Edebiyatı, Tekke ve Tasavvufî Halk Edebiyatı ve bir çok halk kültürü ürünlerine dair örneklerin bulunduğu yazılı kaynakların başında gelir. Halk arasında, ince uzun oluşlarından dolayı "sığır dili" ve "sefine" olarak da adlandırılan cönklerin boyutları değişiklik gösterir. Cönklerin ortalama olarak 5,10,15,23 cm. boyutunda oldukları söylenebilir. Cönklerde, cönk sahibinin tercihlerine göre âşıklara ait şiirlerden, çeşitli dualara, sihir-büyü ile ilgili notlara, ilaç tariflerine, Anonim Halk Edebiyatının türkü, mâni, halk hikâyeleri örneklerine varıncaya kadar pek çok halk kültürü ürünü yer alır. </a:t>
            </a:r>
          </a:p>
          <a:p>
            <a:pPr algn="just">
              <a:buNone/>
            </a:pPr>
            <a:r>
              <a:rPr lang="tr-TR" sz="1600" b="1" dirty="0">
                <a:latin typeface="Arial" pitchFamily="34" charset="0"/>
                <a:cs typeface="Arial" pitchFamily="34" charset="0"/>
              </a:rPr>
              <a:t>		- Mecmualar</a:t>
            </a:r>
            <a:r>
              <a:rPr lang="tr-TR" sz="1600" dirty="0">
                <a:latin typeface="Arial" pitchFamily="34" charset="0"/>
                <a:cs typeface="Arial" pitchFamily="34" charset="0"/>
              </a:rPr>
              <a:t> ise, günümüz defterlerine benzeyen yapısıyla cönklerden ayrılır ve daha ziyade şehirli ve eğitimli kişilerce kullanılmışlardır. Divan Edebiyatı örneklerinin yanında halk kültürü unsurlarına da yer veren mecmualara da rastlanılır. Kısacası, Türk Halk Edebiyatının en önemli yazılı kaynakları cönkler ve mecmualardır.</a:t>
            </a:r>
            <a:endParaRPr lang="tr-TR" sz="1600" dirty="0">
              <a:latin typeface="Arial" pitchFamily="34" charset="0"/>
              <a:cs typeface="Arial" pitchFamily="34" charset="0"/>
            </a:endParaRPr>
          </a:p>
        </p:txBody>
      </p:sp>
    </p:spTree>
    <p:extLst>
      <p:ext uri="{BB962C8B-B14F-4D97-AF65-F5344CB8AC3E}">
        <p14:creationId xmlns:p14="http://schemas.microsoft.com/office/powerpoint/2010/main" val="2193333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sz="2800" dirty="0" smtClean="0"/>
              <a:t>İnsanlar dokunma, görme ve duyma gibi duyularını kullanarak ve yine el-kol hareketleri, jest ve mimikler gibi diğer sözsüz bilgi, duygu ve düşünce paylaşma yöntemleriyle iletişim kurabilirler. Ancak, iletilmek istenilen mesajı en yoğun biçimde ve en az kayıpla aktaran yöntem dili kullanarak, yüz yüze konuşma yoluyla kurulan iletişimdir. </a:t>
            </a:r>
            <a:endParaRPr lang="tr-TR" sz="2800" dirty="0"/>
          </a:p>
        </p:txBody>
      </p:sp>
    </p:spTree>
    <p:extLst>
      <p:ext uri="{BB962C8B-B14F-4D97-AF65-F5344CB8AC3E}">
        <p14:creationId xmlns:p14="http://schemas.microsoft.com/office/powerpoint/2010/main" val="1996265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r>
              <a:rPr lang="tr-TR" sz="2400" dirty="0" smtClean="0"/>
              <a:t>Sözlü iletişim sonucunda oluşan sözlü </a:t>
            </a:r>
            <a:r>
              <a:rPr lang="tr-TR" sz="2400" dirty="0"/>
              <a:t>kültür, toplumun ortak malı olan hazır kalıpların deneyimleri pekiştirecek şekilde biçimlendirilmesiyle oluşur ve metinden yoksun olduğu için de toplum belleğinde yüzyıllarca gelişerek varlığını halkın bilincine yerleştirerek sürdürür. </a:t>
            </a:r>
          </a:p>
          <a:p>
            <a:endParaRPr lang="tr-TR" dirty="0"/>
          </a:p>
        </p:txBody>
      </p:sp>
    </p:spTree>
    <p:extLst>
      <p:ext uri="{BB962C8B-B14F-4D97-AF65-F5344CB8AC3E}">
        <p14:creationId xmlns:p14="http://schemas.microsoft.com/office/powerpoint/2010/main" val="1695418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r>
              <a:rPr lang="tr-TR" sz="2400" dirty="0" err="1">
                <a:latin typeface="Arial" pitchFamily="34" charset="0"/>
                <a:cs typeface="Arial" pitchFamily="34" charset="0"/>
              </a:rPr>
              <a:t>Walter</a:t>
            </a:r>
            <a:r>
              <a:rPr lang="tr-TR" sz="2400" dirty="0">
                <a:latin typeface="Arial" pitchFamily="34" charset="0"/>
                <a:cs typeface="Arial" pitchFamily="34" charset="0"/>
              </a:rPr>
              <a:t> </a:t>
            </a:r>
            <a:r>
              <a:rPr lang="tr-TR" sz="2400" dirty="0" err="1">
                <a:latin typeface="Arial" pitchFamily="34" charset="0"/>
                <a:cs typeface="Arial" pitchFamily="34" charset="0"/>
              </a:rPr>
              <a:t>Ong’un</a:t>
            </a:r>
            <a:r>
              <a:rPr lang="tr-TR" sz="2400" dirty="0">
                <a:latin typeface="Arial" pitchFamily="34" charset="0"/>
                <a:cs typeface="Arial" pitchFamily="34" charset="0"/>
              </a:rPr>
              <a:t> tespitine göre ise; insanoğlunun dünya üzerindeki </a:t>
            </a:r>
            <a:r>
              <a:rPr lang="tr-TR" sz="2400" dirty="0">
                <a:latin typeface="Arial" pitchFamily="34" charset="0"/>
                <a:cs typeface="Arial" pitchFamily="34" charset="0"/>
              </a:rPr>
              <a:t>varlığı 30.000-50.000 </a:t>
            </a:r>
            <a:r>
              <a:rPr lang="tr-TR" sz="2400" dirty="0">
                <a:latin typeface="Arial" pitchFamily="34" charset="0"/>
                <a:cs typeface="Arial" pitchFamily="34" charset="0"/>
              </a:rPr>
              <a:t>yıl öncesine aittir. Buna karşılık ilk yazı 6000 yıl </a:t>
            </a:r>
            <a:r>
              <a:rPr lang="tr-TR" sz="2400" dirty="0">
                <a:latin typeface="Arial" pitchFamily="34" charset="0"/>
                <a:cs typeface="Arial" pitchFamily="34" charset="0"/>
              </a:rPr>
              <a:t>öncesine aittir</a:t>
            </a:r>
            <a:r>
              <a:rPr lang="tr-TR" sz="2400" dirty="0">
                <a:latin typeface="Arial" pitchFamily="34" charset="0"/>
                <a:cs typeface="Arial" pitchFamily="34" charset="0"/>
              </a:rPr>
              <a:t>. </a:t>
            </a:r>
            <a:r>
              <a:rPr lang="tr-TR" sz="2400" dirty="0">
                <a:latin typeface="Arial" pitchFamily="34" charset="0"/>
                <a:cs typeface="Arial" pitchFamily="34" charset="0"/>
              </a:rPr>
              <a:t>Bu çerçevede insanlık tarihînin binlerce yıllık bilgi, deneyim ve </a:t>
            </a:r>
            <a:r>
              <a:rPr lang="tr-TR" sz="2400" dirty="0">
                <a:latin typeface="Arial" pitchFamily="34" charset="0"/>
                <a:cs typeface="Arial" pitchFamily="34" charset="0"/>
              </a:rPr>
              <a:t>tecrübesinin </a:t>
            </a:r>
            <a:r>
              <a:rPr lang="tr-TR" sz="2400" b="1" i="1" dirty="0">
                <a:latin typeface="Arial" pitchFamily="34" charset="0"/>
                <a:cs typeface="Arial" pitchFamily="34" charset="0"/>
              </a:rPr>
              <a:t>sözlü </a:t>
            </a:r>
            <a:r>
              <a:rPr lang="tr-TR" sz="2400" b="1" i="1" dirty="0">
                <a:latin typeface="Arial" pitchFamily="34" charset="0"/>
                <a:cs typeface="Arial" pitchFamily="34" charset="0"/>
              </a:rPr>
              <a:t>gelenek </a:t>
            </a:r>
            <a:r>
              <a:rPr lang="tr-TR" sz="2400" dirty="0">
                <a:latin typeface="Arial" pitchFamily="34" charset="0"/>
                <a:cs typeface="Arial" pitchFamily="34" charset="0"/>
              </a:rPr>
              <a:t>vasıtasıyla kuşaktan kuşağa aktarıldığını söyleyebiliriz</a:t>
            </a:r>
            <a:r>
              <a:rPr lang="tr-TR" sz="2400" dirty="0" smtClean="0">
                <a:latin typeface="Arial" pitchFamily="34" charset="0"/>
                <a:cs typeface="Arial" pitchFamily="34" charset="0"/>
              </a:rPr>
              <a:t>.</a:t>
            </a:r>
            <a:endParaRPr lang="tr-TR" sz="2400" dirty="0">
              <a:latin typeface="Arial" pitchFamily="34" charset="0"/>
              <a:cs typeface="Arial" pitchFamily="34" charset="0"/>
            </a:endParaRPr>
          </a:p>
        </p:txBody>
      </p:sp>
    </p:spTree>
    <p:extLst>
      <p:ext uri="{BB962C8B-B14F-4D97-AF65-F5344CB8AC3E}">
        <p14:creationId xmlns:p14="http://schemas.microsoft.com/office/powerpoint/2010/main" val="952435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sz="2400" dirty="0" err="1">
                <a:latin typeface="Arial" pitchFamily="34" charset="0"/>
                <a:cs typeface="Arial" pitchFamily="34" charset="0"/>
              </a:rPr>
              <a:t>Tarih</a:t>
            </a:r>
            <a:r>
              <a:rPr lang="en-US" sz="2400" dirty="0">
                <a:latin typeface="Arial" pitchFamily="34" charset="0"/>
                <a:cs typeface="Arial" pitchFamily="34" charset="0"/>
              </a:rPr>
              <a:t> </a:t>
            </a:r>
            <a:r>
              <a:rPr lang="en-US" sz="2400" dirty="0" err="1">
                <a:latin typeface="Arial" pitchFamily="34" charset="0"/>
                <a:cs typeface="Arial" pitchFamily="34" charset="0"/>
              </a:rPr>
              <a:t>boyunca</a:t>
            </a:r>
            <a:r>
              <a:rPr lang="en-US" sz="2400" dirty="0">
                <a:latin typeface="Arial" pitchFamily="34" charset="0"/>
                <a:cs typeface="Arial" pitchFamily="34" charset="0"/>
              </a:rPr>
              <a:t> </a:t>
            </a:r>
            <a:r>
              <a:rPr lang="en-US" sz="2400" dirty="0" err="1">
                <a:latin typeface="Arial" pitchFamily="34" charset="0"/>
                <a:cs typeface="Arial" pitchFamily="34" charset="0"/>
              </a:rPr>
              <a:t>konuşulan</a:t>
            </a:r>
            <a:r>
              <a:rPr lang="en-US" sz="2400" dirty="0">
                <a:latin typeface="Arial" pitchFamily="34" charset="0"/>
                <a:cs typeface="Arial" pitchFamily="34" charset="0"/>
              </a:rPr>
              <a:t> </a:t>
            </a:r>
            <a:r>
              <a:rPr lang="en-US" sz="2400" dirty="0" err="1">
                <a:latin typeface="Arial" pitchFamily="34" charset="0"/>
                <a:cs typeface="Arial" pitchFamily="34" charset="0"/>
              </a:rPr>
              <a:t>binlerce</a:t>
            </a:r>
            <a:r>
              <a:rPr lang="en-US" sz="2400" dirty="0">
                <a:latin typeface="Arial" pitchFamily="34" charset="0"/>
                <a:cs typeface="Arial" pitchFamily="34" charset="0"/>
              </a:rPr>
              <a:t>, on </a:t>
            </a:r>
            <a:r>
              <a:rPr lang="en-US" sz="2400" dirty="0" err="1">
                <a:latin typeface="Arial" pitchFamily="34" charset="0"/>
                <a:cs typeface="Arial" pitchFamily="34" charset="0"/>
              </a:rPr>
              <a:t>binlerce</a:t>
            </a:r>
            <a:r>
              <a:rPr lang="en-US" sz="2400" dirty="0">
                <a:latin typeface="Arial" pitchFamily="34" charset="0"/>
                <a:cs typeface="Arial" pitchFamily="34" charset="0"/>
              </a:rPr>
              <a:t> </a:t>
            </a:r>
            <a:r>
              <a:rPr lang="en-US" sz="2400" dirty="0" err="1">
                <a:latin typeface="Arial" pitchFamily="34" charset="0"/>
                <a:cs typeface="Arial" pitchFamily="34" charset="0"/>
              </a:rPr>
              <a:t>dilden</a:t>
            </a:r>
            <a:r>
              <a:rPr lang="en-US" sz="2400" dirty="0">
                <a:latin typeface="Arial" pitchFamily="34" charset="0"/>
                <a:cs typeface="Arial" pitchFamily="34" charset="0"/>
              </a:rPr>
              <a:t> </a:t>
            </a:r>
            <a:r>
              <a:rPr lang="en-US" sz="2400" dirty="0" err="1">
                <a:latin typeface="Arial" pitchFamily="34" charset="0"/>
                <a:cs typeface="Arial" pitchFamily="34" charset="0"/>
              </a:rPr>
              <a:t>topu</a:t>
            </a:r>
            <a:r>
              <a:rPr lang="en-US" sz="2400" dirty="0">
                <a:latin typeface="Arial" pitchFamily="34" charset="0"/>
                <a:cs typeface="Arial" pitchFamily="34" charset="0"/>
              </a:rPr>
              <a:t> </a:t>
            </a:r>
            <a:r>
              <a:rPr lang="en-US" sz="2400" dirty="0" err="1">
                <a:latin typeface="Arial" pitchFamily="34" charset="0"/>
                <a:cs typeface="Arial" pitchFamily="34" charset="0"/>
              </a:rPr>
              <a:t>topu</a:t>
            </a:r>
            <a:r>
              <a:rPr lang="en-US" sz="2400" dirty="0">
                <a:latin typeface="Arial" pitchFamily="34" charset="0"/>
                <a:cs typeface="Arial" pitchFamily="34" charset="0"/>
              </a:rPr>
              <a:t> 106 </a:t>
            </a:r>
            <a:r>
              <a:rPr lang="en-US" sz="2400" dirty="0" err="1">
                <a:latin typeface="Arial" pitchFamily="34" charset="0"/>
                <a:cs typeface="Arial" pitchFamily="34" charset="0"/>
              </a:rPr>
              <a:t>tanesi</a:t>
            </a:r>
            <a:r>
              <a:rPr lang="tr-TR" sz="2400" dirty="0">
                <a:latin typeface="Arial" pitchFamily="34" charset="0"/>
                <a:cs typeface="Arial" pitchFamily="34" charset="0"/>
              </a:rPr>
              <a:t> edebiyat üretebilecek derecede yazıya bağlanabilmiş, büyük bir kısmı ise hiç yazılamamıştır. </a:t>
            </a:r>
            <a:r>
              <a:rPr lang="tr-TR" sz="2400" dirty="0" err="1">
                <a:latin typeface="Arial" pitchFamily="34" charset="0"/>
                <a:cs typeface="Arial" pitchFamily="34" charset="0"/>
              </a:rPr>
              <a:t>Ong</a:t>
            </a:r>
            <a:r>
              <a:rPr lang="tr-TR" sz="2400" dirty="0">
                <a:latin typeface="Arial" pitchFamily="34" charset="0"/>
                <a:cs typeface="Arial" pitchFamily="34" charset="0"/>
              </a:rPr>
              <a:t>, bugün konuşulan 3000 kadar dilden yalnızca 78 tanesinin edebiyat üretebildiği ve yüzlerce dilin kendisini ifade edebilecek bir alfabe ile karşılaşmadığı iddiasındadır (</a:t>
            </a:r>
            <a:r>
              <a:rPr lang="tr-TR" sz="2400" dirty="0" err="1">
                <a:latin typeface="Arial" pitchFamily="34" charset="0"/>
                <a:cs typeface="Arial" pitchFamily="34" charset="0"/>
              </a:rPr>
              <a:t>Ong</a:t>
            </a:r>
            <a:r>
              <a:rPr lang="tr-TR" sz="2400" dirty="0">
                <a:latin typeface="Arial" pitchFamily="34" charset="0"/>
                <a:cs typeface="Arial" pitchFamily="34" charset="0"/>
              </a:rPr>
              <a:t> 1995:14).</a:t>
            </a:r>
          </a:p>
          <a:p>
            <a:endParaRPr lang="tr-TR" dirty="0"/>
          </a:p>
        </p:txBody>
      </p:sp>
    </p:spTree>
    <p:extLst>
      <p:ext uri="{BB962C8B-B14F-4D97-AF65-F5344CB8AC3E}">
        <p14:creationId xmlns:p14="http://schemas.microsoft.com/office/powerpoint/2010/main" val="2778495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70196" y="1493155"/>
            <a:ext cx="8911687" cy="1280890"/>
          </a:xfrm>
        </p:spPr>
        <p:txBody>
          <a:bodyPr/>
          <a:lstStyle/>
          <a:p>
            <a:r>
              <a:rPr lang="tr-TR" b="1" dirty="0" smtClean="0"/>
              <a:t>sözlü kültür ortamı</a:t>
            </a:r>
            <a:endParaRPr lang="tr-TR" dirty="0"/>
          </a:p>
        </p:txBody>
      </p:sp>
      <p:sp>
        <p:nvSpPr>
          <p:cNvPr id="3" name="2 İçerik Yer Tutucusu"/>
          <p:cNvSpPr>
            <a:spLocks noGrp="1"/>
          </p:cNvSpPr>
          <p:nvPr>
            <p:ph idx="1"/>
          </p:nvPr>
        </p:nvSpPr>
        <p:spPr/>
        <p:txBody>
          <a:bodyPr/>
          <a:lstStyle/>
          <a:p>
            <a:pPr algn="just">
              <a:buNone/>
            </a:pPr>
            <a:r>
              <a:rPr lang="tr-TR" dirty="0" smtClean="0"/>
              <a:t>	</a:t>
            </a:r>
          </a:p>
          <a:p>
            <a:pPr algn="just">
              <a:buNone/>
            </a:pPr>
            <a:r>
              <a:rPr lang="tr-TR" dirty="0" smtClean="0"/>
              <a:t>	</a:t>
            </a:r>
            <a:r>
              <a:rPr lang="tr-TR" sz="2400" dirty="0" smtClean="0"/>
              <a:t>İnsanların yazı, matbaa ve elektronik aletler gibi sesi ve dolayısıyla sözü mekana bağlayan ve kaydeden teknolojiler kullanmaksızın yüz yüze, sese ve söze dayanarak iletişim kurdukları ortama “</a:t>
            </a:r>
            <a:r>
              <a:rPr lang="tr-TR" sz="2400" b="1" dirty="0" smtClean="0"/>
              <a:t>sözlü kültür ortamı</a:t>
            </a:r>
            <a:r>
              <a:rPr lang="tr-TR" sz="2400" dirty="0" smtClean="0"/>
              <a:t>” denir.</a:t>
            </a:r>
            <a:endParaRPr lang="tr-TR" sz="2400" dirty="0"/>
          </a:p>
        </p:txBody>
      </p:sp>
    </p:spTree>
    <p:extLst>
      <p:ext uri="{BB962C8B-B14F-4D97-AF65-F5344CB8AC3E}">
        <p14:creationId xmlns:p14="http://schemas.microsoft.com/office/powerpoint/2010/main" val="759149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buNone/>
            </a:pPr>
            <a:r>
              <a:rPr lang="tr-TR" dirty="0" smtClean="0"/>
              <a:t>	</a:t>
            </a:r>
          </a:p>
          <a:p>
            <a:pPr algn="just">
              <a:buNone/>
            </a:pPr>
            <a:r>
              <a:rPr lang="tr-TR" dirty="0" smtClean="0"/>
              <a:t>	</a:t>
            </a:r>
            <a:r>
              <a:rPr lang="tr-TR" sz="2400" dirty="0" smtClean="0"/>
              <a:t>Sözlü kültürün oluşum, gelişim ve nakil biçimleriyle, bu biçimlerin tarihsel süreçleri ve yazılı kültürle karşılaşmasının</a:t>
            </a:r>
            <a:r>
              <a:rPr lang="pt-BR" sz="2400" dirty="0" smtClean="0"/>
              <a:t> do</a:t>
            </a:r>
            <a:r>
              <a:rPr lang="tr-TR" sz="2400" dirty="0" smtClean="0"/>
              <a:t>ğ</a:t>
            </a:r>
            <a:r>
              <a:rPr lang="pt-BR" sz="2400" dirty="0" smtClean="0"/>
              <a:t>urdu</a:t>
            </a:r>
            <a:r>
              <a:rPr lang="tr-TR" sz="2400" dirty="0" smtClean="0"/>
              <a:t>ğ</a:t>
            </a:r>
            <a:r>
              <a:rPr lang="pt-BR" sz="2400" dirty="0" smtClean="0"/>
              <a:t>u sonuçlar üzerinde duran</a:t>
            </a:r>
            <a:r>
              <a:rPr lang="tr-TR" sz="2400" dirty="0" smtClean="0"/>
              <a:t> çalışmalarıyla tanınan </a:t>
            </a:r>
            <a:r>
              <a:rPr lang="tr-TR" sz="2400" dirty="0" err="1" smtClean="0"/>
              <a:t>Walter</a:t>
            </a:r>
            <a:r>
              <a:rPr lang="tr-TR" sz="2400" dirty="0" smtClean="0"/>
              <a:t> </a:t>
            </a:r>
            <a:r>
              <a:rPr lang="tr-TR" sz="2400" dirty="0" err="1" smtClean="0"/>
              <a:t>Ong</a:t>
            </a:r>
            <a:r>
              <a:rPr lang="tr-TR" sz="2400" dirty="0" smtClean="0"/>
              <a:t>, sözlü kültürle yazılı kültür arasındaki farkları </a:t>
            </a:r>
            <a:r>
              <a:rPr lang="es-ES" sz="2400" dirty="0" smtClean="0"/>
              <a:t>sorgulad</a:t>
            </a:r>
            <a:r>
              <a:rPr lang="tr-TR" sz="2400" dirty="0" err="1" smtClean="0"/>
              <a:t>ığı</a:t>
            </a:r>
            <a:r>
              <a:rPr lang="es-ES" sz="2400" dirty="0" smtClean="0"/>
              <a:t> </a:t>
            </a:r>
            <a:r>
              <a:rPr lang="tr-TR" sz="2400" dirty="0" smtClean="0"/>
              <a:t>“</a:t>
            </a:r>
            <a:r>
              <a:rPr lang="es-ES" sz="2400" dirty="0" smtClean="0"/>
              <a:t>Sözlü ve Yaz</a:t>
            </a:r>
            <a:r>
              <a:rPr lang="tr-TR" sz="2400" dirty="0" smtClean="0"/>
              <a:t>ılı</a:t>
            </a:r>
            <a:r>
              <a:rPr lang="es-ES" sz="2400" dirty="0" smtClean="0"/>
              <a:t> Kültür</a:t>
            </a:r>
            <a:r>
              <a:rPr lang="tr-TR" sz="2400" dirty="0" smtClean="0"/>
              <a:t>” adlı çalışmasında, sözlü kültürü iki çağı ayırarak inceler.</a:t>
            </a:r>
            <a:endParaRPr lang="tr-TR" sz="2400" dirty="0"/>
          </a:p>
        </p:txBody>
      </p:sp>
    </p:spTree>
    <p:extLst>
      <p:ext uri="{BB962C8B-B14F-4D97-AF65-F5344CB8AC3E}">
        <p14:creationId xmlns:p14="http://schemas.microsoft.com/office/powerpoint/2010/main" val="2657586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Birincil sözlü kültür</a:t>
            </a:r>
            <a:endParaRPr lang="tr-TR" dirty="0"/>
          </a:p>
        </p:txBody>
      </p:sp>
      <p:sp>
        <p:nvSpPr>
          <p:cNvPr id="3" name="2 İçerik Yer Tutucusu"/>
          <p:cNvSpPr>
            <a:spLocks noGrp="1"/>
          </p:cNvSpPr>
          <p:nvPr>
            <p:ph idx="1"/>
          </p:nvPr>
        </p:nvSpPr>
        <p:spPr/>
        <p:txBody>
          <a:bodyPr>
            <a:normAutofit/>
          </a:bodyPr>
          <a:lstStyle/>
          <a:p>
            <a:pPr algn="just"/>
            <a:r>
              <a:rPr lang="tr-TR" dirty="0" smtClean="0"/>
              <a:t>Yazı </a:t>
            </a:r>
            <a:r>
              <a:rPr lang="tr-TR" dirty="0"/>
              <a:t>ve matbaa </a:t>
            </a:r>
            <a:r>
              <a:rPr lang="tr-TR" dirty="0" smtClean="0"/>
              <a:t>kavramları</a:t>
            </a:r>
            <a:r>
              <a:rPr lang="pt-BR" dirty="0" smtClean="0"/>
              <a:t>n</a:t>
            </a:r>
            <a:r>
              <a:rPr lang="tr-TR" dirty="0" smtClean="0"/>
              <a:t>ı</a:t>
            </a:r>
            <a:r>
              <a:rPr lang="pt-BR" dirty="0" smtClean="0"/>
              <a:t>n varl</a:t>
            </a:r>
            <a:r>
              <a:rPr lang="tr-TR" dirty="0" err="1" smtClean="0"/>
              <a:t>ığını</a:t>
            </a:r>
            <a:r>
              <a:rPr lang="pt-BR" dirty="0" smtClean="0"/>
              <a:t> </a:t>
            </a:r>
            <a:r>
              <a:rPr lang="pt-BR" dirty="0"/>
              <a:t>bile bilmeyen, </a:t>
            </a:r>
            <a:r>
              <a:rPr lang="pt-BR" dirty="0" smtClean="0"/>
              <a:t>ileti</a:t>
            </a:r>
            <a:r>
              <a:rPr lang="tr-TR" dirty="0" smtClean="0"/>
              <a:t>ş</a:t>
            </a:r>
            <a:r>
              <a:rPr lang="pt-BR" dirty="0" smtClean="0"/>
              <a:t>imin</a:t>
            </a:r>
            <a:r>
              <a:rPr lang="tr-TR" dirty="0" smtClean="0"/>
              <a:t> yaln</a:t>
            </a:r>
            <a:r>
              <a:rPr lang="tr-TR" dirty="0"/>
              <a:t>ı</a:t>
            </a:r>
            <a:r>
              <a:rPr lang="tr-TR" dirty="0" smtClean="0"/>
              <a:t>z konuşma </a:t>
            </a:r>
            <a:r>
              <a:rPr lang="tr-TR" dirty="0"/>
              <a:t>dilinden </a:t>
            </a:r>
            <a:r>
              <a:rPr lang="tr-TR" dirty="0" smtClean="0"/>
              <a:t>oluştuğu kültürleri</a:t>
            </a:r>
            <a:r>
              <a:rPr lang="tr-TR" dirty="0"/>
              <a:t>, ‘</a:t>
            </a:r>
            <a:r>
              <a:rPr lang="tr-TR" b="1" dirty="0"/>
              <a:t>birincil </a:t>
            </a:r>
            <a:r>
              <a:rPr lang="tr-TR" b="1" dirty="0" smtClean="0"/>
              <a:t>sözlü kültür</a:t>
            </a:r>
            <a:r>
              <a:rPr lang="tr-TR" dirty="0"/>
              <a:t>’ </a:t>
            </a:r>
            <a:r>
              <a:rPr lang="tr-TR" dirty="0" smtClean="0"/>
              <a:t>olarak nitelendiren </a:t>
            </a:r>
            <a:r>
              <a:rPr lang="tr-TR" dirty="0" err="1" smtClean="0"/>
              <a:t>Ong’un</a:t>
            </a:r>
            <a:r>
              <a:rPr lang="tr-TR" dirty="0" smtClean="0"/>
              <a:t> </a:t>
            </a:r>
            <a:r>
              <a:rPr lang="tr-TR" dirty="0"/>
              <a:t>sözünü </a:t>
            </a:r>
            <a:r>
              <a:rPr lang="tr-TR" dirty="0" smtClean="0"/>
              <a:t>ettiği birincil sözlü </a:t>
            </a:r>
            <a:r>
              <a:rPr lang="tr-TR" dirty="0"/>
              <a:t>kültür </a:t>
            </a:r>
            <a:r>
              <a:rPr lang="tr-TR" dirty="0" smtClean="0"/>
              <a:t>çağı, </a:t>
            </a:r>
            <a:r>
              <a:rPr lang="tr-TR" dirty="0"/>
              <a:t>ürünlerin sözlü </a:t>
            </a:r>
            <a:r>
              <a:rPr lang="tr-TR" dirty="0" smtClean="0"/>
              <a:t>olarak üretildiği</a:t>
            </a:r>
            <a:r>
              <a:rPr lang="tr-TR" dirty="0"/>
              <a:t>, </a:t>
            </a:r>
            <a:r>
              <a:rPr lang="tr-TR" dirty="0" smtClean="0"/>
              <a:t>yaşatıldığı ve nakledildiği bir </a:t>
            </a:r>
            <a:r>
              <a:rPr lang="es-ES" dirty="0" smtClean="0"/>
              <a:t>ça</a:t>
            </a:r>
            <a:r>
              <a:rPr lang="tr-TR" dirty="0" smtClean="0"/>
              <a:t>ğ</a:t>
            </a:r>
            <a:r>
              <a:rPr lang="es-ES" dirty="0" smtClean="0"/>
              <a:t>d</a:t>
            </a:r>
            <a:r>
              <a:rPr lang="tr-TR" dirty="0" smtClean="0"/>
              <a:t>ı</a:t>
            </a:r>
            <a:r>
              <a:rPr lang="es-ES" dirty="0" smtClean="0"/>
              <a:t>r </a:t>
            </a:r>
            <a:r>
              <a:rPr lang="es-ES" dirty="0"/>
              <a:t>ve metinden yoksundur</a:t>
            </a:r>
            <a:r>
              <a:rPr lang="es-ES" dirty="0" smtClean="0"/>
              <a:t>.</a:t>
            </a:r>
            <a:endParaRPr lang="tr-TR" dirty="0" smtClean="0"/>
          </a:p>
        </p:txBody>
      </p:sp>
    </p:spTree>
    <p:extLst>
      <p:ext uri="{BB962C8B-B14F-4D97-AF65-F5344CB8AC3E}">
        <p14:creationId xmlns:p14="http://schemas.microsoft.com/office/powerpoint/2010/main" val="270647972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TotalTime>
  <Words>2331</Words>
  <Application>Microsoft Office PowerPoint</Application>
  <PresentationFormat>Geniş ekran</PresentationFormat>
  <Paragraphs>72</Paragraphs>
  <Slides>28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28</vt:i4>
      </vt:variant>
    </vt:vector>
  </HeadingPairs>
  <TitlesOfParts>
    <vt:vector size="32" baseType="lpstr">
      <vt:lpstr>Arial</vt:lpstr>
      <vt:lpstr>Century Gothic</vt:lpstr>
      <vt:lpstr>Wingdings 3</vt:lpstr>
      <vt:lpstr>Duman</vt:lpstr>
      <vt:lpstr>HLK 315 Sözlü ve Yazılı Kültür</vt:lpstr>
      <vt:lpstr>PowerPoint Sunusu</vt:lpstr>
      <vt:lpstr>PowerPoint Sunusu</vt:lpstr>
      <vt:lpstr>PowerPoint Sunusu</vt:lpstr>
      <vt:lpstr>PowerPoint Sunusu</vt:lpstr>
      <vt:lpstr>PowerPoint Sunusu</vt:lpstr>
      <vt:lpstr>sözlü kültür ortamı</vt:lpstr>
      <vt:lpstr>PowerPoint Sunusu</vt:lpstr>
      <vt:lpstr>Birincil sözlü kültür</vt:lpstr>
      <vt:lpstr>PowerPoint Sunusu</vt:lpstr>
      <vt:lpstr>PowerPoint Sunusu</vt:lpstr>
      <vt:lpstr>PowerPoint Sunusu</vt:lpstr>
      <vt:lpstr>PowerPoint Sunusu</vt:lpstr>
      <vt:lpstr>PowerPoint Sunusu</vt:lpstr>
      <vt:lpstr>PowerPoint Sunusu</vt:lpstr>
      <vt:lpstr>PowerPoint Sunusu</vt:lpstr>
      <vt:lpstr>PowerPoint Sunusu</vt:lpstr>
      <vt:lpstr>İkincil sözlü kültür</vt:lpstr>
      <vt:lpstr>PowerPoint Sunusu</vt:lpstr>
      <vt:lpstr>PowerPoint Sunusu</vt:lpstr>
      <vt:lpstr>PowerPoint Sunusu</vt:lpstr>
      <vt:lpstr>PowerPoint Sunusu</vt:lpstr>
      <vt:lpstr>Sözlü edebiyat- Halk edebiyatı</vt:lpstr>
      <vt:lpstr> Türk Halk Edebiyatının yazılı kaynaklarından bazıları…</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315 Sözlü ve Yazılı Kültür</dc:title>
  <dc:creator>Pc</dc:creator>
  <cp:lastModifiedBy>Pc</cp:lastModifiedBy>
  <cp:revision>1</cp:revision>
  <dcterms:created xsi:type="dcterms:W3CDTF">2021-03-09T08:57:55Z</dcterms:created>
  <dcterms:modified xsi:type="dcterms:W3CDTF">2021-03-09T09:00:51Z</dcterms:modified>
</cp:coreProperties>
</file>