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1" r:id="rId1"/>
  </p:sldMasterIdLst>
  <p:notesMasterIdLst>
    <p:notesMasterId r:id="rId29"/>
  </p:notesMasterIdLst>
  <p:handoutMasterIdLst>
    <p:handoutMasterId r:id="rId30"/>
  </p:handoutMasterIdLst>
  <p:sldIdLst>
    <p:sldId id="429" r:id="rId2"/>
    <p:sldId id="417" r:id="rId3"/>
    <p:sldId id="420" r:id="rId4"/>
    <p:sldId id="348" r:id="rId5"/>
    <p:sldId id="355" r:id="rId6"/>
    <p:sldId id="358" r:id="rId7"/>
    <p:sldId id="359" r:id="rId8"/>
    <p:sldId id="350" r:id="rId9"/>
    <p:sldId id="351" r:id="rId10"/>
    <p:sldId id="366" r:id="rId11"/>
    <p:sldId id="431" r:id="rId12"/>
    <p:sldId id="322" r:id="rId13"/>
    <p:sldId id="319" r:id="rId14"/>
    <p:sldId id="262" r:id="rId15"/>
    <p:sldId id="323" r:id="rId16"/>
    <p:sldId id="386" r:id="rId17"/>
    <p:sldId id="336" r:id="rId18"/>
    <p:sldId id="392" r:id="rId19"/>
    <p:sldId id="339" r:id="rId20"/>
    <p:sldId id="340" r:id="rId21"/>
    <p:sldId id="411" r:id="rId22"/>
    <p:sldId id="341" r:id="rId23"/>
    <p:sldId id="342" r:id="rId24"/>
    <p:sldId id="298" r:id="rId25"/>
    <p:sldId id="299" r:id="rId26"/>
    <p:sldId id="300" r:id="rId27"/>
    <p:sldId id="442" r:id="rId28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990000"/>
    <a:srgbClr val="EB2D07"/>
    <a:srgbClr val="FB8A73"/>
    <a:srgbClr val="FFFF00"/>
    <a:srgbClr val="CC0000"/>
    <a:srgbClr val="CCFF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992"/>
    </p:cViewPr>
  </p:sorterViewPr>
  <p:notesViewPr>
    <p:cSldViewPr>
      <p:cViewPr varScale="1">
        <p:scale>
          <a:sx n="40" d="100"/>
          <a:sy n="40" d="100"/>
        </p:scale>
        <p:origin x="-148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itchFamily="18" charset="0"/>
              </a:defRPr>
            </a:lvl1pPr>
          </a:lstStyle>
          <a:p>
            <a:pPr>
              <a:defRPr/>
            </a:pPr>
            <a:fld id="{BA2F322C-12CC-4C82-8AFC-BEC912468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46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1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2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biçemleri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212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12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B8DBDBED-649B-409F-B6A6-9BD0C9189A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3097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Düz Bağlayıcı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Düz Bağlayıcı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Oval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7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FA257-90EB-4586-801F-FD82DA5F41C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2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1FB7B-24BA-48D5-A4C1-D06A7A45C00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2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45916-DDE8-4A09-BD46-790FCF0ADA4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>
            <a:normAutofit/>
          </a:bodyPr>
          <a:lstStyle/>
          <a:p>
            <a:pPr lvl="0"/>
            <a:endParaRPr lang="tr-TR" noProof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1C2AD-4EFB-49F2-93F4-456EBA518E3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2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5A084-8ECD-4877-B69B-DA14750D454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Düz Bağlayıcı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E071C-C4D0-46B2-835A-7A3A17EA585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2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2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5F0BD-F520-4BB3-B530-293992CB7AF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6 Düz Bağlayıcı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Bağlayıcı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6B05C-14B2-4422-B885-F1FD77547E0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6C19-D73E-4019-B0F6-5C4B2BD7AD9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2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BE60C-91E7-40F2-82A6-767DD847431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2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2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757D5-CA1F-4B34-A49D-9CD6943350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2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2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B6C7-112E-4C3C-ADEC-DCB9A51FB1F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8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658BEBF-98ED-47EC-80AE-EDFA3CF0FC2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50" r:id="rId1"/>
    <p:sldLayoutId id="2147483942" r:id="rId2"/>
    <p:sldLayoutId id="2147483951" r:id="rId3"/>
    <p:sldLayoutId id="2147483943" r:id="rId4"/>
    <p:sldLayoutId id="2147483952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  <p:sldLayoutId id="214748395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6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HACCP ve ISO22000</a:t>
            </a:r>
          </a:p>
        </p:txBody>
      </p:sp>
      <p:sp>
        <p:nvSpPr>
          <p:cNvPr id="3" name="2 Oval"/>
          <p:cNvSpPr/>
          <p:nvPr/>
        </p:nvSpPr>
        <p:spPr>
          <a:xfrm>
            <a:off x="6804248" y="908720"/>
            <a:ext cx="1979712" cy="1512168"/>
          </a:xfrm>
          <a:prstGeom prst="ellipse">
            <a:avLst/>
          </a:prstGeom>
          <a:solidFill>
            <a:srgbClr val="C00000"/>
          </a:solidFill>
          <a:ln w="76200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defRPr/>
            </a:pPr>
            <a:r>
              <a:rPr lang="tr-TR" sz="4000" dirty="0">
                <a:solidFill>
                  <a:schemeClr val="tx1"/>
                </a:solidFill>
                <a:latin typeface="Agency FB" pitchFamily="34" charset="0"/>
              </a:rPr>
              <a:t>ISO 22000</a:t>
            </a:r>
          </a:p>
        </p:txBody>
      </p:sp>
      <p:pic>
        <p:nvPicPr>
          <p:cNvPr id="10244" name="Picture 4" descr="hacc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4581525"/>
            <a:ext cx="1582737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377825" y="3681412"/>
            <a:ext cx="8305800" cy="6365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endParaRPr lang="en-US" sz="3200">
              <a:solidFill>
                <a:schemeClr val="accent2"/>
              </a:solidFill>
            </a:endParaRPr>
          </a:p>
        </p:txBody>
      </p:sp>
      <p:sp>
        <p:nvSpPr>
          <p:cNvPr id="39939" name="Rectangle 4"/>
          <p:cNvSpPr>
            <a:spLocks noChangeArrowheads="1"/>
          </p:cNvSpPr>
          <p:nvPr/>
        </p:nvSpPr>
        <p:spPr bwMode="auto">
          <a:xfrm>
            <a:off x="533400" y="1868488"/>
            <a:ext cx="80772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</a:pPr>
            <a:endParaRPr lang="en-US" sz="3200">
              <a:solidFill>
                <a:srgbClr val="CCFF99"/>
              </a:solidFill>
            </a:endParaRPr>
          </a:p>
        </p:txBody>
      </p:sp>
      <p:sp>
        <p:nvSpPr>
          <p:cNvPr id="39940" name="Rectangle 6"/>
          <p:cNvSpPr>
            <a:spLocks noChangeArrowheads="1"/>
          </p:cNvSpPr>
          <p:nvPr/>
        </p:nvSpPr>
        <p:spPr bwMode="auto">
          <a:xfrm>
            <a:off x="530997" y="3681412"/>
            <a:ext cx="79898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tr-TR" sz="3200" dirty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HACCP TE KİMLER GÖREV ALMALIDIR</a:t>
            </a:r>
            <a:r>
              <a:rPr lang="tr-TR" sz="3200" dirty="0">
                <a:solidFill>
                  <a:srgbClr val="000000"/>
                </a:solidFill>
              </a:rPr>
              <a:t>?</a:t>
            </a:r>
          </a:p>
        </p:txBody>
      </p:sp>
      <p:pic>
        <p:nvPicPr>
          <p:cNvPr id="39942" name="Picture 4" descr="hacc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2060575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229600" cy="338455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tr-TR" sz="4800" b="1" smtClean="0"/>
              <a:t>BİR YİYECEK HİZMETİ SERVİSİNE AİT YİYECEK AKIŞ ŞEMASI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Text Box 2"/>
          <p:cNvSpPr txBox="1">
            <a:spLocks noChangeArrowheads="1"/>
          </p:cNvSpPr>
          <p:nvPr/>
        </p:nvSpPr>
        <p:spPr bwMode="auto">
          <a:xfrm>
            <a:off x="533400" y="76200"/>
            <a:ext cx="8305800" cy="6365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tr-TR" sz="32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KRİTİK DURUMLAR VE YİYECEK AKIŞI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2743200" y="742950"/>
            <a:ext cx="3413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b="0">
                <a:solidFill>
                  <a:srgbClr val="FFFF66"/>
                </a:solidFill>
              </a:rPr>
              <a:t>MENÜ PLANLAMA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2895600" y="1352550"/>
            <a:ext cx="2832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b="0">
                <a:solidFill>
                  <a:srgbClr val="FFFF66"/>
                </a:solidFill>
              </a:rPr>
              <a:t>SİPARİŞ VERME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2133600" y="1962150"/>
            <a:ext cx="4543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b="0">
                <a:solidFill>
                  <a:srgbClr val="FFFF66"/>
                </a:solidFill>
              </a:rPr>
              <a:t>SATIN ALMA/MAL KABUL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1981200" y="2528888"/>
            <a:ext cx="4746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b="0">
                <a:solidFill>
                  <a:srgbClr val="FFFF66"/>
                </a:solidFill>
              </a:rPr>
              <a:t>ÖN HAZIRLIK/HAZIRLAMA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3400425" y="3143250"/>
            <a:ext cx="1603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b="0">
                <a:solidFill>
                  <a:srgbClr val="FFFF66"/>
                </a:solidFill>
              </a:rPr>
              <a:t>PİŞİRME</a:t>
            </a: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3257550" y="3805238"/>
            <a:ext cx="20208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b="0">
                <a:solidFill>
                  <a:srgbClr val="FFFF66"/>
                </a:solidFill>
              </a:rPr>
              <a:t>SOĞUTMA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2590800" y="4438650"/>
            <a:ext cx="32162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b="0">
                <a:solidFill>
                  <a:srgbClr val="FFFF66"/>
                </a:solidFill>
              </a:rPr>
              <a:t>YENİDEN ISITMA</a:t>
            </a: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2800350" y="5124450"/>
            <a:ext cx="284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b="0">
                <a:solidFill>
                  <a:srgbClr val="FFFF66"/>
                </a:solidFill>
              </a:rPr>
              <a:t>TAŞIMA/SERVİS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6011863" y="3048000"/>
            <a:ext cx="27701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tr-TR">
                <a:solidFill>
                  <a:schemeClr val="bg1"/>
                </a:solidFill>
              </a:rPr>
              <a:t>SICAK SERVİS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6076950" y="3638550"/>
            <a:ext cx="28432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>
                <a:solidFill>
                  <a:schemeClr val="bg1"/>
                </a:solidFill>
              </a:rPr>
              <a:t>SOĞUK SERVİS</a:t>
            </a:r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6076950" y="4357688"/>
            <a:ext cx="27225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>
                <a:solidFill>
                  <a:schemeClr val="bg1"/>
                </a:solidFill>
              </a:rPr>
              <a:t>SICAK TUTMA</a:t>
            </a: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1676400" y="5734050"/>
            <a:ext cx="50466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b="0">
                <a:solidFill>
                  <a:srgbClr val="FFFF66"/>
                </a:solidFill>
              </a:rPr>
              <a:t>ARTIKLARIN KALDIRILMASI</a:t>
            </a:r>
          </a:p>
        </p:txBody>
      </p:sp>
      <p:sp>
        <p:nvSpPr>
          <p:cNvPr id="45071" name="Text Box 15"/>
          <p:cNvSpPr txBox="1">
            <a:spLocks noChangeArrowheads="1"/>
          </p:cNvSpPr>
          <p:nvPr/>
        </p:nvSpPr>
        <p:spPr bwMode="auto">
          <a:xfrm>
            <a:off x="1771650" y="6286500"/>
            <a:ext cx="51339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b="0">
                <a:solidFill>
                  <a:srgbClr val="FFFF66"/>
                </a:solidFill>
              </a:rPr>
              <a:t>BULAŞIKLARIN YIKANMASI</a:t>
            </a:r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>
            <a:off x="4191000" y="1181100"/>
            <a:ext cx="0" cy="228600"/>
          </a:xfrm>
          <a:prstGeom prst="line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>
            <a:off x="4191000" y="1809750"/>
            <a:ext cx="0" cy="228600"/>
          </a:xfrm>
          <a:prstGeom prst="line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>
            <a:off x="4191000" y="2400300"/>
            <a:ext cx="0" cy="228600"/>
          </a:xfrm>
          <a:prstGeom prst="line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5075" name="Line 19"/>
          <p:cNvSpPr>
            <a:spLocks noChangeShapeType="1"/>
          </p:cNvSpPr>
          <p:nvPr/>
        </p:nvSpPr>
        <p:spPr bwMode="auto">
          <a:xfrm>
            <a:off x="4191000" y="2971800"/>
            <a:ext cx="0" cy="228600"/>
          </a:xfrm>
          <a:prstGeom prst="line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5076" name="Line 20"/>
          <p:cNvSpPr>
            <a:spLocks noChangeShapeType="1"/>
          </p:cNvSpPr>
          <p:nvPr/>
        </p:nvSpPr>
        <p:spPr bwMode="auto">
          <a:xfrm>
            <a:off x="4191000" y="4953000"/>
            <a:ext cx="0" cy="228600"/>
          </a:xfrm>
          <a:prstGeom prst="line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5077" name="Line 21"/>
          <p:cNvSpPr>
            <a:spLocks noChangeShapeType="1"/>
          </p:cNvSpPr>
          <p:nvPr/>
        </p:nvSpPr>
        <p:spPr bwMode="auto">
          <a:xfrm>
            <a:off x="4191000" y="4267200"/>
            <a:ext cx="0" cy="228600"/>
          </a:xfrm>
          <a:prstGeom prst="line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5078" name="Line 22"/>
          <p:cNvSpPr>
            <a:spLocks noChangeShapeType="1"/>
          </p:cNvSpPr>
          <p:nvPr/>
        </p:nvSpPr>
        <p:spPr bwMode="auto">
          <a:xfrm>
            <a:off x="4191000" y="3619500"/>
            <a:ext cx="0" cy="228600"/>
          </a:xfrm>
          <a:prstGeom prst="line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5079" name="Line 23"/>
          <p:cNvSpPr>
            <a:spLocks noChangeShapeType="1"/>
          </p:cNvSpPr>
          <p:nvPr/>
        </p:nvSpPr>
        <p:spPr bwMode="auto">
          <a:xfrm>
            <a:off x="4191000" y="6172200"/>
            <a:ext cx="0" cy="228600"/>
          </a:xfrm>
          <a:prstGeom prst="line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5080" name="Line 24"/>
          <p:cNvSpPr>
            <a:spLocks noChangeShapeType="1"/>
          </p:cNvSpPr>
          <p:nvPr/>
        </p:nvSpPr>
        <p:spPr bwMode="auto">
          <a:xfrm>
            <a:off x="4171950" y="5581650"/>
            <a:ext cx="0" cy="228600"/>
          </a:xfrm>
          <a:prstGeom prst="line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5081" name="Line 25"/>
          <p:cNvSpPr>
            <a:spLocks noChangeShapeType="1"/>
          </p:cNvSpPr>
          <p:nvPr/>
        </p:nvSpPr>
        <p:spPr bwMode="auto">
          <a:xfrm>
            <a:off x="5257800" y="3352800"/>
            <a:ext cx="685800" cy="0"/>
          </a:xfrm>
          <a:prstGeom prst="line">
            <a:avLst/>
          </a:prstGeom>
          <a:noFill/>
          <a:ln w="38100">
            <a:solidFill>
              <a:srgbClr val="6600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5082" name="Line 26"/>
          <p:cNvSpPr>
            <a:spLocks noChangeShapeType="1"/>
          </p:cNvSpPr>
          <p:nvPr/>
        </p:nvSpPr>
        <p:spPr bwMode="auto">
          <a:xfrm>
            <a:off x="5257800" y="3962400"/>
            <a:ext cx="685800" cy="0"/>
          </a:xfrm>
          <a:prstGeom prst="line">
            <a:avLst/>
          </a:prstGeom>
          <a:noFill/>
          <a:ln w="38100">
            <a:solidFill>
              <a:srgbClr val="6600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5083" name="Line 27"/>
          <p:cNvSpPr>
            <a:spLocks noChangeShapeType="1"/>
          </p:cNvSpPr>
          <p:nvPr/>
        </p:nvSpPr>
        <p:spPr bwMode="auto">
          <a:xfrm>
            <a:off x="5715000" y="4572000"/>
            <a:ext cx="381000" cy="0"/>
          </a:xfrm>
          <a:prstGeom prst="line">
            <a:avLst/>
          </a:prstGeom>
          <a:noFill/>
          <a:ln w="28575">
            <a:solidFill>
              <a:srgbClr val="6600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Text Box 4"/>
          <p:cNvSpPr txBox="1">
            <a:spLocks noChangeArrowheads="1"/>
          </p:cNvSpPr>
          <p:nvPr/>
        </p:nvSpPr>
        <p:spPr bwMode="auto">
          <a:xfrm>
            <a:off x="539552" y="2924944"/>
            <a:ext cx="8153400" cy="1077913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tr-TR" sz="3200">
                <a:solidFill>
                  <a:srgbClr val="660033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BESİNLERLE İLGİLİ BAZI TEHLİKE OLASILIKLARI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Text Box 10"/>
          <p:cNvSpPr txBox="1">
            <a:spLocks noChangeArrowheads="1"/>
          </p:cNvSpPr>
          <p:nvPr/>
        </p:nvSpPr>
        <p:spPr bwMode="auto">
          <a:xfrm>
            <a:off x="467544" y="2996952"/>
            <a:ext cx="8153400" cy="6365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tr-TR" sz="3200" dirty="0">
                <a:solidFill>
                  <a:srgbClr val="660033"/>
                </a:solidFill>
              </a:rPr>
              <a:t>MENÜ VE TARİFELERİN İNCELENMESİ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475656" y="2852936"/>
            <a:ext cx="6108700" cy="6985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sz="3600">
                <a:solidFill>
                  <a:srgbClr val="660033"/>
                </a:solidFill>
              </a:rPr>
              <a:t>SATIN ALMA PROSEDÜRÜ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Text Box 2"/>
          <p:cNvSpPr txBox="1">
            <a:spLocks noChangeArrowheads="1"/>
          </p:cNvSpPr>
          <p:nvPr/>
        </p:nvSpPr>
        <p:spPr bwMode="auto">
          <a:xfrm>
            <a:off x="1115616" y="2996952"/>
            <a:ext cx="7086600" cy="576263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755576" y="2989879"/>
            <a:ext cx="708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3200" dirty="0">
                <a:solidFill>
                  <a:srgbClr val="990000"/>
                </a:solidFill>
                <a:latin typeface="Garamond" pitchFamily="18" charset="0"/>
              </a:rPr>
              <a:t>TESLİM ALMA</a:t>
            </a:r>
            <a:endParaRPr lang="en-US" sz="3200" dirty="0">
              <a:solidFill>
                <a:srgbClr val="990000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ChangeArrowheads="1"/>
          </p:cNvSpPr>
          <p:nvPr/>
        </p:nvSpPr>
        <p:spPr bwMode="auto">
          <a:xfrm>
            <a:off x="971600" y="2708920"/>
            <a:ext cx="7162800" cy="838200"/>
          </a:xfrm>
          <a:prstGeom prst="rect">
            <a:avLst/>
          </a:prstGeom>
          <a:gradFill rotWithShape="0">
            <a:gsLst>
              <a:gs pos="0">
                <a:srgbClr val="CCFFFF"/>
              </a:gs>
              <a:gs pos="100000">
                <a:srgbClr val="FFFFCC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tr-TR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DEPOLAMA PROSEDÜRÜ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ChangeArrowheads="1"/>
          </p:cNvSpPr>
          <p:nvPr/>
        </p:nvSpPr>
        <p:spPr bwMode="auto">
          <a:xfrm>
            <a:off x="755576" y="2708920"/>
            <a:ext cx="7772400" cy="60960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 scaled="1"/>
          </a:gradFill>
          <a:ln w="76200" cmpd="tri">
            <a:solidFill>
              <a:srgbClr val="660033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tr-TR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HAZIRLAMA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ChangeArrowheads="1"/>
          </p:cNvSpPr>
          <p:nvPr/>
        </p:nvSpPr>
        <p:spPr bwMode="auto">
          <a:xfrm>
            <a:off x="539552" y="2852936"/>
            <a:ext cx="7772400" cy="60960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 scaled="1"/>
          </a:gradFill>
          <a:ln w="76200" cmpd="tri">
            <a:solidFill>
              <a:srgbClr val="660033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tr-TR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PİŞİRME</a:t>
            </a:r>
          </a:p>
        </p:txBody>
      </p:sp>
      <p:pic>
        <p:nvPicPr>
          <p:cNvPr id="972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3733800"/>
            <a:ext cx="2538413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492896"/>
            <a:ext cx="8229600" cy="144016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800" b="1" u="sng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HACCP nedir?</a:t>
            </a:r>
          </a:p>
        </p:txBody>
      </p:sp>
      <p:pic>
        <p:nvPicPr>
          <p:cNvPr id="11268" name="Picture 4" descr="hacc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3663" y="333375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ChangeArrowheads="1"/>
          </p:cNvSpPr>
          <p:nvPr/>
        </p:nvSpPr>
        <p:spPr bwMode="auto">
          <a:xfrm>
            <a:off x="827584" y="2996952"/>
            <a:ext cx="7772400" cy="60960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 scaled="1"/>
          </a:gradFill>
          <a:ln w="76200" cmpd="tri">
            <a:solidFill>
              <a:srgbClr val="660033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tr-TR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SOĞUTMA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3" name="Rectangle 3"/>
          <p:cNvSpPr>
            <a:spLocks noChangeArrowheads="1"/>
          </p:cNvSpPr>
          <p:nvPr/>
        </p:nvSpPr>
        <p:spPr bwMode="auto">
          <a:xfrm>
            <a:off x="683568" y="3212976"/>
            <a:ext cx="7772400" cy="60960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 scaled="1"/>
          </a:gradFill>
          <a:ln w="76200" cmpd="tri">
            <a:solidFill>
              <a:srgbClr val="660033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tr-TR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SICAK SAKLAMA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ChangeArrowheads="1"/>
          </p:cNvSpPr>
          <p:nvPr/>
        </p:nvSpPr>
        <p:spPr bwMode="auto">
          <a:xfrm>
            <a:off x="755576" y="2996952"/>
            <a:ext cx="7772400" cy="5334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76200" cmpd="tri">
            <a:solidFill>
              <a:srgbClr val="660033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tr-TR" sz="360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YENİDEN ISITMA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ChangeArrowheads="1"/>
          </p:cNvSpPr>
          <p:nvPr/>
        </p:nvSpPr>
        <p:spPr bwMode="auto">
          <a:xfrm>
            <a:off x="827584" y="2996952"/>
            <a:ext cx="7772400" cy="53340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 scaled="1"/>
          </a:gradFill>
          <a:ln w="76200" cmpd="tri">
            <a:solidFill>
              <a:srgbClr val="660033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tr-TR" sz="3600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SERVİS / TAŞIMA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1044"/>
          <p:cNvSpPr>
            <a:spLocks noChangeArrowheads="1"/>
          </p:cNvSpPr>
          <p:nvPr/>
        </p:nvSpPr>
        <p:spPr bwMode="auto">
          <a:xfrm>
            <a:off x="304800" y="1066800"/>
            <a:ext cx="2209800" cy="1219200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828C9F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400" dirty="0">
                <a:solidFill>
                  <a:srgbClr val="000066"/>
                </a:solidFill>
                <a:latin typeface="Garamond" pitchFamily="18" charset="0"/>
              </a:rPr>
              <a:t>TESLİM ALMA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400" dirty="0" smtClean="0">
                <a:solidFill>
                  <a:srgbClr val="000066"/>
                </a:solidFill>
                <a:latin typeface="Garamond" pitchFamily="18" charset="0"/>
              </a:rPr>
              <a:t>Süre/Sıcaklık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400" dirty="0" smtClean="0">
                <a:solidFill>
                  <a:srgbClr val="000066"/>
                </a:solidFill>
                <a:latin typeface="Garamond" pitchFamily="18" charset="0"/>
              </a:rPr>
              <a:t>CP</a:t>
            </a:r>
            <a:endParaRPr lang="tr-TR" sz="2400" dirty="0">
              <a:solidFill>
                <a:srgbClr val="000066"/>
              </a:solidFill>
              <a:latin typeface="Garamond" pitchFamily="18" charset="0"/>
            </a:endParaRPr>
          </a:p>
        </p:txBody>
      </p:sp>
      <p:sp>
        <p:nvSpPr>
          <p:cNvPr id="116739" name="Rectangle 1047"/>
          <p:cNvSpPr>
            <a:spLocks noChangeArrowheads="1"/>
          </p:cNvSpPr>
          <p:nvPr/>
        </p:nvSpPr>
        <p:spPr bwMode="auto">
          <a:xfrm>
            <a:off x="3505200" y="1066800"/>
            <a:ext cx="2514600" cy="1371600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5F6674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300" dirty="0">
                <a:solidFill>
                  <a:srgbClr val="000066"/>
                </a:solidFill>
                <a:latin typeface="Garamond" pitchFamily="18" charset="0"/>
              </a:rPr>
              <a:t>DEPOLAMA</a:t>
            </a:r>
            <a:endParaRPr lang="tr-TR" sz="2400" dirty="0">
              <a:solidFill>
                <a:srgbClr val="000066"/>
              </a:solidFill>
              <a:latin typeface="Garamond" pitchFamily="18" charset="0"/>
            </a:endParaRPr>
          </a:p>
          <a:p>
            <a:pPr algn="ctr" eaLnBrk="1" hangingPunct="1">
              <a:spcBef>
                <a:spcPct val="0"/>
              </a:spcBef>
            </a:pPr>
            <a:r>
              <a:rPr lang="tr-TR" sz="2000" dirty="0">
                <a:solidFill>
                  <a:srgbClr val="000066"/>
                </a:solidFill>
                <a:latin typeface="Garamond" pitchFamily="18" charset="0"/>
              </a:rPr>
              <a:t>Kros-</a:t>
            </a:r>
            <a:r>
              <a:rPr lang="tr-TR" sz="2000" dirty="0" err="1">
                <a:solidFill>
                  <a:srgbClr val="000066"/>
                </a:solidFill>
                <a:latin typeface="Garamond" pitchFamily="18" charset="0"/>
              </a:rPr>
              <a:t>Kontaminasyon</a:t>
            </a:r>
            <a:endParaRPr lang="tr-TR" sz="2000" dirty="0">
              <a:solidFill>
                <a:srgbClr val="000066"/>
              </a:solidFill>
              <a:latin typeface="Garamond" pitchFamily="18" charset="0"/>
            </a:endParaRPr>
          </a:p>
          <a:p>
            <a:pPr algn="ctr" eaLnBrk="1" hangingPunct="1">
              <a:spcBef>
                <a:spcPct val="0"/>
              </a:spcBef>
            </a:pPr>
            <a:r>
              <a:rPr lang="tr-TR" sz="2400" dirty="0">
                <a:solidFill>
                  <a:srgbClr val="000066"/>
                </a:solidFill>
                <a:latin typeface="Garamond" pitchFamily="18" charset="0"/>
              </a:rPr>
              <a:t>Süre/Sıcaklık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400" dirty="0" smtClean="0">
                <a:solidFill>
                  <a:srgbClr val="000066"/>
                </a:solidFill>
                <a:latin typeface="Garamond" pitchFamily="18" charset="0"/>
              </a:rPr>
              <a:t>CP</a:t>
            </a:r>
            <a:endParaRPr lang="tr-TR" sz="2400" dirty="0">
              <a:solidFill>
                <a:srgbClr val="000066"/>
              </a:solidFill>
              <a:latin typeface="Garamond" pitchFamily="18" charset="0"/>
            </a:endParaRPr>
          </a:p>
        </p:txBody>
      </p:sp>
      <p:sp>
        <p:nvSpPr>
          <p:cNvPr id="116740" name="Rectangle 1048"/>
          <p:cNvSpPr>
            <a:spLocks noChangeArrowheads="1"/>
          </p:cNvSpPr>
          <p:nvPr/>
        </p:nvSpPr>
        <p:spPr bwMode="auto">
          <a:xfrm>
            <a:off x="6553200" y="1066800"/>
            <a:ext cx="2438400" cy="1295400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5F6674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300" dirty="0">
                <a:solidFill>
                  <a:srgbClr val="000066"/>
                </a:solidFill>
                <a:latin typeface="Garamond" pitchFamily="18" charset="0"/>
              </a:rPr>
              <a:t>HAZIRLAMA</a:t>
            </a:r>
            <a:endParaRPr lang="tr-TR" sz="2400" dirty="0">
              <a:solidFill>
                <a:srgbClr val="000066"/>
              </a:solidFill>
              <a:latin typeface="Garamond" pitchFamily="18" charset="0"/>
            </a:endParaRPr>
          </a:p>
          <a:p>
            <a:pPr algn="ctr" eaLnBrk="1" hangingPunct="1">
              <a:spcBef>
                <a:spcPct val="0"/>
              </a:spcBef>
            </a:pPr>
            <a:r>
              <a:rPr lang="tr-TR" sz="2000" dirty="0">
                <a:solidFill>
                  <a:srgbClr val="000066"/>
                </a:solidFill>
                <a:latin typeface="Garamond" pitchFamily="18" charset="0"/>
              </a:rPr>
              <a:t>Kros-</a:t>
            </a:r>
            <a:r>
              <a:rPr lang="tr-TR" sz="2000" dirty="0" err="1">
                <a:solidFill>
                  <a:srgbClr val="000066"/>
                </a:solidFill>
                <a:latin typeface="Garamond" pitchFamily="18" charset="0"/>
              </a:rPr>
              <a:t>Kontaminasyon</a:t>
            </a:r>
            <a:endParaRPr lang="tr-TR" sz="2000" dirty="0">
              <a:solidFill>
                <a:srgbClr val="000066"/>
              </a:solidFill>
              <a:latin typeface="Garamond" pitchFamily="18" charset="0"/>
            </a:endParaRPr>
          </a:p>
          <a:p>
            <a:pPr algn="ctr" eaLnBrk="1" hangingPunct="1">
              <a:spcBef>
                <a:spcPct val="0"/>
              </a:spcBef>
            </a:pPr>
            <a:r>
              <a:rPr lang="tr-TR" sz="2400" dirty="0">
                <a:solidFill>
                  <a:srgbClr val="000066"/>
                </a:solidFill>
                <a:latin typeface="Garamond" pitchFamily="18" charset="0"/>
              </a:rPr>
              <a:t>Süre/Sıcaklık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400" dirty="0" smtClean="0">
                <a:solidFill>
                  <a:srgbClr val="000066"/>
                </a:solidFill>
                <a:latin typeface="Garamond" pitchFamily="18" charset="0"/>
              </a:rPr>
              <a:t>CP</a:t>
            </a:r>
            <a:endParaRPr lang="tr-TR" sz="1800" dirty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116741" name="Rectangle 1049"/>
          <p:cNvSpPr>
            <a:spLocks noChangeArrowheads="1"/>
          </p:cNvSpPr>
          <p:nvPr/>
        </p:nvSpPr>
        <p:spPr bwMode="auto">
          <a:xfrm>
            <a:off x="304800" y="2971800"/>
            <a:ext cx="2133600" cy="1219200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5F6674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400" dirty="0">
                <a:solidFill>
                  <a:srgbClr val="000066"/>
                </a:solidFill>
                <a:latin typeface="Garamond" pitchFamily="18" charset="0"/>
              </a:rPr>
              <a:t>ISITMA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400" dirty="0">
                <a:solidFill>
                  <a:srgbClr val="000066"/>
                </a:solidFill>
                <a:latin typeface="Garamond" pitchFamily="18" charset="0"/>
              </a:rPr>
              <a:t>Süre/Sıcaklık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400" dirty="0" smtClean="0">
                <a:solidFill>
                  <a:srgbClr val="000066"/>
                </a:solidFill>
                <a:latin typeface="Garamond" pitchFamily="18" charset="0"/>
              </a:rPr>
              <a:t>CCP</a:t>
            </a:r>
            <a:endParaRPr lang="tr-TR" sz="2400" dirty="0">
              <a:solidFill>
                <a:srgbClr val="000066"/>
              </a:solidFill>
              <a:latin typeface="Garamond" pitchFamily="18" charset="0"/>
            </a:endParaRPr>
          </a:p>
        </p:txBody>
      </p:sp>
      <p:sp>
        <p:nvSpPr>
          <p:cNvPr id="116742" name="Rectangle 1050"/>
          <p:cNvSpPr>
            <a:spLocks noChangeArrowheads="1"/>
          </p:cNvSpPr>
          <p:nvPr/>
        </p:nvSpPr>
        <p:spPr bwMode="auto">
          <a:xfrm>
            <a:off x="3581400" y="2971800"/>
            <a:ext cx="2362200" cy="1219200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5F6674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400" dirty="0">
                <a:solidFill>
                  <a:srgbClr val="000066"/>
                </a:solidFill>
                <a:latin typeface="Garamond" pitchFamily="18" charset="0"/>
              </a:rPr>
              <a:t>SOĞUTMA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400" dirty="0">
                <a:solidFill>
                  <a:srgbClr val="000066"/>
                </a:solidFill>
                <a:latin typeface="Garamond" pitchFamily="18" charset="0"/>
              </a:rPr>
              <a:t>Süre/Sıcaklık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400" dirty="0" smtClean="0">
                <a:solidFill>
                  <a:srgbClr val="000066"/>
                </a:solidFill>
                <a:latin typeface="Garamond" pitchFamily="18" charset="0"/>
              </a:rPr>
              <a:t>CCP</a:t>
            </a:r>
            <a:endParaRPr lang="tr-TR" sz="2400" dirty="0">
              <a:solidFill>
                <a:srgbClr val="000066"/>
              </a:solidFill>
              <a:latin typeface="Garamond" pitchFamily="18" charset="0"/>
            </a:endParaRPr>
          </a:p>
        </p:txBody>
      </p:sp>
      <p:sp>
        <p:nvSpPr>
          <p:cNvPr id="116743" name="Rectangle 1051"/>
          <p:cNvSpPr>
            <a:spLocks noChangeArrowheads="1"/>
          </p:cNvSpPr>
          <p:nvPr/>
        </p:nvSpPr>
        <p:spPr bwMode="auto">
          <a:xfrm>
            <a:off x="6629400" y="2971800"/>
            <a:ext cx="2209800" cy="1143000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5F6674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400" dirty="0">
                <a:solidFill>
                  <a:srgbClr val="000066"/>
                </a:solidFill>
                <a:latin typeface="Garamond" pitchFamily="18" charset="0"/>
              </a:rPr>
              <a:t>PİŞİRME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400" dirty="0">
                <a:solidFill>
                  <a:srgbClr val="000066"/>
                </a:solidFill>
                <a:latin typeface="Garamond" pitchFamily="18" charset="0"/>
              </a:rPr>
              <a:t>Süre/Sıcaklık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400" dirty="0" smtClean="0">
                <a:solidFill>
                  <a:srgbClr val="000066"/>
                </a:solidFill>
                <a:latin typeface="Garamond" pitchFamily="18" charset="0"/>
              </a:rPr>
              <a:t>CCP</a:t>
            </a:r>
            <a:endParaRPr lang="tr-TR" sz="2400" dirty="0">
              <a:solidFill>
                <a:srgbClr val="000066"/>
              </a:solidFill>
              <a:latin typeface="Garamond" pitchFamily="18" charset="0"/>
            </a:endParaRPr>
          </a:p>
        </p:txBody>
      </p:sp>
      <p:sp>
        <p:nvSpPr>
          <p:cNvPr id="116744" name="Rectangle 1052"/>
          <p:cNvSpPr>
            <a:spLocks noChangeArrowheads="1"/>
          </p:cNvSpPr>
          <p:nvPr/>
        </p:nvSpPr>
        <p:spPr bwMode="auto">
          <a:xfrm>
            <a:off x="3505200" y="5181600"/>
            <a:ext cx="2362200" cy="1219200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5F6674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400" dirty="0">
                <a:solidFill>
                  <a:srgbClr val="000066"/>
                </a:solidFill>
                <a:latin typeface="Garamond" pitchFamily="18" charset="0"/>
              </a:rPr>
              <a:t>SERVİS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400" dirty="0" smtClean="0">
                <a:solidFill>
                  <a:srgbClr val="000066"/>
                </a:solidFill>
                <a:latin typeface="Garamond" pitchFamily="18" charset="0"/>
              </a:rPr>
              <a:t>Süre/Sıcaklık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400" dirty="0" smtClean="0">
                <a:solidFill>
                  <a:srgbClr val="000066"/>
                </a:solidFill>
                <a:latin typeface="Garamond" pitchFamily="18" charset="0"/>
              </a:rPr>
              <a:t>CCP</a:t>
            </a:r>
            <a:endParaRPr lang="tr-TR" sz="1800" dirty="0">
              <a:solidFill>
                <a:srgbClr val="000066"/>
              </a:solidFill>
              <a:latin typeface="Garamond" pitchFamily="18" charset="0"/>
            </a:endParaRPr>
          </a:p>
        </p:txBody>
      </p:sp>
      <p:sp>
        <p:nvSpPr>
          <p:cNvPr id="116745" name="Rectangle 1053"/>
          <p:cNvSpPr>
            <a:spLocks noChangeArrowheads="1"/>
          </p:cNvSpPr>
          <p:nvPr/>
        </p:nvSpPr>
        <p:spPr bwMode="auto">
          <a:xfrm>
            <a:off x="304800" y="5181600"/>
            <a:ext cx="2667000" cy="1219200"/>
          </a:xfrm>
          <a:prstGeom prst="rect">
            <a:avLst/>
          </a:prstGeom>
          <a:gradFill rotWithShape="0">
            <a:gsLst>
              <a:gs pos="0">
                <a:srgbClr val="CDDCFB"/>
              </a:gs>
              <a:gs pos="100000">
                <a:srgbClr val="5F6674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tr-TR" sz="2400" dirty="0">
                <a:solidFill>
                  <a:srgbClr val="000066"/>
                </a:solidFill>
                <a:latin typeface="Garamond" pitchFamily="18" charset="0"/>
              </a:rPr>
              <a:t>SICAK BEKLETME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400" dirty="0">
                <a:solidFill>
                  <a:srgbClr val="000066"/>
                </a:solidFill>
                <a:latin typeface="Garamond" pitchFamily="18" charset="0"/>
              </a:rPr>
              <a:t>Süre/Sıcaklık</a:t>
            </a:r>
          </a:p>
          <a:p>
            <a:pPr algn="ctr" eaLnBrk="1" hangingPunct="1">
              <a:spcBef>
                <a:spcPct val="0"/>
              </a:spcBef>
            </a:pPr>
            <a:r>
              <a:rPr lang="tr-TR" sz="2400" dirty="0" smtClean="0">
                <a:solidFill>
                  <a:srgbClr val="000066"/>
                </a:solidFill>
                <a:latin typeface="Garamond" pitchFamily="18" charset="0"/>
              </a:rPr>
              <a:t>CCP</a:t>
            </a:r>
            <a:endParaRPr lang="tr-TR" sz="1800" dirty="0">
              <a:solidFill>
                <a:srgbClr val="000066"/>
              </a:solidFill>
              <a:latin typeface="Garamond" pitchFamily="18" charset="0"/>
            </a:endParaRPr>
          </a:p>
        </p:txBody>
      </p:sp>
      <p:sp>
        <p:nvSpPr>
          <p:cNvPr id="215079" name="Text Box 1063"/>
          <p:cNvSpPr txBox="1">
            <a:spLocks noChangeArrowheads="1"/>
          </p:cNvSpPr>
          <p:nvPr/>
        </p:nvSpPr>
        <p:spPr bwMode="auto">
          <a:xfrm>
            <a:off x="0" y="304800"/>
            <a:ext cx="9448800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sz="23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YİYECEK AKIŞ ŞEMASINA GÖRE CP ve </a:t>
            </a:r>
            <a:r>
              <a:rPr lang="tr-TR" sz="23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CCP’lerin</a:t>
            </a:r>
            <a:r>
              <a:rPr lang="tr-TR" sz="23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 BELİRLENMESİ</a:t>
            </a:r>
            <a:endParaRPr lang="tr-TR" sz="1800" dirty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116747" name="AutoShape 1066"/>
          <p:cNvSpPr>
            <a:spLocks noChangeArrowheads="1"/>
          </p:cNvSpPr>
          <p:nvPr/>
        </p:nvSpPr>
        <p:spPr bwMode="auto">
          <a:xfrm>
            <a:off x="2667000" y="1828800"/>
            <a:ext cx="823913" cy="180975"/>
          </a:xfrm>
          <a:prstGeom prst="rightArrow">
            <a:avLst>
              <a:gd name="adj1" fmla="val 50000"/>
              <a:gd name="adj2" fmla="val 11381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16748" name="AutoShape 1070"/>
          <p:cNvSpPr>
            <a:spLocks noChangeArrowheads="1"/>
          </p:cNvSpPr>
          <p:nvPr/>
        </p:nvSpPr>
        <p:spPr bwMode="auto">
          <a:xfrm>
            <a:off x="5943600" y="1828800"/>
            <a:ext cx="823913" cy="180975"/>
          </a:xfrm>
          <a:prstGeom prst="rightArrow">
            <a:avLst>
              <a:gd name="adj1" fmla="val 50000"/>
              <a:gd name="adj2" fmla="val 11381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16749" name="AutoShape 1071"/>
          <p:cNvSpPr>
            <a:spLocks noChangeArrowheads="1"/>
          </p:cNvSpPr>
          <p:nvPr/>
        </p:nvSpPr>
        <p:spPr bwMode="auto">
          <a:xfrm>
            <a:off x="2909888" y="5686425"/>
            <a:ext cx="823912" cy="180975"/>
          </a:xfrm>
          <a:prstGeom prst="rightArrow">
            <a:avLst>
              <a:gd name="adj1" fmla="val 50000"/>
              <a:gd name="adj2" fmla="val 11381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16750" name="AutoShape 1073"/>
          <p:cNvSpPr>
            <a:spLocks noChangeArrowheads="1"/>
          </p:cNvSpPr>
          <p:nvPr/>
        </p:nvSpPr>
        <p:spPr bwMode="auto">
          <a:xfrm rot="5400000">
            <a:off x="1126331" y="4588669"/>
            <a:ext cx="823913" cy="180975"/>
          </a:xfrm>
          <a:prstGeom prst="rightArrow">
            <a:avLst>
              <a:gd name="adj1" fmla="val 50000"/>
              <a:gd name="adj2" fmla="val 11381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16751" name="AutoShape 1074"/>
          <p:cNvSpPr>
            <a:spLocks noChangeArrowheads="1"/>
          </p:cNvSpPr>
          <p:nvPr/>
        </p:nvSpPr>
        <p:spPr bwMode="auto">
          <a:xfrm flipH="1">
            <a:off x="5881688" y="3429000"/>
            <a:ext cx="823912" cy="180975"/>
          </a:xfrm>
          <a:prstGeom prst="rightArrow">
            <a:avLst>
              <a:gd name="adj1" fmla="val 50000"/>
              <a:gd name="adj2" fmla="val 11381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16752" name="AutoShape 1075"/>
          <p:cNvSpPr>
            <a:spLocks noChangeArrowheads="1"/>
          </p:cNvSpPr>
          <p:nvPr/>
        </p:nvSpPr>
        <p:spPr bwMode="auto">
          <a:xfrm flipH="1">
            <a:off x="2590800" y="3429000"/>
            <a:ext cx="823913" cy="180975"/>
          </a:xfrm>
          <a:prstGeom prst="rightArrow">
            <a:avLst>
              <a:gd name="adj1" fmla="val 50000"/>
              <a:gd name="adj2" fmla="val 11381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16753" name="AutoShape 1076"/>
          <p:cNvSpPr>
            <a:spLocks noChangeArrowheads="1"/>
          </p:cNvSpPr>
          <p:nvPr/>
        </p:nvSpPr>
        <p:spPr bwMode="auto">
          <a:xfrm rot="5400000">
            <a:off x="8136731" y="2607469"/>
            <a:ext cx="823913" cy="180975"/>
          </a:xfrm>
          <a:prstGeom prst="rightArrow">
            <a:avLst>
              <a:gd name="adj1" fmla="val 50000"/>
              <a:gd name="adj2" fmla="val 113816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pic>
        <p:nvPicPr>
          <p:cNvPr id="116754" name="Picture 4" descr="hacc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5229225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82" name="Rectangle 18"/>
          <p:cNvSpPr>
            <a:spLocks noChangeArrowheads="1"/>
          </p:cNvSpPr>
          <p:nvPr/>
        </p:nvSpPr>
        <p:spPr bwMode="auto">
          <a:xfrm>
            <a:off x="755576" y="2924944"/>
            <a:ext cx="7772400" cy="53340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 scaled="1"/>
          </a:gradFill>
          <a:ln w="76200" cmpd="tri">
            <a:solidFill>
              <a:srgbClr val="660033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tr-TR" sz="2400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POTANSİYEL TEHLİKELİ BESİNLER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2" name="Rectangle 4"/>
          <p:cNvSpPr>
            <a:spLocks noChangeArrowheads="1"/>
          </p:cNvSpPr>
          <p:nvPr/>
        </p:nvSpPr>
        <p:spPr bwMode="auto">
          <a:xfrm>
            <a:off x="899592" y="3212976"/>
            <a:ext cx="7772400" cy="53340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rgbClr val="FFFFCC"/>
              </a:gs>
            </a:gsLst>
            <a:lin ang="5400000" scaled="1"/>
          </a:gradFill>
          <a:ln w="76200" cmpd="tri">
            <a:solidFill>
              <a:srgbClr val="660033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tr-TR" sz="2400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POTANSİYEL TEHLİKELİ OLMAYAN BESİNLER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19128"/>
          </a:xfrm>
        </p:spPr>
        <p:txBody>
          <a:bodyPr/>
          <a:lstStyle/>
          <a:p>
            <a:pPr marL="0" lvl="0" indent="0" algn="ctr">
              <a:lnSpc>
                <a:spcPct val="200000"/>
              </a:lnSpc>
              <a:spcBef>
                <a:spcPct val="0"/>
              </a:spcBef>
              <a:buClrTx/>
              <a:buSzTx/>
              <a:buNone/>
            </a:pPr>
            <a:r>
              <a:rPr lang="tr-TR" sz="2800" b="1" dirty="0" smtClean="0"/>
              <a:t>Çeşitli Yemeklere Ait Yiyecek </a:t>
            </a:r>
            <a:r>
              <a:rPr lang="tr-TR" sz="2800" b="1" dirty="0"/>
              <a:t>Akışı </a:t>
            </a:r>
          </a:p>
          <a:p>
            <a:pPr marL="0" lvl="0" indent="0" algn="ctr">
              <a:lnSpc>
                <a:spcPct val="200000"/>
              </a:lnSpc>
              <a:spcBef>
                <a:spcPct val="0"/>
              </a:spcBef>
              <a:buClrTx/>
              <a:buSzTx/>
              <a:buNone/>
            </a:pPr>
            <a:r>
              <a:rPr lang="tr-TR" sz="2800" b="1" dirty="0"/>
              <a:t>ve Kritik Kontrol Noktaları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8438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484784"/>
            <a:ext cx="8229600" cy="2376264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800" u="sng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HACCP Prensipleri</a:t>
            </a:r>
          </a:p>
        </p:txBody>
      </p:sp>
      <p:pic>
        <p:nvPicPr>
          <p:cNvPr id="14340" name="Picture 4" descr="hacc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404813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4" name="Rectangle 4"/>
          <p:cNvSpPr>
            <a:spLocks noChangeArrowheads="1"/>
          </p:cNvSpPr>
          <p:nvPr/>
        </p:nvSpPr>
        <p:spPr bwMode="auto">
          <a:xfrm>
            <a:off x="323850" y="2349500"/>
            <a:ext cx="8351838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1" hangingPunct="1"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tr-TR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</a:t>
            </a:r>
            <a:r>
              <a:rPr lang="tr-TR" sz="3600" dirty="0">
                <a:solidFill>
                  <a:srgbClr val="CC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BESİNLERİN İNSAN TÜKETİMİ İÇİN      </a:t>
            </a:r>
          </a:p>
          <a:p>
            <a:pPr algn="just" eaLnBrk="1" hangingPunct="1">
              <a:buClr>
                <a:schemeClr val="hlink"/>
              </a:buClr>
              <a:buSzPct val="65000"/>
              <a:defRPr/>
            </a:pPr>
            <a:r>
              <a:rPr lang="tr-TR" sz="3600" dirty="0">
                <a:solidFill>
                  <a:srgbClr val="CC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GÜVENLİ OLUP OLMADIKLARININ  </a:t>
            </a:r>
          </a:p>
          <a:p>
            <a:pPr algn="just" eaLnBrk="1" hangingPunct="1">
              <a:buClr>
                <a:schemeClr val="hlink"/>
              </a:buClr>
              <a:buSzPct val="65000"/>
              <a:defRPr/>
            </a:pPr>
            <a:r>
              <a:rPr lang="tr-TR" sz="3600" dirty="0">
                <a:solidFill>
                  <a:srgbClr val="CC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BELİRLENMESİ YAKLAŞIMIDIR</a:t>
            </a:r>
          </a:p>
          <a:p>
            <a:pPr algn="just" eaLnBrk="1" hangingPunct="1"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endParaRPr lang="tr-TR" sz="3600" dirty="0">
              <a:solidFill>
                <a:srgbClr val="CC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 eaLnBrk="1" hangingPunct="1"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endParaRPr lang="tr-TR" sz="3600" dirty="0">
              <a:solidFill>
                <a:srgbClr val="CC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 eaLnBrk="1" hangingPunct="1"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endParaRPr lang="tr-TR" sz="3600" dirty="0">
              <a:solidFill>
                <a:srgbClr val="CCFF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457200" y="457200"/>
            <a:ext cx="8305800" cy="830263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tr-TR" sz="4800" dirty="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HACCP   YAKLAŞIMI</a:t>
            </a:r>
          </a:p>
        </p:txBody>
      </p:sp>
      <p:pic>
        <p:nvPicPr>
          <p:cNvPr id="21508" name="Picture 4" descr="hacc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4868863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457200" y="457200"/>
            <a:ext cx="8305800" cy="76993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tr-TR" sz="44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HACCP</a:t>
            </a:r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685800" y="1909763"/>
            <a:ext cx="7772400" cy="291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sz="3600">
                <a:solidFill>
                  <a:srgbClr val="CCFF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Sadece mikrobiyal kaliteyi değil;</a:t>
            </a:r>
          </a:p>
          <a:p>
            <a:pPr algn="just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v"/>
            </a:pPr>
            <a:r>
              <a:rPr lang="tr-TR" sz="3600">
                <a:solidFill>
                  <a:srgbClr val="CCFF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DUYUSAL</a:t>
            </a:r>
          </a:p>
          <a:p>
            <a:pPr algn="just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Char char="v"/>
            </a:pPr>
            <a:r>
              <a:rPr lang="tr-TR" sz="3600">
                <a:solidFill>
                  <a:srgbClr val="CCFF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BESİN DEĞERİ </a:t>
            </a:r>
          </a:p>
          <a:p>
            <a:pPr algn="just" eaLnBrk="1" hangingPunct="1">
              <a:lnSpc>
                <a:spcPct val="90000"/>
              </a:lnSpc>
              <a:buClr>
                <a:srgbClr val="66FF33"/>
              </a:buClr>
              <a:buFont typeface="Wingdings" pitchFamily="2" charset="2"/>
              <a:buNone/>
            </a:pPr>
            <a:r>
              <a:rPr lang="tr-TR" sz="3600">
                <a:solidFill>
                  <a:srgbClr val="CCFF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KALİTESİNİ DE SAĞLAR.......</a:t>
            </a:r>
          </a:p>
        </p:txBody>
      </p:sp>
      <p:pic>
        <p:nvPicPr>
          <p:cNvPr id="22532" name="Picture 4" descr="hacc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5825" y="5024438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ChangeArrowheads="1"/>
          </p:cNvSpPr>
          <p:nvPr/>
        </p:nvSpPr>
        <p:spPr bwMode="auto">
          <a:xfrm>
            <a:off x="533400" y="1484313"/>
            <a:ext cx="8153400" cy="369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sz="3600">
                <a:solidFill>
                  <a:srgbClr val="CCFF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Böylece;</a:t>
            </a:r>
          </a:p>
          <a:p>
            <a:pPr algn="just" eaLnBrk="1" hangingPunct="1">
              <a:lnSpc>
                <a:spcPct val="90000"/>
              </a:lnSpc>
              <a:buClr>
                <a:srgbClr val="FF0066"/>
              </a:buClr>
              <a:buFont typeface="Wingdings" pitchFamily="2" charset="2"/>
              <a:buChar char="Ø"/>
            </a:pPr>
            <a:r>
              <a:rPr lang="tr-TR" sz="3600">
                <a:solidFill>
                  <a:srgbClr val="CCFF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SAĞLIK</a:t>
            </a:r>
          </a:p>
          <a:p>
            <a:pPr algn="just" eaLnBrk="1" hangingPunct="1">
              <a:lnSpc>
                <a:spcPct val="90000"/>
              </a:lnSpc>
              <a:buClr>
                <a:srgbClr val="FF0066"/>
              </a:buClr>
              <a:buFont typeface="Wingdings" pitchFamily="2" charset="2"/>
              <a:buChar char="Ø"/>
            </a:pPr>
            <a:r>
              <a:rPr lang="tr-TR" sz="3600">
                <a:solidFill>
                  <a:srgbClr val="CCFF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BESLENME  ve</a:t>
            </a:r>
          </a:p>
          <a:p>
            <a:pPr algn="just" eaLnBrk="1" hangingPunct="1">
              <a:lnSpc>
                <a:spcPct val="90000"/>
              </a:lnSpc>
              <a:buClr>
                <a:srgbClr val="FF0066"/>
              </a:buClr>
              <a:buFont typeface="Wingdings" pitchFamily="2" charset="2"/>
              <a:buChar char="Ø"/>
            </a:pPr>
            <a:r>
              <a:rPr lang="tr-TR" sz="3600">
                <a:solidFill>
                  <a:srgbClr val="CCFF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KALİTE GÜVENCELERİ DE </a:t>
            </a:r>
          </a:p>
          <a:p>
            <a:pPr algn="just" eaLnBrk="1" hangingPunct="1">
              <a:lnSpc>
                <a:spcPct val="90000"/>
              </a:lnSpc>
              <a:buClr>
                <a:srgbClr val="FF0066"/>
              </a:buClr>
              <a:buFont typeface="Wingdings" pitchFamily="2" charset="2"/>
              <a:buNone/>
            </a:pPr>
            <a:r>
              <a:rPr lang="tr-TR" sz="3600">
                <a:solidFill>
                  <a:srgbClr val="CCFF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SAĞLANMIŞ OLUR.....</a:t>
            </a:r>
          </a:p>
        </p:txBody>
      </p:sp>
      <p:sp>
        <p:nvSpPr>
          <p:cNvPr id="23555" name="Text Box 1027"/>
          <p:cNvSpPr txBox="1">
            <a:spLocks noChangeArrowheads="1"/>
          </p:cNvSpPr>
          <p:nvPr/>
        </p:nvSpPr>
        <p:spPr bwMode="auto">
          <a:xfrm>
            <a:off x="457200" y="457200"/>
            <a:ext cx="8305800" cy="708025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tr-TR" sz="40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HACCP</a:t>
            </a:r>
          </a:p>
        </p:txBody>
      </p:sp>
      <p:pic>
        <p:nvPicPr>
          <p:cNvPr id="23556" name="Picture 4" descr="hacc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260350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457200" y="457200"/>
            <a:ext cx="8305800" cy="6365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endParaRPr lang="en-US" sz="3200">
              <a:solidFill>
                <a:schemeClr val="accent2"/>
              </a:solidFill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684213" y="533400"/>
            <a:ext cx="8058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32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HACCP SİSTEMİNDEKİ ANA TANIMLAR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81000" y="1484313"/>
            <a:ext cx="8229600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Clr>
                <a:srgbClr val="A50021"/>
              </a:buClr>
              <a:buSzPct val="85000"/>
              <a:buFont typeface="Wingdings" pitchFamily="2" charset="2"/>
              <a:buChar char="%"/>
            </a:pPr>
            <a:r>
              <a:rPr lang="tr-TR" sz="3200" b="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TEHLİKE</a:t>
            </a:r>
          </a:p>
          <a:p>
            <a:pPr eaLnBrk="1" hangingPunct="1">
              <a:buClr>
                <a:srgbClr val="A50021"/>
              </a:buClr>
              <a:buSzPct val="85000"/>
              <a:buFont typeface="Wingdings" pitchFamily="2" charset="2"/>
              <a:buChar char="%"/>
            </a:pPr>
            <a:r>
              <a:rPr lang="tr-TR" sz="3200" b="0" dirty="0" smtClean="0">
                <a:solidFill>
                  <a:prstClr val="white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KRİTİK SINIR</a:t>
            </a:r>
          </a:p>
          <a:p>
            <a:pPr eaLnBrk="1" hangingPunct="1">
              <a:buClr>
                <a:srgbClr val="A50021"/>
              </a:buClr>
              <a:buSzPct val="85000"/>
              <a:buFont typeface="Wingdings" pitchFamily="2" charset="2"/>
              <a:buChar char="%"/>
            </a:pPr>
            <a:r>
              <a:rPr lang="tr-TR" sz="3200" b="0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KRİTİK  KONTROL  NOKTASI( CCP)</a:t>
            </a:r>
          </a:p>
          <a:p>
            <a:pPr eaLnBrk="1" hangingPunct="1">
              <a:buClr>
                <a:srgbClr val="A50021"/>
              </a:buClr>
              <a:buSzPct val="85000"/>
              <a:buFont typeface="Wingdings" pitchFamily="2" charset="2"/>
              <a:buChar char="%"/>
            </a:pPr>
            <a:r>
              <a:rPr lang="tr-TR" sz="3200" b="0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KONTROL NOKTASI(CP)</a:t>
            </a:r>
          </a:p>
          <a:p>
            <a:pPr eaLnBrk="1" hangingPunct="1">
              <a:buClr>
                <a:srgbClr val="A50021"/>
              </a:buClr>
              <a:buSzPct val="85000"/>
              <a:buFont typeface="Wingdings" pitchFamily="2" charset="2"/>
              <a:buChar char="%"/>
            </a:pPr>
            <a:r>
              <a:rPr lang="tr-TR" sz="3200" b="0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TEHLİKE ANALİZİ</a:t>
            </a:r>
            <a:br>
              <a:rPr lang="tr-TR" sz="3200" b="0" dirty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tr-TR" sz="3200" b="0" dirty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just" eaLnBrk="1" hangingPunct="1">
              <a:buSzPct val="85000"/>
            </a:pPr>
            <a:r>
              <a:rPr lang="tr-TR" sz="3200" b="0" dirty="0" smtClean="0">
                <a:solidFill>
                  <a:srgbClr val="CCFF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tr-TR" sz="3200" dirty="0">
              <a:solidFill>
                <a:srgbClr val="CCFF99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4581" name="Picture 4" descr="hacc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88" y="4797425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520700" y="2398712"/>
            <a:ext cx="8305800" cy="107721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32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TEHLİKE ANALİZİNİN YARARLARI NELERDİR?</a:t>
            </a:r>
            <a:endParaRPr lang="tr-TR" sz="3200" dirty="0">
              <a:solidFill>
                <a:srgbClr val="00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9701" name="Picture 4" descr="hacc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488" y="5013325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5"/>
          <p:cNvSpPr txBox="1">
            <a:spLocks noChangeArrowheads="1"/>
          </p:cNvSpPr>
          <p:nvPr/>
        </p:nvSpPr>
        <p:spPr bwMode="auto">
          <a:xfrm>
            <a:off x="457200" y="533400"/>
            <a:ext cx="8305800" cy="6365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endParaRPr lang="en-US" sz="3200">
              <a:solidFill>
                <a:schemeClr val="accent2"/>
              </a:solidFill>
            </a:endParaRPr>
          </a:p>
        </p:txBody>
      </p:sp>
      <p:sp>
        <p:nvSpPr>
          <p:cNvPr id="32771" name="Rectangle 7"/>
          <p:cNvSpPr>
            <a:spLocks noChangeArrowheads="1"/>
          </p:cNvSpPr>
          <p:nvPr/>
        </p:nvSpPr>
        <p:spPr bwMode="auto">
          <a:xfrm>
            <a:off x="1717675" y="623888"/>
            <a:ext cx="57261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tr-TR" sz="3600">
                <a:solidFill>
                  <a:srgbClr val="00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TEHLİKELER NELERDİR?</a:t>
            </a:r>
          </a:p>
        </p:txBody>
      </p:sp>
      <p:sp>
        <p:nvSpPr>
          <p:cNvPr id="32772" name="Rectangle 8"/>
          <p:cNvSpPr>
            <a:spLocks noChangeArrowheads="1"/>
          </p:cNvSpPr>
          <p:nvPr/>
        </p:nvSpPr>
        <p:spPr bwMode="auto">
          <a:xfrm>
            <a:off x="533400" y="1868488"/>
            <a:ext cx="8077200" cy="419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tr-TR" sz="3600" b="0">
                <a:solidFill>
                  <a:srgbClr val="CCFF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TÜKETİCİYE ZARAR VEREBİLECEK HER ŞEY</a:t>
            </a:r>
          </a:p>
          <a:p>
            <a:pPr algn="just" eaLnBrk="1" hangingPunct="1">
              <a:lnSpc>
                <a:spcPct val="90000"/>
              </a:lnSpc>
              <a:buFontTx/>
              <a:buChar char="•"/>
            </a:pPr>
            <a:r>
              <a:rPr lang="tr-TR" sz="3600" b="0">
                <a:solidFill>
                  <a:srgbClr val="CCFF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MİKROBİYOLOJİK BULAŞICILAR</a:t>
            </a:r>
          </a:p>
          <a:p>
            <a:pPr algn="just" eaLnBrk="1" hangingPunct="1">
              <a:lnSpc>
                <a:spcPct val="90000"/>
              </a:lnSpc>
              <a:buFontTx/>
              <a:buChar char="•"/>
            </a:pPr>
            <a:r>
              <a:rPr lang="tr-TR" sz="3600" b="0">
                <a:solidFill>
                  <a:srgbClr val="CCFF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KİMYASAL                     “</a:t>
            </a:r>
          </a:p>
          <a:p>
            <a:pPr algn="just" eaLnBrk="1" hangingPunct="1">
              <a:lnSpc>
                <a:spcPct val="90000"/>
              </a:lnSpc>
              <a:buFontTx/>
              <a:buChar char="•"/>
            </a:pPr>
            <a:r>
              <a:rPr lang="tr-TR" sz="3600" b="0">
                <a:solidFill>
                  <a:srgbClr val="CCFF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FİZİKSEL                         “</a:t>
            </a:r>
          </a:p>
          <a:p>
            <a:pPr algn="just" eaLnBrk="1" hangingPunct="1">
              <a:lnSpc>
                <a:spcPct val="90000"/>
              </a:lnSpc>
              <a:buFontTx/>
              <a:buChar char="•"/>
            </a:pPr>
            <a:r>
              <a:rPr lang="tr-TR" sz="3600" b="0">
                <a:solidFill>
                  <a:srgbClr val="CCFF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ALLERJENLER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2720</TotalTime>
  <Words>212</Words>
  <Application>Microsoft Office PowerPoint</Application>
  <PresentationFormat>Ekran Gösterisi (4:3)</PresentationFormat>
  <Paragraphs>92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7" baseType="lpstr">
      <vt:lpstr>Arial Unicode MS</vt:lpstr>
      <vt:lpstr>Agency FB</vt:lpstr>
      <vt:lpstr>Arial</vt:lpstr>
      <vt:lpstr>Constantia</vt:lpstr>
      <vt:lpstr>Garamond</vt:lpstr>
      <vt:lpstr>Tahoma</vt:lpstr>
      <vt:lpstr>Times New Roman</vt:lpstr>
      <vt:lpstr>Wingdings</vt:lpstr>
      <vt:lpstr>Wingdings 2</vt:lpstr>
      <vt:lpstr>Kağıt</vt:lpstr>
      <vt:lpstr>HACCP ve ISO22000</vt:lpstr>
      <vt:lpstr>HACCP nedir?</vt:lpstr>
      <vt:lpstr>HACCP Prensipleri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hacettepe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Başlığı Yok</dc:title>
  <dc:creator>beslenme</dc:creator>
  <cp:lastModifiedBy>exper</cp:lastModifiedBy>
  <cp:revision>452</cp:revision>
  <dcterms:created xsi:type="dcterms:W3CDTF">2002-04-24T06:25:05Z</dcterms:created>
  <dcterms:modified xsi:type="dcterms:W3CDTF">2017-02-01T13:34:44Z</dcterms:modified>
</cp:coreProperties>
</file>