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82709" autoAdjust="0"/>
  </p:normalViewPr>
  <p:slideViewPr>
    <p:cSldViewPr snapToGrid="0">
      <p:cViewPr>
        <p:scale>
          <a:sx n="100" d="100"/>
          <a:sy n="100" d="100"/>
        </p:scale>
        <p:origin x="-960" y="-7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ableStyles" Target="tableStyles.xml"/><Relationship Id="rId14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3B8D10ED-65BC-41E0-9D36-4964E16198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="" xmlns:a16="http://schemas.microsoft.com/office/drawing/2014/main" id="{F16F2DDF-72C5-4399-8FB6-95B51B49A4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="" xmlns:a16="http://schemas.microsoft.com/office/drawing/2014/main" id="{9B1E1B93-9FAE-4C6A-A4CA-A427F02B5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7AA72-2029-4475-B7C4-1A060781875E}" type="datetimeFigureOut">
              <a:rPr lang="tr-TR" smtClean="0"/>
              <a:t>13.02.18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="" xmlns:a16="http://schemas.microsoft.com/office/drawing/2014/main" id="{49F447C5-9609-4368-BE61-C20FE67EC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="" xmlns:a16="http://schemas.microsoft.com/office/drawing/2014/main" id="{1BD6F043-7C4F-41AD-BCDA-A521E653B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93BAF-07BD-4D01-8570-1CDBC505D98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6985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784767E1-64AE-4484-A3DE-D4F0E2EB3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="" xmlns:a16="http://schemas.microsoft.com/office/drawing/2014/main" id="{493E2D56-C61D-443E-B546-BCA6C02665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="" xmlns:a16="http://schemas.microsoft.com/office/drawing/2014/main" id="{D8297C41-EEC7-437B-B406-231041175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7AA72-2029-4475-B7C4-1A060781875E}" type="datetimeFigureOut">
              <a:rPr lang="tr-TR" smtClean="0"/>
              <a:t>13.02.18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="" xmlns:a16="http://schemas.microsoft.com/office/drawing/2014/main" id="{71BFEA62-9E8E-4F67-A8F8-5664103CD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="" xmlns:a16="http://schemas.microsoft.com/office/drawing/2014/main" id="{8AF520CE-4622-4A94-9865-E6E8AE3D0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93BAF-07BD-4D01-8570-1CDBC505D98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3537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="" xmlns:a16="http://schemas.microsoft.com/office/drawing/2014/main" id="{31FBA824-4363-421A-884B-8EFD7BB654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="" xmlns:a16="http://schemas.microsoft.com/office/drawing/2014/main" id="{B2B4AF2B-C65A-4BC9-A819-1A73B3F6BC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="" xmlns:a16="http://schemas.microsoft.com/office/drawing/2014/main" id="{1290C609-8112-4964-99E8-1073F127B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7AA72-2029-4475-B7C4-1A060781875E}" type="datetimeFigureOut">
              <a:rPr lang="tr-TR" smtClean="0"/>
              <a:t>13.02.18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="" xmlns:a16="http://schemas.microsoft.com/office/drawing/2014/main" id="{CFB526E5-8DB8-461C-89B4-F1796DF22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="" xmlns:a16="http://schemas.microsoft.com/office/drawing/2014/main" id="{845B5E52-29B0-4C4C-8C1C-0D9776396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93BAF-07BD-4D01-8570-1CDBC505D98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8960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290B7224-F4F3-4E81-973E-D8AAAB88E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2EB9BA34-23EC-44E5-847E-129D076C8A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="" xmlns:a16="http://schemas.microsoft.com/office/drawing/2014/main" id="{A9C30744-9575-4C93-A0A4-039079F02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7AA72-2029-4475-B7C4-1A060781875E}" type="datetimeFigureOut">
              <a:rPr lang="tr-TR" smtClean="0"/>
              <a:t>13.02.18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="" xmlns:a16="http://schemas.microsoft.com/office/drawing/2014/main" id="{440D6C00-50C2-4565-87D0-337490B04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="" xmlns:a16="http://schemas.microsoft.com/office/drawing/2014/main" id="{F2052921-BF1E-4F81-9CC9-EB35DA258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93BAF-07BD-4D01-8570-1CDBC505D98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6199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D04D7D31-69A0-42F0-BF34-F9911856F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="" xmlns:a16="http://schemas.microsoft.com/office/drawing/2014/main" id="{45EB76AC-494A-48E9-A076-F6E62ED466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="" xmlns:a16="http://schemas.microsoft.com/office/drawing/2014/main" id="{F832AAD4-5731-450D-946F-F1E8017D2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7AA72-2029-4475-B7C4-1A060781875E}" type="datetimeFigureOut">
              <a:rPr lang="tr-TR" smtClean="0"/>
              <a:t>13.02.18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="" xmlns:a16="http://schemas.microsoft.com/office/drawing/2014/main" id="{0F2E5253-B1E9-4C3F-AE47-6B54A6386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="" xmlns:a16="http://schemas.microsoft.com/office/drawing/2014/main" id="{49CF3163-ADA3-4E3B-B9A8-D872115C9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93BAF-07BD-4D01-8570-1CDBC505D98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6665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E1E8CC45-041D-477C-AECD-8D47D304C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3D78AF08-1B27-4B62-9BF9-8360AEE0E4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="" xmlns:a16="http://schemas.microsoft.com/office/drawing/2014/main" id="{E92A73A6-4A6C-4581-B245-D722F59643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="" xmlns:a16="http://schemas.microsoft.com/office/drawing/2014/main" id="{574B0E9C-F908-482F-BA0C-FB60362CB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7AA72-2029-4475-B7C4-1A060781875E}" type="datetimeFigureOut">
              <a:rPr lang="tr-TR" smtClean="0"/>
              <a:t>13.02.18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="" xmlns:a16="http://schemas.microsoft.com/office/drawing/2014/main" id="{52F5BE90-BBE8-435F-8771-EE0D8C17A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="" xmlns:a16="http://schemas.microsoft.com/office/drawing/2014/main" id="{FC6FCD84-EA37-4F72-B4CC-155CDFB5C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93BAF-07BD-4D01-8570-1CDBC505D98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594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00FB63B7-C1EE-4987-9748-11105B695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="" xmlns:a16="http://schemas.microsoft.com/office/drawing/2014/main" id="{C7B96B3A-4892-4785-8DB0-03D89AF003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="" xmlns:a16="http://schemas.microsoft.com/office/drawing/2014/main" id="{D001E81F-8DAE-4AC5-B920-87BCAE6790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="" xmlns:a16="http://schemas.microsoft.com/office/drawing/2014/main" id="{76668692-D402-4C9B-A41E-88B528D6B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="" xmlns:a16="http://schemas.microsoft.com/office/drawing/2014/main" id="{24213CB4-C360-4E79-B955-20BF64B003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="" xmlns:a16="http://schemas.microsoft.com/office/drawing/2014/main" id="{9C5B9B5A-6B72-4045-9214-95C047E5E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7AA72-2029-4475-B7C4-1A060781875E}" type="datetimeFigureOut">
              <a:rPr lang="tr-TR" smtClean="0"/>
              <a:t>13.02.18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="" xmlns:a16="http://schemas.microsoft.com/office/drawing/2014/main" id="{37598CD3-2C36-4CA1-98C9-B9F2A4249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="" xmlns:a16="http://schemas.microsoft.com/office/drawing/2014/main" id="{02FD720A-8C23-4C19-B21D-1D7174697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93BAF-07BD-4D01-8570-1CDBC505D98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6261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386060A4-F19A-4EAB-85F2-3B1D36340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="" xmlns:a16="http://schemas.microsoft.com/office/drawing/2014/main" id="{D4E400C6-0133-48FD-BCDC-AA64F5891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7AA72-2029-4475-B7C4-1A060781875E}" type="datetimeFigureOut">
              <a:rPr lang="tr-TR" smtClean="0"/>
              <a:t>13.02.18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="" xmlns:a16="http://schemas.microsoft.com/office/drawing/2014/main" id="{0B86EEA8-10DC-45F9-AF67-A3F9797E6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="" xmlns:a16="http://schemas.microsoft.com/office/drawing/2014/main" id="{BC4ACF55-843A-4147-9456-A0AAF6358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93BAF-07BD-4D01-8570-1CDBC505D98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1333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="" xmlns:a16="http://schemas.microsoft.com/office/drawing/2014/main" id="{9D339FC5-D095-47E7-A06F-50960E976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7AA72-2029-4475-B7C4-1A060781875E}" type="datetimeFigureOut">
              <a:rPr lang="tr-TR" smtClean="0"/>
              <a:t>13.02.18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="" xmlns:a16="http://schemas.microsoft.com/office/drawing/2014/main" id="{18DC38E7-D62D-4E31-A591-59BDDAE3A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="" xmlns:a16="http://schemas.microsoft.com/office/drawing/2014/main" id="{7B11706A-EA86-49D7-9D90-4386BFDC2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93BAF-07BD-4D01-8570-1CDBC505D98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6991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78A0301F-A825-4298-B137-186785C34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465FDD0E-0CD5-4295-9D69-600A91E605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="" xmlns:a16="http://schemas.microsoft.com/office/drawing/2014/main" id="{A39ACDEA-AD8C-4E43-B9D5-2C591AC8F0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="" xmlns:a16="http://schemas.microsoft.com/office/drawing/2014/main" id="{78DE26EF-FA17-45AF-BE8B-3A5843BBD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7AA72-2029-4475-B7C4-1A060781875E}" type="datetimeFigureOut">
              <a:rPr lang="tr-TR" smtClean="0"/>
              <a:t>13.02.18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="" xmlns:a16="http://schemas.microsoft.com/office/drawing/2014/main" id="{3A3C431E-81A3-44F1-814F-A805E16A7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="" xmlns:a16="http://schemas.microsoft.com/office/drawing/2014/main" id="{089DF6FA-F181-4C78-8143-7650A74F6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93BAF-07BD-4D01-8570-1CDBC505D98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3620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0B0DA972-10A3-4DC3-8465-2E8C5FCC5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="" xmlns:a16="http://schemas.microsoft.com/office/drawing/2014/main" id="{BE5DE134-2DF4-425A-99DB-D082CD64BE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="" xmlns:a16="http://schemas.microsoft.com/office/drawing/2014/main" id="{DB1070A1-E708-4795-B176-7079A05F4D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="" xmlns:a16="http://schemas.microsoft.com/office/drawing/2014/main" id="{2F06557D-0E0E-4802-8690-48651662E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7AA72-2029-4475-B7C4-1A060781875E}" type="datetimeFigureOut">
              <a:rPr lang="tr-TR" smtClean="0"/>
              <a:t>13.02.18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="" xmlns:a16="http://schemas.microsoft.com/office/drawing/2014/main" id="{FBC9998A-7483-4BB6-90CB-E73FD50C8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="" xmlns:a16="http://schemas.microsoft.com/office/drawing/2014/main" id="{9A5438BD-5F03-46C0-BF33-4F7ED8DA9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93BAF-07BD-4D01-8570-1CDBC505D98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1859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="" xmlns:a16="http://schemas.microsoft.com/office/drawing/2014/main" id="{5AEAB0DA-10EF-4DE9-92BC-1253CCC5F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="" xmlns:a16="http://schemas.microsoft.com/office/drawing/2014/main" id="{3108CB85-7AEB-4BD8-BE40-312D073DC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="" xmlns:a16="http://schemas.microsoft.com/office/drawing/2014/main" id="{E6D7B16F-7BF7-423E-8E82-D88509599D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7AA72-2029-4475-B7C4-1A060781875E}" type="datetimeFigureOut">
              <a:rPr lang="tr-TR" smtClean="0"/>
              <a:t>13.02.18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="" xmlns:a16="http://schemas.microsoft.com/office/drawing/2014/main" id="{59A0E9BD-2824-4FB9-A134-908BE28E5F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="" xmlns:a16="http://schemas.microsoft.com/office/drawing/2014/main" id="{B02945B8-4378-4835-9D80-CC59026DE0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93BAF-07BD-4D01-8570-1CDBC505D98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1360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FD963917-4F01-4D2C-918F-C04EFB0A61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/>
              <a:t>Lipitlerle </a:t>
            </a:r>
            <a:r>
              <a:rPr lang="tr-TR" b="1" smtClean="0"/>
              <a:t>ilgili Kantitatif </a:t>
            </a:r>
            <a:r>
              <a:rPr lang="tr-TR" b="1" dirty="0" smtClean="0"/>
              <a:t>Testler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605218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54D1F375-6D13-4B8C-82FC-BE4A19A95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MODİFİYE FOSFOVANİLİN DENEYİ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4967407B-222E-4458-AC92-ECA13B3D86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Prensip:</a:t>
            </a:r>
            <a:r>
              <a:rPr lang="tr-TR" dirty="0"/>
              <a:t> </a:t>
            </a:r>
            <a:r>
              <a:rPr lang="tr-TR" dirty="0" smtClean="0"/>
              <a:t>Lipitlerin </a:t>
            </a:r>
            <a:r>
              <a:rPr lang="tr-TR" dirty="0"/>
              <a:t>konsantre asitlerle muamelesinden sonra </a:t>
            </a:r>
            <a:r>
              <a:rPr lang="tr-TR" dirty="0" err="1"/>
              <a:t>fosfovanilin</a:t>
            </a:r>
            <a:r>
              <a:rPr lang="tr-TR" dirty="0"/>
              <a:t> reaktifi ile vermiş olduğu renk reaksiyonu esasına dayanır.</a:t>
            </a:r>
          </a:p>
        </p:txBody>
      </p:sp>
    </p:spTree>
    <p:extLst>
      <p:ext uri="{BB962C8B-B14F-4D97-AF65-F5344CB8AC3E}">
        <p14:creationId xmlns:p14="http://schemas.microsoft.com/office/powerpoint/2010/main" val="3586072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54D1F375-6D13-4B8C-82FC-BE4A19A95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Deneyin Yapılışı: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4967407B-222E-4458-AC92-ECA13B3D8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5625"/>
            <a:ext cx="10896600" cy="4351338"/>
          </a:xfrm>
        </p:spPr>
        <p:txBody>
          <a:bodyPr>
            <a:normAutofit fontScale="92500" lnSpcReduction="20000"/>
          </a:bodyPr>
          <a:lstStyle/>
          <a:p>
            <a:pPr marL="0" indent="0" hangingPunct="0">
              <a:buNone/>
            </a:pPr>
            <a:r>
              <a:rPr lang="en-US" b="1" dirty="0" smtClean="0"/>
              <a:t>1</a:t>
            </a:r>
            <a:r>
              <a:rPr lang="en-US" b="1" dirty="0"/>
              <a:t>. </a:t>
            </a:r>
            <a:r>
              <a:rPr lang="en-US" dirty="0" err="1"/>
              <a:t>Üç</a:t>
            </a:r>
            <a:r>
              <a:rPr lang="en-US" dirty="0"/>
              <a:t> </a:t>
            </a:r>
            <a:r>
              <a:rPr lang="en-US" dirty="0" err="1"/>
              <a:t>deney</a:t>
            </a:r>
            <a:r>
              <a:rPr lang="en-US" dirty="0"/>
              <a:t> </a:t>
            </a:r>
            <a:r>
              <a:rPr lang="en-US" dirty="0" err="1"/>
              <a:t>tüpü</a:t>
            </a:r>
            <a:r>
              <a:rPr lang="en-US" dirty="0"/>
              <a:t> </a:t>
            </a:r>
            <a:r>
              <a:rPr lang="en-US" dirty="0" err="1"/>
              <a:t>alınır</a:t>
            </a:r>
            <a:r>
              <a:rPr lang="en-US" dirty="0"/>
              <a:t>. </a:t>
            </a:r>
            <a:r>
              <a:rPr lang="en-US" dirty="0" err="1"/>
              <a:t>Birinci</a:t>
            </a:r>
            <a:r>
              <a:rPr lang="en-US" dirty="0"/>
              <a:t> </a:t>
            </a:r>
            <a:r>
              <a:rPr lang="en-US" dirty="0" err="1"/>
              <a:t>tüpe</a:t>
            </a:r>
            <a:r>
              <a:rPr lang="en-US" dirty="0"/>
              <a:t> 20 </a:t>
            </a:r>
            <a:r>
              <a:rPr lang="en-US" dirty="0" err="1"/>
              <a:t>μl</a:t>
            </a:r>
            <a:r>
              <a:rPr lang="en-US" dirty="0"/>
              <a:t> serum </a:t>
            </a:r>
            <a:r>
              <a:rPr lang="en-US" dirty="0" err="1"/>
              <a:t>koyulur</a:t>
            </a:r>
            <a:r>
              <a:rPr lang="en-US" dirty="0"/>
              <a:t>. </a:t>
            </a:r>
            <a:r>
              <a:rPr lang="en-US" dirty="0" err="1"/>
              <a:t>Üzerine</a:t>
            </a:r>
            <a:r>
              <a:rPr lang="en-US" dirty="0"/>
              <a:t> 200 </a:t>
            </a:r>
            <a:r>
              <a:rPr lang="en-US" dirty="0" err="1"/>
              <a:t>μl</a:t>
            </a:r>
            <a:r>
              <a:rPr lang="en-US" dirty="0"/>
              <a:t> H</a:t>
            </a:r>
            <a:r>
              <a:rPr lang="en-US" baseline="-25000" dirty="0"/>
              <a:t>2</a:t>
            </a:r>
            <a:r>
              <a:rPr lang="en-US" dirty="0"/>
              <a:t>SO</a:t>
            </a:r>
            <a:r>
              <a:rPr lang="en-US" baseline="-25000" dirty="0"/>
              <a:t>4</a:t>
            </a:r>
            <a:r>
              <a:rPr lang="en-US" dirty="0"/>
              <a:t> </a:t>
            </a:r>
            <a:r>
              <a:rPr lang="en-US" dirty="0" err="1"/>
              <a:t>ilave</a:t>
            </a:r>
            <a:r>
              <a:rPr lang="en-US" dirty="0"/>
              <a:t> </a:t>
            </a:r>
            <a:r>
              <a:rPr lang="en-US" dirty="0" err="1"/>
              <a:t>edilir</a:t>
            </a:r>
            <a:r>
              <a:rPr lang="en-US" dirty="0"/>
              <a:t>.</a:t>
            </a:r>
            <a:endParaRPr lang="tr-TR" dirty="0"/>
          </a:p>
          <a:p>
            <a:pPr marL="0" indent="0" hangingPunct="0">
              <a:buNone/>
            </a:pPr>
            <a:r>
              <a:rPr lang="en-US" b="1" dirty="0"/>
              <a:t>2. </a:t>
            </a:r>
            <a:r>
              <a:rPr lang="en-US" dirty="0" err="1"/>
              <a:t>İkinci</a:t>
            </a:r>
            <a:r>
              <a:rPr lang="en-US" dirty="0"/>
              <a:t> </a:t>
            </a:r>
            <a:r>
              <a:rPr lang="en-US" dirty="0" err="1"/>
              <a:t>tüpe</a:t>
            </a:r>
            <a:r>
              <a:rPr lang="en-US" dirty="0"/>
              <a:t> 20 </a:t>
            </a:r>
            <a:r>
              <a:rPr lang="en-US" dirty="0" err="1" smtClean="0"/>
              <a:t>μl</a:t>
            </a:r>
            <a:r>
              <a:rPr lang="en-US" dirty="0" smtClean="0"/>
              <a:t>  </a:t>
            </a:r>
            <a:r>
              <a:rPr lang="en-US" dirty="0" err="1"/>
              <a:t>standart</a:t>
            </a:r>
            <a:r>
              <a:rPr lang="en-US" dirty="0"/>
              <a:t> </a:t>
            </a:r>
            <a:r>
              <a:rPr lang="en-US" dirty="0" err="1"/>
              <a:t>kolesterol</a:t>
            </a:r>
            <a:r>
              <a:rPr lang="en-US" dirty="0"/>
              <a:t> </a:t>
            </a:r>
            <a:r>
              <a:rPr lang="en-US" dirty="0" err="1"/>
              <a:t>çözeltisi</a:t>
            </a:r>
            <a:r>
              <a:rPr lang="en-US" dirty="0"/>
              <a:t> </a:t>
            </a:r>
            <a:r>
              <a:rPr lang="en-US" dirty="0" err="1"/>
              <a:t>koyulur</a:t>
            </a:r>
            <a:r>
              <a:rPr lang="en-US" dirty="0"/>
              <a:t>. </a:t>
            </a:r>
            <a:r>
              <a:rPr lang="en-US" dirty="0" err="1"/>
              <a:t>Üzerine</a:t>
            </a:r>
            <a:r>
              <a:rPr lang="en-US" dirty="0"/>
              <a:t> 200 </a:t>
            </a:r>
            <a:r>
              <a:rPr lang="en-US" dirty="0" err="1" smtClean="0"/>
              <a:t>μl</a:t>
            </a:r>
            <a:r>
              <a:rPr lang="en-US" dirty="0" smtClean="0"/>
              <a:t> </a:t>
            </a:r>
            <a:r>
              <a:rPr lang="en-US" dirty="0" err="1" smtClean="0"/>
              <a:t>konsantre</a:t>
            </a:r>
            <a:r>
              <a:rPr lang="en-US" dirty="0" smtClean="0"/>
              <a:t> </a:t>
            </a:r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SO</a:t>
            </a:r>
            <a:r>
              <a:rPr lang="en-US" baseline="-25000" dirty="0"/>
              <a:t>4</a:t>
            </a:r>
            <a:r>
              <a:rPr lang="en-US" dirty="0"/>
              <a:t> </a:t>
            </a:r>
            <a:r>
              <a:rPr lang="en-US" dirty="0" err="1"/>
              <a:t>ilave</a:t>
            </a:r>
            <a:r>
              <a:rPr lang="en-US" dirty="0"/>
              <a:t> </a:t>
            </a:r>
            <a:r>
              <a:rPr lang="en-US" dirty="0" err="1"/>
              <a:t>edilir</a:t>
            </a:r>
            <a:r>
              <a:rPr lang="en-US" dirty="0"/>
              <a:t>.</a:t>
            </a:r>
            <a:endParaRPr lang="tr-TR" dirty="0"/>
          </a:p>
          <a:p>
            <a:pPr marL="0" indent="0" hangingPunct="0">
              <a:buNone/>
            </a:pPr>
            <a:r>
              <a:rPr lang="en-US" b="1" dirty="0"/>
              <a:t>3. </a:t>
            </a:r>
            <a:r>
              <a:rPr lang="en-US" dirty="0" err="1"/>
              <a:t>Üçüncü</a:t>
            </a:r>
            <a:r>
              <a:rPr lang="en-US" dirty="0"/>
              <a:t> </a:t>
            </a:r>
            <a:r>
              <a:rPr lang="en-US" dirty="0" err="1"/>
              <a:t>tüpe</a:t>
            </a:r>
            <a:r>
              <a:rPr lang="en-US" dirty="0"/>
              <a:t> 20 </a:t>
            </a:r>
            <a:r>
              <a:rPr lang="en-US" dirty="0" err="1" smtClean="0"/>
              <a:t>μl</a:t>
            </a:r>
            <a:r>
              <a:rPr lang="en-US" dirty="0" smtClean="0"/>
              <a:t> </a:t>
            </a:r>
            <a:r>
              <a:rPr lang="en-US" dirty="0" err="1" smtClean="0"/>
              <a:t>distile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200 </a:t>
            </a:r>
            <a:r>
              <a:rPr lang="en-US" dirty="0" err="1"/>
              <a:t>μl</a:t>
            </a:r>
            <a:r>
              <a:rPr lang="en-US" dirty="0"/>
              <a:t> 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koyulur</a:t>
            </a:r>
            <a:r>
              <a:rPr lang="en-US" dirty="0"/>
              <a:t>. Bu </a:t>
            </a:r>
            <a:r>
              <a:rPr lang="en-US" dirty="0" err="1"/>
              <a:t>karışım</a:t>
            </a:r>
            <a:r>
              <a:rPr lang="en-US" dirty="0"/>
              <a:t> </a:t>
            </a:r>
            <a:r>
              <a:rPr lang="en-US" dirty="0" err="1"/>
              <a:t>kör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kullanılır</a:t>
            </a:r>
            <a:r>
              <a:rPr lang="en-US" dirty="0"/>
              <a:t>.</a:t>
            </a:r>
            <a:endParaRPr lang="tr-TR" dirty="0"/>
          </a:p>
          <a:p>
            <a:pPr marL="0" indent="0" hangingPunct="0">
              <a:buNone/>
            </a:pPr>
            <a:r>
              <a:rPr lang="en-US" b="1" dirty="0"/>
              <a:t>4. </a:t>
            </a:r>
            <a:r>
              <a:rPr lang="en-US" dirty="0"/>
              <a:t>1,2,3 </a:t>
            </a:r>
            <a:r>
              <a:rPr lang="en-US" dirty="0" err="1"/>
              <a:t>nolu</a:t>
            </a:r>
            <a:r>
              <a:rPr lang="en-US" dirty="0"/>
              <a:t> </a:t>
            </a:r>
            <a:r>
              <a:rPr lang="en-US" dirty="0" err="1"/>
              <a:t>tüpler</a:t>
            </a:r>
            <a:r>
              <a:rPr lang="en-US" dirty="0"/>
              <a:t> </a:t>
            </a:r>
            <a:r>
              <a:rPr lang="en-US" dirty="0" err="1"/>
              <a:t>ayrı</a:t>
            </a:r>
            <a:r>
              <a:rPr lang="en-US" dirty="0"/>
              <a:t> </a:t>
            </a:r>
            <a:r>
              <a:rPr lang="en-US" dirty="0" err="1"/>
              <a:t>ayrı</a:t>
            </a:r>
            <a:r>
              <a:rPr lang="en-US" dirty="0"/>
              <a:t> </a:t>
            </a:r>
            <a:r>
              <a:rPr lang="en-US" dirty="0" err="1"/>
              <a:t>iyice</a:t>
            </a:r>
            <a:r>
              <a:rPr lang="en-US" dirty="0"/>
              <a:t> </a:t>
            </a:r>
            <a:r>
              <a:rPr lang="en-US" dirty="0" err="1"/>
              <a:t>karıştırılır</a:t>
            </a:r>
            <a:r>
              <a:rPr lang="en-US" dirty="0"/>
              <a:t>. 10 </a:t>
            </a:r>
            <a:r>
              <a:rPr lang="en-US" dirty="0" err="1"/>
              <a:t>dakika</a:t>
            </a:r>
            <a:r>
              <a:rPr lang="en-US" dirty="0"/>
              <a:t> </a:t>
            </a:r>
            <a:r>
              <a:rPr lang="en-US" dirty="0" err="1"/>
              <a:t>kaynar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banyosunda</a:t>
            </a:r>
            <a:r>
              <a:rPr lang="en-US" dirty="0"/>
              <a:t> </a:t>
            </a:r>
            <a:r>
              <a:rPr lang="en-US" dirty="0" err="1"/>
              <a:t>bekletilir</a:t>
            </a:r>
            <a:r>
              <a:rPr lang="en-US" dirty="0"/>
              <a:t> (</a:t>
            </a:r>
            <a:r>
              <a:rPr lang="en-US" dirty="0" err="1"/>
              <a:t>Bekletme</a:t>
            </a:r>
            <a:r>
              <a:rPr lang="en-US" dirty="0"/>
              <a:t> </a:t>
            </a:r>
            <a:r>
              <a:rPr lang="en-US" dirty="0" err="1"/>
              <a:t>esnasında</a:t>
            </a:r>
            <a:r>
              <a:rPr lang="en-US" dirty="0"/>
              <a:t> </a:t>
            </a:r>
            <a:r>
              <a:rPr lang="en-US" dirty="0" err="1"/>
              <a:t>tüplerin</a:t>
            </a:r>
            <a:r>
              <a:rPr lang="en-US" dirty="0"/>
              <a:t> </a:t>
            </a:r>
            <a:r>
              <a:rPr lang="en-US" dirty="0" err="1"/>
              <a:t>ağzı</a:t>
            </a:r>
            <a:r>
              <a:rPr lang="en-US" dirty="0"/>
              <a:t> parafilm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kapatılır</a:t>
            </a:r>
            <a:r>
              <a:rPr lang="en-US" dirty="0"/>
              <a:t>, </a:t>
            </a:r>
            <a:r>
              <a:rPr lang="en-US" dirty="0" err="1"/>
              <a:t>ancak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toplu</a:t>
            </a:r>
            <a:r>
              <a:rPr lang="en-US" dirty="0"/>
              <a:t> </a:t>
            </a:r>
            <a:r>
              <a:rPr lang="en-US" dirty="0" err="1"/>
              <a:t>iğne</a:t>
            </a:r>
            <a:r>
              <a:rPr lang="en-US" dirty="0"/>
              <a:t> </a:t>
            </a:r>
            <a:r>
              <a:rPr lang="en-US" dirty="0" err="1"/>
              <a:t>deliği</a:t>
            </a:r>
            <a:r>
              <a:rPr lang="en-US" dirty="0"/>
              <a:t> </a:t>
            </a:r>
            <a:r>
              <a:rPr lang="en-US" dirty="0" err="1"/>
              <a:t>açılır</a:t>
            </a:r>
            <a:r>
              <a:rPr lang="en-US" dirty="0"/>
              <a:t>). </a:t>
            </a:r>
            <a:r>
              <a:rPr lang="en-US" dirty="0" err="1"/>
              <a:t>Sonra</a:t>
            </a:r>
            <a:r>
              <a:rPr lang="en-US" dirty="0"/>
              <a:t> </a:t>
            </a:r>
            <a:r>
              <a:rPr lang="en-US" dirty="0" err="1"/>
              <a:t>tüpler</a:t>
            </a:r>
            <a:r>
              <a:rPr lang="en-US" dirty="0"/>
              <a:t> </a:t>
            </a:r>
            <a:r>
              <a:rPr lang="en-US" dirty="0" err="1"/>
              <a:t>akar</a:t>
            </a:r>
            <a:r>
              <a:rPr lang="en-US" dirty="0"/>
              <a:t> </a:t>
            </a:r>
            <a:r>
              <a:rPr lang="en-US" dirty="0" err="1"/>
              <a:t>suyun</a:t>
            </a:r>
            <a:r>
              <a:rPr lang="en-US" dirty="0"/>
              <a:t> </a:t>
            </a:r>
            <a:r>
              <a:rPr lang="en-US" dirty="0" err="1"/>
              <a:t>altında</a:t>
            </a:r>
            <a:r>
              <a:rPr lang="en-US" dirty="0"/>
              <a:t> 5 </a:t>
            </a:r>
            <a:r>
              <a:rPr lang="en-US" dirty="0" err="1"/>
              <a:t>dakika</a:t>
            </a:r>
            <a:r>
              <a:rPr lang="en-US" dirty="0"/>
              <a:t> </a:t>
            </a:r>
            <a:r>
              <a:rPr lang="en-US" dirty="0" err="1"/>
              <a:t>süre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soğutulur</a:t>
            </a:r>
            <a:r>
              <a:rPr lang="en-US" dirty="0"/>
              <a:t>.</a:t>
            </a:r>
            <a:endParaRPr lang="tr-TR" dirty="0"/>
          </a:p>
          <a:p>
            <a:pPr marL="0" indent="0" hangingPunct="0">
              <a:buNone/>
            </a:pPr>
            <a:r>
              <a:rPr lang="en-US" b="1" dirty="0"/>
              <a:t>5. </a:t>
            </a:r>
            <a:r>
              <a:rPr lang="en-US" dirty="0" err="1"/>
              <a:t>Tüplere</a:t>
            </a:r>
            <a:r>
              <a:rPr lang="en-US" dirty="0"/>
              <a:t> 10'ar ml  </a:t>
            </a:r>
            <a:r>
              <a:rPr lang="en-US" dirty="0" err="1"/>
              <a:t>fosfovanilin</a:t>
            </a:r>
            <a:r>
              <a:rPr lang="en-US" dirty="0"/>
              <a:t> </a:t>
            </a:r>
            <a:r>
              <a:rPr lang="en-US" dirty="0" err="1"/>
              <a:t>renk</a:t>
            </a:r>
            <a:r>
              <a:rPr lang="en-US" dirty="0"/>
              <a:t> </a:t>
            </a:r>
            <a:r>
              <a:rPr lang="en-US" dirty="0" err="1"/>
              <a:t>çözeltisi</a:t>
            </a:r>
            <a:r>
              <a:rPr lang="en-US" dirty="0"/>
              <a:t> </a:t>
            </a:r>
            <a:r>
              <a:rPr lang="en-US" dirty="0" err="1"/>
              <a:t>ilave</a:t>
            </a:r>
            <a:r>
              <a:rPr lang="en-US" dirty="0"/>
              <a:t> </a:t>
            </a:r>
            <a:r>
              <a:rPr lang="en-US" dirty="0" err="1"/>
              <a:t>edilir</a:t>
            </a:r>
            <a:r>
              <a:rPr lang="en-US" dirty="0"/>
              <a:t>, </a:t>
            </a:r>
            <a:r>
              <a:rPr lang="en-US" dirty="0" err="1"/>
              <a:t>tüpler</a:t>
            </a:r>
            <a:r>
              <a:rPr lang="en-US" dirty="0"/>
              <a:t> </a:t>
            </a:r>
            <a:r>
              <a:rPr lang="en-US" dirty="0" err="1"/>
              <a:t>iyice</a:t>
            </a:r>
            <a:r>
              <a:rPr lang="en-US" dirty="0"/>
              <a:t> </a:t>
            </a:r>
            <a:r>
              <a:rPr lang="en-US" dirty="0" err="1"/>
              <a:t>karıştırılır</a:t>
            </a:r>
            <a:r>
              <a:rPr lang="en-US" dirty="0"/>
              <a:t>. 30 </a:t>
            </a:r>
            <a:r>
              <a:rPr lang="en-US" dirty="0" err="1"/>
              <a:t>dakika</a:t>
            </a:r>
            <a:r>
              <a:rPr lang="en-US" dirty="0"/>
              <a:t> </a:t>
            </a:r>
            <a:r>
              <a:rPr lang="en-US" dirty="0" err="1"/>
              <a:t>oda</a:t>
            </a:r>
            <a:r>
              <a:rPr lang="en-US" dirty="0"/>
              <a:t> </a:t>
            </a:r>
            <a:r>
              <a:rPr lang="en-US" dirty="0" err="1"/>
              <a:t>sıcaklığında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15 </a:t>
            </a:r>
            <a:r>
              <a:rPr lang="en-US" dirty="0" err="1"/>
              <a:t>dakika</a:t>
            </a:r>
            <a:r>
              <a:rPr lang="en-US" dirty="0"/>
              <a:t> </a:t>
            </a:r>
            <a:r>
              <a:rPr lang="en-US" dirty="0" smtClean="0"/>
              <a:t>37°C'lik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banyosunda</a:t>
            </a:r>
            <a:r>
              <a:rPr lang="en-US" dirty="0"/>
              <a:t> </a:t>
            </a:r>
            <a:r>
              <a:rPr lang="en-US" dirty="0" err="1"/>
              <a:t>bekletilir</a:t>
            </a:r>
            <a:r>
              <a:rPr lang="en-US" dirty="0"/>
              <a:t>. </a:t>
            </a:r>
            <a:r>
              <a:rPr lang="en-US" dirty="0" err="1"/>
              <a:t>Pembe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renk</a:t>
            </a:r>
            <a:r>
              <a:rPr lang="en-US" dirty="0"/>
              <a:t> </a:t>
            </a:r>
            <a:r>
              <a:rPr lang="en-US" dirty="0" err="1"/>
              <a:t>oluşur</a:t>
            </a:r>
            <a:r>
              <a:rPr lang="en-US" dirty="0"/>
              <a:t>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21851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54D1F375-6D13-4B8C-82FC-BE4A19A95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Hesaplama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4967407B-222E-4458-AC92-ECA13B3D86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Örnek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standart</a:t>
            </a:r>
            <a:r>
              <a:rPr lang="en-US" dirty="0"/>
              <a:t> </a:t>
            </a:r>
            <a:r>
              <a:rPr lang="en-US" dirty="0" err="1"/>
              <a:t>tüplerin</a:t>
            </a:r>
            <a:r>
              <a:rPr lang="en-US" dirty="0"/>
              <a:t> </a:t>
            </a:r>
            <a:r>
              <a:rPr lang="en-US" dirty="0" err="1"/>
              <a:t>optik</a:t>
            </a:r>
            <a:r>
              <a:rPr lang="en-US" dirty="0"/>
              <a:t> </a:t>
            </a:r>
            <a:r>
              <a:rPr lang="en-US" dirty="0" err="1"/>
              <a:t>dansiteleri</a:t>
            </a:r>
            <a:r>
              <a:rPr lang="en-US" dirty="0"/>
              <a:t>, </a:t>
            </a:r>
            <a:r>
              <a:rPr lang="en-US" dirty="0" err="1"/>
              <a:t>kör</a:t>
            </a:r>
            <a:r>
              <a:rPr lang="en-US" dirty="0"/>
              <a:t> </a:t>
            </a:r>
            <a:r>
              <a:rPr lang="en-US" dirty="0" err="1"/>
              <a:t>tüpe</a:t>
            </a:r>
            <a:r>
              <a:rPr lang="en-US" dirty="0"/>
              <a:t> </a:t>
            </a:r>
            <a:r>
              <a:rPr lang="en-US" dirty="0" err="1"/>
              <a:t>karşı</a:t>
            </a:r>
            <a:r>
              <a:rPr lang="en-US" dirty="0"/>
              <a:t> 540 nm </a:t>
            </a:r>
            <a:r>
              <a:rPr lang="en-US" dirty="0" err="1"/>
              <a:t>dalga</a:t>
            </a:r>
            <a:r>
              <a:rPr lang="en-US" dirty="0"/>
              <a:t> </a:t>
            </a:r>
            <a:r>
              <a:rPr lang="en-US" dirty="0" err="1"/>
              <a:t>boyunda</a:t>
            </a:r>
            <a:r>
              <a:rPr lang="en-US" dirty="0"/>
              <a:t> </a:t>
            </a:r>
            <a:r>
              <a:rPr lang="en-US" dirty="0" err="1"/>
              <a:t>spektrofotometrede</a:t>
            </a:r>
            <a:r>
              <a:rPr lang="en-US" dirty="0"/>
              <a:t> </a:t>
            </a:r>
            <a:r>
              <a:rPr lang="en-US" dirty="0" err="1"/>
              <a:t>okunur</a:t>
            </a:r>
            <a:r>
              <a:rPr lang="en-US" dirty="0"/>
              <a:t>. </a:t>
            </a:r>
            <a:r>
              <a:rPr lang="en-US" dirty="0" err="1"/>
              <a:t>Örneğin</a:t>
            </a:r>
            <a:r>
              <a:rPr lang="en-US" dirty="0"/>
              <a:t> </a:t>
            </a:r>
            <a:r>
              <a:rPr lang="en-US" dirty="0" err="1"/>
              <a:t>absorbansı</a:t>
            </a:r>
            <a:r>
              <a:rPr lang="en-US" dirty="0"/>
              <a:t> </a:t>
            </a:r>
            <a:r>
              <a:rPr lang="en-US" dirty="0" err="1"/>
              <a:t>standartınkine</a:t>
            </a:r>
            <a:r>
              <a:rPr lang="en-US" dirty="0"/>
              <a:t> </a:t>
            </a:r>
            <a:r>
              <a:rPr lang="en-US" dirty="0" err="1"/>
              <a:t>bölünüp</a:t>
            </a:r>
            <a:r>
              <a:rPr lang="en-US" dirty="0"/>
              <a:t> 800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çarpılarak</a:t>
            </a:r>
            <a:r>
              <a:rPr lang="en-US" dirty="0"/>
              <a:t> %mg total </a:t>
            </a:r>
            <a:r>
              <a:rPr lang="en-US" dirty="0" err="1"/>
              <a:t>lipit</a:t>
            </a:r>
            <a:r>
              <a:rPr lang="en-US" dirty="0"/>
              <a:t> </a:t>
            </a:r>
            <a:r>
              <a:rPr lang="en-US" dirty="0" err="1"/>
              <a:t>miktarı</a:t>
            </a:r>
            <a:r>
              <a:rPr lang="en-US" dirty="0"/>
              <a:t> </a:t>
            </a:r>
            <a:r>
              <a:rPr lang="en-US" dirty="0" err="1"/>
              <a:t>bulunur</a:t>
            </a:r>
            <a:r>
              <a:rPr lang="en-US" dirty="0"/>
              <a:t>. </a:t>
            </a:r>
            <a:endParaRPr lang="tr-TR" dirty="0"/>
          </a:p>
          <a:p>
            <a:pPr marL="0" indent="0" algn="ctr">
              <a:buNone/>
            </a:pPr>
            <a:r>
              <a:rPr lang="tr-TR" dirty="0" err="1"/>
              <a:t>Aö</a:t>
            </a:r>
            <a:r>
              <a:rPr lang="tr-TR" dirty="0"/>
              <a:t> / </a:t>
            </a:r>
            <a:r>
              <a:rPr lang="tr-TR" dirty="0" smtClean="0"/>
              <a:t>As </a:t>
            </a:r>
            <a:r>
              <a:rPr lang="tr-TR" dirty="0"/>
              <a:t>X</a:t>
            </a:r>
            <a:r>
              <a:rPr lang="tr-TR" dirty="0" smtClean="0"/>
              <a:t> </a:t>
            </a:r>
            <a:r>
              <a:rPr lang="tr-TR" dirty="0"/>
              <a:t>800= %mg total lipit</a:t>
            </a:r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r>
              <a:rPr lang="en-US" dirty="0" smtClean="0"/>
              <a:t>(</a:t>
            </a:r>
            <a:r>
              <a:rPr lang="en-US" dirty="0" err="1" smtClean="0"/>
              <a:t>Modifiye</a:t>
            </a:r>
            <a:r>
              <a:rPr lang="en-US" dirty="0" smtClean="0"/>
              <a:t> </a:t>
            </a:r>
            <a:r>
              <a:rPr lang="en-US" dirty="0" err="1" smtClean="0"/>
              <a:t>fosfovanilin</a:t>
            </a:r>
            <a:r>
              <a:rPr lang="en-US" dirty="0" smtClean="0"/>
              <a:t> </a:t>
            </a:r>
            <a:r>
              <a:rPr lang="en-US" dirty="0" err="1" smtClean="0"/>
              <a:t>yöntemine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/>
              <a:t>n</a:t>
            </a:r>
            <a:r>
              <a:rPr lang="en-US" dirty="0" smtClean="0"/>
              <a:t>ormal </a:t>
            </a:r>
            <a:r>
              <a:rPr lang="en-US" dirty="0" err="1"/>
              <a:t>d</a:t>
            </a:r>
            <a:r>
              <a:rPr lang="en-US" dirty="0" err="1" smtClean="0"/>
              <a:t>eğerler</a:t>
            </a:r>
            <a:r>
              <a:rPr lang="en-US" dirty="0"/>
              <a:t>: %300-800 mg)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90123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54D1F375-6D13-4B8C-82FC-BE4A19A95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mtClean="0"/>
              <a:t>Referanslar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4967407B-222E-4458-AC92-ECA13B3D86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Biyokimya pratik föyü</a:t>
            </a:r>
            <a:r>
              <a:rPr lang="tr-TR"/>
              <a:t>, Ankara, 2004.</a:t>
            </a:r>
          </a:p>
        </p:txBody>
      </p:sp>
    </p:spTree>
    <p:extLst>
      <p:ext uri="{BB962C8B-B14F-4D97-AF65-F5344CB8AC3E}">
        <p14:creationId xmlns:p14="http://schemas.microsoft.com/office/powerpoint/2010/main" val="3466952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231</Words>
  <Application>Microsoft Macintosh PowerPoint</Application>
  <PresentationFormat>Custom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Teması</vt:lpstr>
      <vt:lpstr>Lipitlerle ilgili Kantitatif Testler</vt:lpstr>
      <vt:lpstr>MODİFİYE FOSFOVANİLİN DENEYİ</vt:lpstr>
      <vt:lpstr>Deneyin Yapılışı:</vt:lpstr>
      <vt:lpstr>Hesaplama </vt:lpstr>
      <vt:lpstr>Referanslar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Lipitlerle İlgili Kalitatif Deneyler</dc:title>
  <dc:creator>Nuri Özmen</dc:creator>
  <cp:lastModifiedBy>ecem kaya</cp:lastModifiedBy>
  <cp:revision>8</cp:revision>
  <dcterms:created xsi:type="dcterms:W3CDTF">2017-12-26T17:37:38Z</dcterms:created>
  <dcterms:modified xsi:type="dcterms:W3CDTF">2018-02-13T17:42:10Z</dcterms:modified>
</cp:coreProperties>
</file>