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B0F12-C27C-4AC1-BD27-5CDE1FF76787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32491-A3FD-4728-88DA-8E6128BA02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8974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B0F12-C27C-4AC1-BD27-5CDE1FF76787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32491-A3FD-4728-88DA-8E6128BA02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0260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B0F12-C27C-4AC1-BD27-5CDE1FF76787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32491-A3FD-4728-88DA-8E6128BA02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518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B0F12-C27C-4AC1-BD27-5CDE1FF76787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32491-A3FD-4728-88DA-8E6128BA02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4649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B0F12-C27C-4AC1-BD27-5CDE1FF76787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32491-A3FD-4728-88DA-8E6128BA02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4056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B0F12-C27C-4AC1-BD27-5CDE1FF76787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32491-A3FD-4728-88DA-8E6128BA02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090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B0F12-C27C-4AC1-BD27-5CDE1FF76787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32491-A3FD-4728-88DA-8E6128BA02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541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B0F12-C27C-4AC1-BD27-5CDE1FF76787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32491-A3FD-4728-88DA-8E6128BA02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3634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B0F12-C27C-4AC1-BD27-5CDE1FF76787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32491-A3FD-4728-88DA-8E6128BA02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8752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B0F12-C27C-4AC1-BD27-5CDE1FF76787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32491-A3FD-4728-88DA-8E6128BA02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2382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B0F12-C27C-4AC1-BD27-5CDE1FF76787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32491-A3FD-4728-88DA-8E6128BA02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0160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AB0F12-C27C-4AC1-BD27-5CDE1FF76787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132491-A3FD-4728-88DA-8E6128BA02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8854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19454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524000" y="274639"/>
            <a:ext cx="8686800" cy="274637"/>
          </a:xfrm>
        </p:spPr>
        <p:txBody>
          <a:bodyPr>
            <a:normAutofit fontScale="90000"/>
          </a:bodyPr>
          <a:lstStyle/>
          <a:p>
            <a:pPr algn="l" eaLnBrk="1" hangingPunct="1">
              <a:defRPr/>
            </a:pPr>
            <a:r>
              <a:rPr lang="tr-TR" sz="3200" dirty="0">
                <a:solidFill>
                  <a:schemeClr val="hlink"/>
                </a:solidFill>
              </a:rPr>
              <a:t>FLOWSİTOMETRİ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47850" y="620713"/>
            <a:ext cx="8820150" cy="65532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dirty="0" smtClean="0">
                <a:solidFill>
                  <a:srgbClr val="99CC00"/>
                </a:solidFill>
              </a:rPr>
              <a:t>ÇALIŞMA PRENSİBİ;</a:t>
            </a:r>
          </a:p>
          <a:p>
            <a:pPr eaLnBrk="1" hangingPunct="1">
              <a:defRPr/>
            </a:pPr>
            <a:r>
              <a:rPr lang="tr-TR" dirty="0" err="1" smtClean="0">
                <a:solidFill>
                  <a:srgbClr val="FFFF66"/>
                </a:solidFill>
              </a:rPr>
              <a:t>Fluoresanlanmış</a:t>
            </a:r>
            <a:r>
              <a:rPr lang="tr-TR" dirty="0" smtClean="0">
                <a:solidFill>
                  <a:srgbClr val="FFFF66"/>
                </a:solidFill>
              </a:rPr>
              <a:t> (FITC ile) M Ab ile işaretlenmiş hücreler</a:t>
            </a:r>
          </a:p>
          <a:p>
            <a:pPr eaLnBrk="1" hangingPunct="1">
              <a:defRPr/>
            </a:pPr>
            <a:r>
              <a:rPr lang="tr-TR" dirty="0" smtClean="0">
                <a:solidFill>
                  <a:srgbClr val="FFFF66"/>
                </a:solidFill>
              </a:rPr>
              <a:t>Sıvı bir ortamda sıra halinde uyarıcı ışıktan (Argon lazer) 488nm’de geçirilirler</a:t>
            </a:r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r>
              <a:rPr lang="tr-TR" dirty="0">
                <a:solidFill>
                  <a:srgbClr val="CC3300"/>
                </a:solidFill>
                <a:sym typeface="Wingdings" pitchFamily="2" charset="2"/>
              </a:rPr>
              <a:t></a:t>
            </a:r>
            <a:r>
              <a:rPr lang="tr-TR" dirty="0" smtClean="0">
                <a:solidFill>
                  <a:srgbClr val="66FF33"/>
                </a:solidFill>
              </a:rPr>
              <a:t> Uyarıcı ışığı</a:t>
            </a:r>
          </a:p>
          <a:p>
            <a:pPr lvl="2" eaLnBrk="1" hangingPunct="1">
              <a:buFont typeface="Wingdings" panose="05000000000000000000" pitchFamily="2" charset="2"/>
              <a:buNone/>
              <a:defRPr/>
            </a:pPr>
            <a:r>
              <a:rPr lang="tr-TR" dirty="0" smtClean="0">
                <a:solidFill>
                  <a:srgbClr val="33CC33"/>
                </a:solidFill>
                <a:sym typeface="Wingdings 2" pitchFamily="18" charset="2"/>
              </a:rPr>
              <a:t></a:t>
            </a:r>
            <a:r>
              <a:rPr lang="tr-TR" dirty="0" smtClean="0"/>
              <a:t> Hücreler kırarlar </a:t>
            </a:r>
            <a:r>
              <a:rPr lang="tr-TR" dirty="0" smtClean="0">
                <a:solidFill>
                  <a:srgbClr val="99CC00"/>
                </a:solidFill>
              </a:rPr>
              <a:t>veya</a:t>
            </a:r>
          </a:p>
          <a:p>
            <a:pPr lvl="2" eaLnBrk="1" hangingPunct="1">
              <a:buFont typeface="Wingdings" panose="05000000000000000000" pitchFamily="2" charset="2"/>
              <a:buNone/>
              <a:defRPr/>
            </a:pPr>
            <a:r>
              <a:rPr lang="tr-TR" dirty="0" smtClean="0">
                <a:solidFill>
                  <a:srgbClr val="33CC33"/>
                </a:solidFill>
                <a:sym typeface="Wingdings 2" pitchFamily="18" charset="2"/>
              </a:rPr>
              <a:t></a:t>
            </a:r>
            <a:r>
              <a:rPr lang="tr-TR" dirty="0" smtClean="0"/>
              <a:t> </a:t>
            </a:r>
            <a:r>
              <a:rPr lang="tr-TR" dirty="0" err="1" smtClean="0"/>
              <a:t>Florokromla</a:t>
            </a:r>
            <a:r>
              <a:rPr lang="tr-TR" dirty="0" smtClean="0"/>
              <a:t> işaretlenmiş m </a:t>
            </a:r>
            <a:r>
              <a:rPr lang="tr-TR" dirty="0" err="1" smtClean="0"/>
              <a:t>Ab’lerin</a:t>
            </a:r>
            <a:r>
              <a:rPr lang="tr-TR" dirty="0" smtClean="0"/>
              <a:t> bağlandığı  hücre tarafından emilir ve yayılır</a:t>
            </a:r>
          </a:p>
          <a:p>
            <a:pPr lvl="2" eaLnBrk="1" hangingPunct="1">
              <a:buFont typeface="Wingdings" panose="05000000000000000000" pitchFamily="2" charset="2"/>
              <a:buNone/>
              <a:defRPr/>
            </a:pPr>
            <a:r>
              <a:rPr lang="tr-TR" dirty="0" smtClean="0">
                <a:solidFill>
                  <a:srgbClr val="33CC33"/>
                </a:solidFill>
                <a:sym typeface="Wingdings 2" pitchFamily="18" charset="2"/>
              </a:rPr>
              <a:t></a:t>
            </a:r>
            <a:r>
              <a:rPr lang="tr-TR" dirty="0" smtClean="0"/>
              <a:t> Bu yayılan ışığın şiddetini ve niteliğini algılayan </a:t>
            </a:r>
            <a:r>
              <a:rPr lang="tr-TR" dirty="0" err="1" smtClean="0"/>
              <a:t>dedektörler</a:t>
            </a:r>
            <a:r>
              <a:rPr lang="tr-TR" dirty="0" smtClean="0"/>
              <a:t> bilgisayara aktarırlar</a:t>
            </a:r>
            <a:endParaRPr lang="tr-TR" dirty="0" smtClean="0">
              <a:solidFill>
                <a:srgbClr val="99CC00"/>
              </a:solidFill>
            </a:endParaRPr>
          </a:p>
          <a:p>
            <a:pPr lvl="2" eaLnBrk="1" hangingPunct="1">
              <a:buFont typeface="Wingdings 2" pitchFamily="18" charset="2"/>
              <a:buNone/>
              <a:defRPr/>
            </a:pPr>
            <a:r>
              <a:rPr lang="tr-TR" dirty="0" smtClean="0">
                <a:solidFill>
                  <a:srgbClr val="99CC00"/>
                </a:solidFill>
              </a:rPr>
              <a:t>		 </a:t>
            </a:r>
            <a:r>
              <a:rPr lang="tr-TR" sz="2800" dirty="0">
                <a:solidFill>
                  <a:schemeClr val="accent2"/>
                </a:solidFill>
                <a:sym typeface="Wingdings 2" pitchFamily="18" charset="2"/>
              </a:rPr>
              <a:t></a:t>
            </a:r>
            <a:r>
              <a:rPr lang="tr-TR" dirty="0" smtClean="0">
                <a:solidFill>
                  <a:srgbClr val="99CC00"/>
                </a:solidFill>
              </a:rPr>
              <a:t> Buna göre;</a:t>
            </a:r>
            <a:r>
              <a:rPr lang="tr-TR" dirty="0" smtClean="0"/>
              <a:t> </a:t>
            </a:r>
          </a:p>
          <a:p>
            <a:pPr lvl="2" eaLnBrk="1" hangingPunct="1">
              <a:buFont typeface="Wingdings 2" pitchFamily="18" charset="2"/>
              <a:buNone/>
              <a:defRPr/>
            </a:pPr>
            <a:r>
              <a:rPr lang="tr-TR" dirty="0" smtClean="0"/>
              <a:t>			 </a:t>
            </a:r>
            <a:r>
              <a:rPr lang="tr-TR" sz="2800" dirty="0">
                <a:solidFill>
                  <a:srgbClr val="FF9933"/>
                </a:solidFill>
                <a:sym typeface="Wingdings" pitchFamily="2" charset="2"/>
              </a:rPr>
              <a:t>♣ </a:t>
            </a:r>
            <a:r>
              <a:rPr lang="tr-TR" dirty="0" smtClean="0"/>
              <a:t>Hücrenin tipi ve sayısı belirlenir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tr-TR" dirty="0" smtClean="0"/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696144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>
                <a:latin typeface="Comic Sans MS" pitchFamily="66" charset="0"/>
              </a:rPr>
              <a:t>1</a:t>
            </a:r>
            <a:r>
              <a:rPr lang="tr-TR" sz="4000">
                <a:latin typeface="Comic Sans MS" pitchFamily="66" charset="0"/>
              </a:rPr>
              <a:t>’den </a:t>
            </a:r>
            <a:r>
              <a:rPr lang="en-US" sz="4000">
                <a:latin typeface="Comic Sans MS" pitchFamily="66" charset="0"/>
              </a:rPr>
              <a:t> 10</a:t>
            </a:r>
            <a:r>
              <a:rPr lang="tr-TR" sz="4000">
                <a:latin typeface="Comic Sans MS" pitchFamily="66" charset="0"/>
              </a:rPr>
              <a:t>’a</a:t>
            </a:r>
            <a:r>
              <a:rPr lang="en-US" sz="4000">
                <a:latin typeface="Comic Sans MS" pitchFamily="66" charset="0"/>
              </a:rPr>
              <a:t> </a:t>
            </a:r>
            <a:r>
              <a:rPr lang="tr-TR" sz="4000">
                <a:latin typeface="Comic Sans MS" pitchFamily="66" charset="0"/>
              </a:rPr>
              <a:t>kadar renk eklenebilir</a:t>
            </a:r>
            <a:r>
              <a:rPr lang="en-US" sz="4000">
                <a:latin typeface="Comic Sans MS" pitchFamily="66" charset="0"/>
              </a:rPr>
              <a:t> – </a:t>
            </a:r>
            <a:r>
              <a:rPr lang="tr-TR" sz="4000">
                <a:latin typeface="Comic Sans MS" pitchFamily="66" charset="0"/>
              </a:rPr>
              <a:t>ve bu sayı artmaktadır</a:t>
            </a:r>
          </a:p>
        </p:txBody>
      </p:sp>
      <p:pic>
        <p:nvPicPr>
          <p:cNvPr id="91139" name="Picture 4" descr="cartoon of cell surface staining with fluorescent dye conjugated antibodies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08214" y="2205038"/>
            <a:ext cx="8135937" cy="42481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4412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88914"/>
            <a:ext cx="8686800" cy="7056437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z="2400">
                <a:solidFill>
                  <a:srgbClr val="FFFF66"/>
                </a:solidFill>
              </a:rPr>
              <a:t>KLİNİK KULLANIMI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tr-TR">
                <a:solidFill>
                  <a:srgbClr val="CC3300"/>
                </a:solidFill>
                <a:sym typeface="Wingdings" pitchFamily="2" charset="2"/>
              </a:rPr>
              <a:t></a:t>
            </a:r>
            <a:r>
              <a:rPr lang="tr-TR"/>
              <a:t> Lökosit fenotiplemesi (</a:t>
            </a:r>
            <a:r>
              <a:rPr lang="tr-TR">
                <a:solidFill>
                  <a:srgbClr val="FFFF66"/>
                </a:solidFill>
              </a:rPr>
              <a:t>EN SIK</a:t>
            </a:r>
            <a:r>
              <a:rPr lang="tr-TR"/>
              <a:t>)</a:t>
            </a:r>
          </a:p>
          <a:p>
            <a:pPr lvl="2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tr-TR" smtClean="0">
                <a:solidFill>
                  <a:srgbClr val="33CC33"/>
                </a:solidFill>
                <a:sym typeface="Wingdings 2" pitchFamily="18" charset="2"/>
              </a:rPr>
              <a:t>	</a:t>
            </a:r>
            <a:r>
              <a:rPr lang="tr-TR" smtClean="0"/>
              <a:t> Konjenital veya kazanılmış immun yetersizlik tanısı (</a:t>
            </a:r>
            <a:r>
              <a:rPr lang="tr-TR" smtClean="0">
                <a:solidFill>
                  <a:srgbClr val="FFFF66"/>
                </a:solidFill>
              </a:rPr>
              <a:t>en sık</a:t>
            </a:r>
            <a:r>
              <a:rPr lang="tr-TR" smtClean="0"/>
              <a:t>    </a:t>
            </a:r>
            <a:r>
              <a:rPr lang="tr-TR" b="1" smtClean="0">
                <a:solidFill>
                  <a:schemeClr val="hlink"/>
                </a:solidFill>
              </a:rPr>
              <a:t>	AIDS</a:t>
            </a:r>
            <a:r>
              <a:rPr lang="tr-TR" smtClean="0"/>
              <a:t>)</a:t>
            </a:r>
          </a:p>
          <a:p>
            <a:pPr lvl="2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tr-TR" smtClean="0">
                <a:solidFill>
                  <a:srgbClr val="33CC33"/>
                </a:solidFill>
                <a:sym typeface="Wingdings 2" pitchFamily="18" charset="2"/>
              </a:rPr>
              <a:t>	</a:t>
            </a:r>
            <a:r>
              <a:rPr lang="tr-TR" smtClean="0"/>
              <a:t> </a:t>
            </a:r>
            <a:r>
              <a:rPr lang="tr-TR" b="1" smtClean="0">
                <a:solidFill>
                  <a:schemeClr val="hlink"/>
                </a:solidFill>
              </a:rPr>
              <a:t>HIV</a:t>
            </a:r>
            <a:r>
              <a:rPr lang="tr-TR" smtClean="0"/>
              <a:t> pozitifliğinde prognoz değerlendirilmesi</a:t>
            </a:r>
          </a:p>
          <a:p>
            <a:pPr lvl="2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tr-TR" smtClean="0">
                <a:solidFill>
                  <a:srgbClr val="33CC33"/>
                </a:solidFill>
                <a:sym typeface="Wingdings 2" pitchFamily="18" charset="2"/>
              </a:rPr>
              <a:t>	</a:t>
            </a:r>
            <a:r>
              <a:rPr lang="tr-TR" smtClean="0"/>
              <a:t> </a:t>
            </a:r>
            <a:r>
              <a:rPr lang="tr-TR" smtClean="0">
                <a:solidFill>
                  <a:schemeClr val="hlink"/>
                </a:solidFill>
              </a:rPr>
              <a:t>İmmun yetersiz hastalarda</a:t>
            </a:r>
            <a:r>
              <a:rPr lang="tr-TR" smtClean="0"/>
              <a:t> immuniteyi yada kemoterapi     	monitörizasyonu</a:t>
            </a:r>
          </a:p>
          <a:p>
            <a:pPr lvl="2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tr-TR" smtClean="0">
                <a:solidFill>
                  <a:srgbClr val="33CC33"/>
                </a:solidFill>
                <a:sym typeface="Wingdings 2" pitchFamily="18" charset="2"/>
              </a:rPr>
              <a:t>	</a:t>
            </a:r>
            <a:r>
              <a:rPr lang="tr-TR" smtClean="0"/>
              <a:t> </a:t>
            </a:r>
            <a:r>
              <a:rPr lang="tr-TR" smtClean="0">
                <a:solidFill>
                  <a:schemeClr val="hlink"/>
                </a:solidFill>
              </a:rPr>
              <a:t>KİT</a:t>
            </a:r>
            <a:r>
              <a:rPr lang="tr-TR" smtClean="0"/>
              <a:t> yapılan hastalarda yeni immun durumun takibi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tr-TR">
                <a:solidFill>
                  <a:srgbClr val="CC3300"/>
                </a:solidFill>
                <a:sym typeface="Wingdings" pitchFamily="2" charset="2"/>
              </a:rPr>
              <a:t></a:t>
            </a:r>
            <a:r>
              <a:rPr lang="tr-TR"/>
              <a:t> Tümör hücre fenotiplemesi 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tr-TR">
                <a:solidFill>
                  <a:srgbClr val="CC3300"/>
                </a:solidFill>
                <a:sym typeface="Wingdings" pitchFamily="2" charset="2"/>
              </a:rPr>
              <a:t></a:t>
            </a:r>
            <a:r>
              <a:rPr lang="tr-TR"/>
              <a:t> Lösemi ve lenfoma tanı ve sınıflaması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tr-TR">
                <a:solidFill>
                  <a:srgbClr val="CC3300"/>
                </a:solidFill>
                <a:sym typeface="Wingdings" pitchFamily="2" charset="2"/>
              </a:rPr>
              <a:t></a:t>
            </a:r>
            <a:r>
              <a:rPr lang="tr-TR"/>
              <a:t> B lenfositlerinde klonal tayini ve lenfoma ve lösemi ayırımında </a:t>
            </a:r>
          </a:p>
          <a:p>
            <a:pPr lvl="2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tr-TR" smtClean="0">
                <a:solidFill>
                  <a:srgbClr val="33CC33"/>
                </a:solidFill>
                <a:sym typeface="Wingdings 2" pitchFamily="18" charset="2"/>
              </a:rPr>
              <a:t>	</a:t>
            </a:r>
            <a:r>
              <a:rPr lang="tr-TR" smtClean="0"/>
              <a:t> Hücre içi antijenlerin (</a:t>
            </a:r>
            <a:r>
              <a:rPr lang="tr-TR" smtClean="0">
                <a:solidFill>
                  <a:schemeClr val="hlink"/>
                </a:solidFill>
              </a:rPr>
              <a:t>myeloperoksidaz miktarı</a:t>
            </a:r>
            <a:r>
              <a:rPr lang="tr-TR" smtClean="0"/>
              <a:t>) tayini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tr-TR">
                <a:solidFill>
                  <a:srgbClr val="CC3300"/>
                </a:solidFill>
                <a:sym typeface="Wingdings" pitchFamily="2" charset="2"/>
              </a:rPr>
              <a:t></a:t>
            </a:r>
            <a:r>
              <a:rPr lang="tr-TR"/>
              <a:t> Hematopoetik hücrelerin (</a:t>
            </a:r>
            <a:r>
              <a:rPr lang="tr-TR">
                <a:solidFill>
                  <a:schemeClr val="hlink"/>
                </a:solidFill>
              </a:rPr>
              <a:t>CD4</a:t>
            </a:r>
            <a:r>
              <a:rPr lang="tr-TR"/>
              <a:t>) 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tr-TR"/>
              <a:t>		 </a:t>
            </a:r>
            <a:r>
              <a:rPr lang="tr-TR" smtClean="0">
                <a:solidFill>
                  <a:srgbClr val="33CC33"/>
                </a:solidFill>
                <a:sym typeface="Wingdings 2" pitchFamily="18" charset="2"/>
              </a:rPr>
              <a:t></a:t>
            </a:r>
            <a:r>
              <a:rPr lang="tr-TR">
                <a:solidFill>
                  <a:srgbClr val="FFFF66"/>
                </a:solidFill>
              </a:rPr>
              <a:t> Hematopoetik olmayan 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tr-TR"/>
              <a:t>			 </a:t>
            </a:r>
            <a:r>
              <a:rPr lang="tr-TR">
                <a:solidFill>
                  <a:schemeClr val="accent2"/>
                </a:solidFill>
                <a:sym typeface="Wingdings 2" pitchFamily="18" charset="2"/>
              </a:rPr>
              <a:t></a:t>
            </a:r>
            <a:r>
              <a:rPr lang="tr-TR"/>
              <a:t> Tümörler ve hücrelerden ayırt edilmesi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tr-TR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tr-TR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259069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03388" y="476251"/>
            <a:ext cx="8964612" cy="6913563"/>
          </a:xfrm>
        </p:spPr>
        <p:txBody>
          <a:bodyPr/>
          <a:lstStyle/>
          <a:p>
            <a:pPr eaLnBrk="1" hangingPunct="1">
              <a:defRPr/>
            </a:pPr>
            <a:r>
              <a:rPr lang="tr-TR" smtClean="0">
                <a:solidFill>
                  <a:srgbClr val="FFFF66"/>
                </a:solidFill>
              </a:rPr>
              <a:t>DNA analizi </a:t>
            </a:r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r>
              <a:rPr lang="tr-TR">
                <a:solidFill>
                  <a:srgbClr val="CC3300"/>
                </a:solidFill>
                <a:sym typeface="Wingdings" pitchFamily="2" charset="2"/>
              </a:rPr>
              <a:t></a:t>
            </a:r>
            <a:r>
              <a:rPr lang="tr-TR" smtClean="0"/>
              <a:t> Anöploidi tayini</a:t>
            </a:r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r>
              <a:rPr lang="tr-TR">
                <a:solidFill>
                  <a:srgbClr val="CC3300"/>
                </a:solidFill>
                <a:sym typeface="Wingdings" pitchFamily="2" charset="2"/>
              </a:rPr>
              <a:t></a:t>
            </a:r>
            <a:r>
              <a:rPr lang="tr-TR" smtClean="0"/>
              <a:t> Hücre siklüsu kinetiğinin belirlenmesi </a:t>
            </a:r>
          </a:p>
          <a:p>
            <a:pPr lvl="2" eaLnBrk="1" hangingPunct="1">
              <a:buFont typeface="Wingdings" panose="05000000000000000000" pitchFamily="2" charset="2"/>
              <a:buNone/>
              <a:defRPr/>
            </a:pPr>
            <a:r>
              <a:rPr lang="tr-TR" smtClean="0">
                <a:solidFill>
                  <a:srgbClr val="33CC33"/>
                </a:solidFill>
                <a:sym typeface="Wingdings 2" pitchFamily="18" charset="2"/>
              </a:rPr>
              <a:t></a:t>
            </a:r>
            <a:r>
              <a:rPr lang="tr-TR" smtClean="0">
                <a:solidFill>
                  <a:schemeClr val="hlink"/>
                </a:solidFill>
              </a:rPr>
              <a:t> Apoptozis</a:t>
            </a:r>
          </a:p>
          <a:p>
            <a:pPr eaLnBrk="1" hangingPunct="1">
              <a:defRPr/>
            </a:pPr>
            <a:r>
              <a:rPr lang="tr-TR" smtClean="0">
                <a:solidFill>
                  <a:srgbClr val="FFFF66"/>
                </a:solidFill>
              </a:rPr>
              <a:t>Nötrofil fonksiyon analizleri</a:t>
            </a:r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r>
              <a:rPr lang="tr-TR">
                <a:solidFill>
                  <a:srgbClr val="CC3300"/>
                </a:solidFill>
                <a:sym typeface="Wingdings" pitchFamily="2" charset="2"/>
              </a:rPr>
              <a:t></a:t>
            </a:r>
            <a:r>
              <a:rPr lang="tr-TR" smtClean="0"/>
              <a:t> O2’nin oluşumunun tayini ile;</a:t>
            </a:r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r>
              <a:rPr lang="tr-TR" smtClean="0"/>
              <a:t>		 </a:t>
            </a:r>
            <a:r>
              <a:rPr lang="tr-TR" smtClean="0">
                <a:solidFill>
                  <a:srgbClr val="33CC33"/>
                </a:solidFill>
                <a:sym typeface="Wingdings 2" pitchFamily="18" charset="2"/>
              </a:rPr>
              <a:t></a:t>
            </a:r>
            <a:r>
              <a:rPr lang="tr-TR" smtClean="0">
                <a:solidFill>
                  <a:schemeClr val="hlink"/>
                </a:solidFill>
              </a:rPr>
              <a:t> Granulomatoz</a:t>
            </a:r>
            <a:r>
              <a:rPr lang="tr-TR" smtClean="0">
                <a:solidFill>
                  <a:srgbClr val="FF0000"/>
                </a:solidFill>
              </a:rPr>
              <a:t> </a:t>
            </a:r>
            <a:r>
              <a:rPr lang="tr-TR" smtClean="0"/>
              <a:t>hastalık tayini</a:t>
            </a:r>
          </a:p>
          <a:p>
            <a:pPr eaLnBrk="1" hangingPunct="1">
              <a:defRPr/>
            </a:pPr>
            <a:r>
              <a:rPr lang="tr-TR" smtClean="0">
                <a:solidFill>
                  <a:srgbClr val="FFFF66"/>
                </a:solidFill>
              </a:rPr>
              <a:t>Diğer kullanım alanları</a:t>
            </a:r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r>
              <a:rPr lang="tr-TR">
                <a:solidFill>
                  <a:srgbClr val="CC3300"/>
                </a:solidFill>
                <a:sym typeface="Wingdings" pitchFamily="2" charset="2"/>
              </a:rPr>
              <a:t></a:t>
            </a:r>
            <a:r>
              <a:rPr lang="tr-TR" smtClean="0"/>
              <a:t> Retikülosit sayımı </a:t>
            </a:r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r>
              <a:rPr lang="tr-TR">
                <a:solidFill>
                  <a:srgbClr val="CC3300"/>
                </a:solidFill>
                <a:sym typeface="Wingdings" pitchFamily="2" charset="2"/>
              </a:rPr>
              <a:t></a:t>
            </a:r>
            <a:r>
              <a:rPr lang="tr-TR" smtClean="0"/>
              <a:t> Transplant hastalarında Cross-Match</a:t>
            </a:r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r>
              <a:rPr lang="tr-TR">
                <a:solidFill>
                  <a:srgbClr val="CC3300"/>
                </a:solidFill>
                <a:sym typeface="Wingdings" pitchFamily="2" charset="2"/>
              </a:rPr>
              <a:t></a:t>
            </a:r>
            <a:r>
              <a:rPr lang="tr-TR" smtClean="0"/>
              <a:t> Sitogenetik</a:t>
            </a:r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2347621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47851" y="260350"/>
            <a:ext cx="9072563" cy="65976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z="2400">
                <a:solidFill>
                  <a:srgbClr val="FFFF66"/>
                </a:solidFill>
              </a:rPr>
              <a:t>ENFEKSİYON HASTALIKLARINDA</a:t>
            </a:r>
            <a:r>
              <a:rPr lang="tr-TR" sz="2400"/>
              <a:t> 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tr-TR">
                <a:solidFill>
                  <a:srgbClr val="CC3300"/>
                </a:solidFill>
                <a:sym typeface="Wingdings" pitchFamily="2" charset="2"/>
              </a:rPr>
              <a:t></a:t>
            </a:r>
            <a:r>
              <a:rPr lang="tr-TR"/>
              <a:t> Mikroorganizma- hedef hücre ilişkisi;</a:t>
            </a:r>
          </a:p>
          <a:p>
            <a:pPr lvl="2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tr-TR" smtClean="0">
                <a:solidFill>
                  <a:srgbClr val="33CC33"/>
                </a:solidFill>
                <a:sym typeface="Wingdings 2" pitchFamily="18" charset="2"/>
              </a:rPr>
              <a:t></a:t>
            </a:r>
            <a:r>
              <a:rPr lang="tr-TR" smtClean="0"/>
              <a:t> </a:t>
            </a:r>
            <a:r>
              <a:rPr lang="tr-TR" smtClean="0">
                <a:solidFill>
                  <a:srgbClr val="FFFF66"/>
                </a:solidFill>
              </a:rPr>
              <a:t>Apoptozisin incelenmesi</a:t>
            </a:r>
          </a:p>
          <a:p>
            <a:pPr lvl="3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tr-TR" sz="2400">
                <a:solidFill>
                  <a:schemeClr val="accent2"/>
                </a:solidFill>
                <a:sym typeface="Wingdings 2" pitchFamily="18" charset="2"/>
              </a:rPr>
              <a:t></a:t>
            </a:r>
            <a:r>
              <a:rPr lang="tr-TR" sz="2400"/>
              <a:t> </a:t>
            </a:r>
            <a:r>
              <a:rPr lang="tr-TR" sz="3200" b="1">
                <a:solidFill>
                  <a:schemeClr val="hlink"/>
                </a:solidFill>
              </a:rPr>
              <a:t>HIV</a:t>
            </a:r>
            <a:r>
              <a:rPr lang="tr-TR" sz="2400"/>
              <a:t> ile enfekte kişilerde</a:t>
            </a:r>
          </a:p>
          <a:p>
            <a:pPr lvl="4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tr-TR" sz="2400">
                <a:solidFill>
                  <a:srgbClr val="FF9933"/>
                </a:solidFill>
                <a:sym typeface="Wingdings" pitchFamily="2" charset="2"/>
              </a:rPr>
              <a:t>	♣</a:t>
            </a:r>
            <a:r>
              <a:rPr lang="tr-TR" sz="2400"/>
              <a:t> Monunükleer hücrelerinde apoptosis oranları </a:t>
            </a:r>
          </a:p>
          <a:p>
            <a:pPr lvl="4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tr-TR" sz="2400"/>
              <a:t>	 	 </a:t>
            </a:r>
            <a:r>
              <a:rPr lang="tr-TR" sz="2400">
                <a:solidFill>
                  <a:srgbClr val="FF3399"/>
                </a:solidFill>
                <a:sym typeface="Wingdings" pitchFamily="2" charset="2"/>
              </a:rPr>
              <a:t></a:t>
            </a:r>
            <a:r>
              <a:rPr lang="tr-TR" sz="2400"/>
              <a:t> </a:t>
            </a:r>
            <a:r>
              <a:rPr lang="tr-TR" sz="2400">
                <a:solidFill>
                  <a:schemeClr val="hlink"/>
                </a:solidFill>
              </a:rPr>
              <a:t>CD8 T</a:t>
            </a:r>
            <a:r>
              <a:rPr lang="tr-TR" sz="2400"/>
              <a:t> ve </a:t>
            </a:r>
          </a:p>
          <a:p>
            <a:pPr lvl="4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tr-TR" sz="2400"/>
              <a:t> 		 </a:t>
            </a:r>
            <a:r>
              <a:rPr lang="tr-TR" sz="2400">
                <a:solidFill>
                  <a:srgbClr val="FF3399"/>
                </a:solidFill>
                <a:sym typeface="Wingdings" pitchFamily="2" charset="2"/>
              </a:rPr>
              <a:t></a:t>
            </a:r>
            <a:r>
              <a:rPr lang="tr-TR" sz="2400"/>
              <a:t> </a:t>
            </a:r>
            <a:r>
              <a:rPr lang="tr-TR" sz="2400">
                <a:solidFill>
                  <a:schemeClr val="hlink"/>
                </a:solidFill>
              </a:rPr>
              <a:t>CD19 B</a:t>
            </a:r>
            <a:r>
              <a:rPr lang="tr-TR" sz="2400"/>
              <a:t> hücrelerinde en sıktır</a:t>
            </a:r>
          </a:p>
          <a:p>
            <a:pPr lvl="2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tr-TR" smtClean="0">
                <a:solidFill>
                  <a:srgbClr val="33CC33"/>
                </a:solidFill>
                <a:sym typeface="Wingdings 2" pitchFamily="18" charset="2"/>
              </a:rPr>
              <a:t></a:t>
            </a:r>
            <a:r>
              <a:rPr lang="tr-TR" smtClean="0">
                <a:solidFill>
                  <a:srgbClr val="FFFF66"/>
                </a:solidFill>
              </a:rPr>
              <a:t> Konak hücreye ait proteinlerdeki değişimler</a:t>
            </a:r>
          </a:p>
          <a:p>
            <a:pPr lvl="3" eaLnBrk="1" hangingPunct="1">
              <a:lnSpc>
                <a:spcPct val="90000"/>
              </a:lnSpc>
              <a:buFont typeface="Wingdings 2" pitchFamily="18" charset="2"/>
              <a:buChar char="À"/>
              <a:defRPr/>
            </a:pPr>
            <a:r>
              <a:rPr lang="tr-TR" sz="3200" b="1">
                <a:solidFill>
                  <a:schemeClr val="hlink"/>
                </a:solidFill>
              </a:rPr>
              <a:t>EBV </a:t>
            </a:r>
            <a:r>
              <a:rPr lang="tr-TR" sz="2400"/>
              <a:t>ile enfekte B lenfositlerinde;</a:t>
            </a:r>
          </a:p>
          <a:p>
            <a:pPr lvl="4" eaLnBrk="1" hangingPunct="1">
              <a:lnSpc>
                <a:spcPct val="90000"/>
              </a:lnSpc>
              <a:buFont typeface="Wingdings 2" pitchFamily="18" charset="2"/>
              <a:buNone/>
              <a:defRPr/>
            </a:pPr>
            <a:r>
              <a:rPr lang="tr-TR" sz="2400"/>
              <a:t> 	</a:t>
            </a:r>
            <a:r>
              <a:rPr lang="tr-TR" sz="2400">
                <a:solidFill>
                  <a:srgbClr val="FF9933"/>
                </a:solidFill>
                <a:sym typeface="Wingdings" pitchFamily="2" charset="2"/>
              </a:rPr>
              <a:t>♣</a:t>
            </a:r>
            <a:r>
              <a:rPr lang="tr-TR" sz="2400"/>
              <a:t> </a:t>
            </a:r>
            <a:r>
              <a:rPr lang="tr-TR" sz="2400">
                <a:solidFill>
                  <a:schemeClr val="hlink"/>
                </a:solidFill>
              </a:rPr>
              <a:t>BCR2</a:t>
            </a:r>
            <a:r>
              <a:rPr lang="tr-TR" sz="2400"/>
              <a:t> ekpresyonu </a:t>
            </a:r>
          </a:p>
          <a:p>
            <a:pPr lvl="3" eaLnBrk="1" hangingPunct="1">
              <a:lnSpc>
                <a:spcPct val="90000"/>
              </a:lnSpc>
              <a:buFont typeface="Wingdings 2" pitchFamily="18" charset="2"/>
              <a:buChar char="À"/>
              <a:defRPr/>
            </a:pPr>
            <a:r>
              <a:rPr lang="tr-TR" sz="3200" b="1">
                <a:solidFill>
                  <a:schemeClr val="hlink"/>
                </a:solidFill>
              </a:rPr>
              <a:t>HIV </a:t>
            </a:r>
            <a:r>
              <a:rPr lang="tr-TR" sz="2400"/>
              <a:t>ile enfekte T lenfositlerinde; </a:t>
            </a:r>
          </a:p>
          <a:p>
            <a:pPr lvl="4" eaLnBrk="1" hangingPunct="1">
              <a:lnSpc>
                <a:spcPct val="90000"/>
              </a:lnSpc>
              <a:buFont typeface="Wingdings 2" pitchFamily="18" charset="2"/>
              <a:buNone/>
              <a:defRPr/>
            </a:pPr>
            <a:r>
              <a:rPr lang="tr-TR" sz="2400">
                <a:solidFill>
                  <a:srgbClr val="FF9933"/>
                </a:solidFill>
                <a:sym typeface="Wingdings" pitchFamily="2" charset="2"/>
              </a:rPr>
              <a:t>	♣</a:t>
            </a:r>
            <a:r>
              <a:rPr lang="tr-TR" sz="2400"/>
              <a:t> </a:t>
            </a:r>
            <a:r>
              <a:rPr lang="tr-TR" sz="2400">
                <a:solidFill>
                  <a:schemeClr val="hlink"/>
                </a:solidFill>
              </a:rPr>
              <a:t>CD4</a:t>
            </a:r>
            <a:r>
              <a:rPr lang="tr-TR" sz="2400"/>
              <a:t> ekpresyonu</a:t>
            </a:r>
          </a:p>
          <a:p>
            <a:pPr lvl="3" eaLnBrk="1" hangingPunct="1">
              <a:lnSpc>
                <a:spcPct val="90000"/>
              </a:lnSpc>
              <a:buFont typeface="Wingdings 2" pitchFamily="18" charset="2"/>
              <a:buChar char="À"/>
              <a:defRPr/>
            </a:pPr>
            <a:r>
              <a:rPr lang="tr-TR" sz="3200" b="1">
                <a:solidFill>
                  <a:schemeClr val="hlink"/>
                </a:solidFill>
              </a:rPr>
              <a:t>CMV </a:t>
            </a:r>
            <a:r>
              <a:rPr lang="tr-TR" sz="2400"/>
              <a:t>ile fibroblastlarda; </a:t>
            </a:r>
          </a:p>
          <a:p>
            <a:pPr lvl="3" eaLnBrk="1" hangingPunct="1">
              <a:lnSpc>
                <a:spcPct val="90000"/>
              </a:lnSpc>
              <a:buFont typeface="Wingdings 2" pitchFamily="18" charset="2"/>
              <a:buNone/>
              <a:defRPr/>
            </a:pPr>
            <a:r>
              <a:rPr lang="tr-TR" sz="2400"/>
              <a:t>	 	   </a:t>
            </a:r>
            <a:r>
              <a:rPr lang="tr-TR" sz="2400">
                <a:solidFill>
                  <a:srgbClr val="FF9933"/>
                </a:solidFill>
                <a:sym typeface="Wingdings" pitchFamily="2" charset="2"/>
              </a:rPr>
              <a:t>♣</a:t>
            </a:r>
            <a:r>
              <a:rPr lang="tr-TR" sz="2400"/>
              <a:t> </a:t>
            </a:r>
            <a:r>
              <a:rPr lang="tr-TR" sz="2400">
                <a:solidFill>
                  <a:schemeClr val="hlink"/>
                </a:solidFill>
              </a:rPr>
              <a:t>MHC I</a:t>
            </a:r>
            <a:r>
              <a:rPr lang="tr-TR" sz="2400"/>
              <a:t> ekpresyonu</a:t>
            </a:r>
          </a:p>
        </p:txBody>
      </p:sp>
    </p:spTree>
    <p:extLst>
      <p:ext uri="{BB962C8B-B14F-4D97-AF65-F5344CB8AC3E}">
        <p14:creationId xmlns:p14="http://schemas.microsoft.com/office/powerpoint/2010/main" val="2757832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0863" y="0"/>
            <a:ext cx="10514013" cy="6858000"/>
          </a:xfrm>
        </p:spPr>
        <p:txBody>
          <a:bodyPr/>
          <a:lstStyle/>
          <a:p>
            <a:pPr lvl="3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tr-TR" sz="1400"/>
          </a:p>
          <a:p>
            <a:pPr lvl="2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tr-TR" sz="3000">
                <a:solidFill>
                  <a:srgbClr val="33CC33"/>
                </a:solidFill>
                <a:sym typeface="Wingdings 2" pitchFamily="18" charset="2"/>
              </a:rPr>
              <a:t></a:t>
            </a:r>
            <a:r>
              <a:rPr lang="tr-TR" sz="3000"/>
              <a:t> </a:t>
            </a:r>
            <a:r>
              <a:rPr lang="tr-TR" sz="3000">
                <a:solidFill>
                  <a:srgbClr val="FFFF66"/>
                </a:solidFill>
              </a:rPr>
              <a:t>Mikroorganizmanın hücreye bağlanmasının incelenebilmesi</a:t>
            </a:r>
          </a:p>
          <a:p>
            <a:pPr lvl="3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tr-TR" smtClean="0">
                <a:solidFill>
                  <a:schemeClr val="accent2"/>
                </a:solidFill>
                <a:sym typeface="Wingdings 2" pitchFamily="18" charset="2"/>
              </a:rPr>
              <a:t>	</a:t>
            </a:r>
            <a:r>
              <a:rPr lang="tr-TR" smtClean="0"/>
              <a:t> </a:t>
            </a:r>
            <a:r>
              <a:rPr lang="tr-TR" sz="2400" b="1">
                <a:solidFill>
                  <a:schemeClr val="hlink"/>
                </a:solidFill>
              </a:rPr>
              <a:t>EBV’nin</a:t>
            </a:r>
          </a:p>
          <a:p>
            <a:pPr lvl="4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tr-TR" smtClean="0">
                <a:solidFill>
                  <a:srgbClr val="FF9933"/>
                </a:solidFill>
                <a:sym typeface="Wingdings" pitchFamily="2" charset="2"/>
              </a:rPr>
              <a:t>		♣</a:t>
            </a:r>
            <a:r>
              <a:rPr lang="tr-TR" smtClean="0"/>
              <a:t> B lenfositlerine</a:t>
            </a:r>
          </a:p>
          <a:p>
            <a:pPr lvl="4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tr-TR" smtClean="0">
                <a:solidFill>
                  <a:srgbClr val="FF9933"/>
                </a:solidFill>
                <a:sym typeface="Wingdings" pitchFamily="2" charset="2"/>
              </a:rPr>
              <a:t>		♣</a:t>
            </a:r>
            <a:r>
              <a:rPr lang="tr-TR" smtClean="0"/>
              <a:t> Epitel hücrelerine </a:t>
            </a:r>
          </a:p>
          <a:p>
            <a:pPr lvl="4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tr-TR" smtClean="0"/>
              <a:t>			 </a:t>
            </a:r>
            <a:r>
              <a:rPr lang="tr-TR">
                <a:solidFill>
                  <a:srgbClr val="FF3399"/>
                </a:solidFill>
                <a:sym typeface="Wingdings" pitchFamily="2" charset="2"/>
              </a:rPr>
              <a:t></a:t>
            </a:r>
            <a:r>
              <a:rPr lang="tr-TR" smtClean="0"/>
              <a:t> </a:t>
            </a:r>
            <a:r>
              <a:rPr lang="tr-TR" smtClean="0">
                <a:solidFill>
                  <a:schemeClr val="hlink"/>
                </a:solidFill>
              </a:rPr>
              <a:t>CR2</a:t>
            </a:r>
            <a:r>
              <a:rPr lang="tr-TR" smtClean="0"/>
              <a:t> reseptörüne</a:t>
            </a:r>
          </a:p>
          <a:p>
            <a:pPr lvl="3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tr-TR" smtClean="0">
                <a:solidFill>
                  <a:schemeClr val="accent2"/>
                </a:solidFill>
                <a:sym typeface="Wingdings 2" pitchFamily="18" charset="2"/>
              </a:rPr>
              <a:t>	</a:t>
            </a:r>
            <a:r>
              <a:rPr lang="tr-TR" smtClean="0"/>
              <a:t> </a:t>
            </a:r>
            <a:r>
              <a:rPr lang="tr-TR" sz="2400" b="1">
                <a:solidFill>
                  <a:schemeClr val="hlink"/>
                </a:solidFill>
              </a:rPr>
              <a:t>Poliovirus</a:t>
            </a:r>
          </a:p>
          <a:p>
            <a:pPr lvl="4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tr-TR" smtClean="0">
                <a:solidFill>
                  <a:srgbClr val="FF9933"/>
                </a:solidFill>
                <a:sym typeface="Wingdings" pitchFamily="2" charset="2"/>
              </a:rPr>
              <a:t>		♣</a:t>
            </a:r>
            <a:r>
              <a:rPr lang="tr-TR" smtClean="0">
                <a:solidFill>
                  <a:schemeClr val="hlink"/>
                </a:solidFill>
              </a:rPr>
              <a:t> MNH  CD14</a:t>
            </a:r>
            <a:r>
              <a:rPr lang="tr-TR" smtClean="0"/>
              <a:t> reseptörlerinde</a:t>
            </a:r>
          </a:p>
          <a:p>
            <a:pPr lvl="3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tr-TR" smtClean="0">
                <a:solidFill>
                  <a:schemeClr val="accent2"/>
                </a:solidFill>
                <a:sym typeface="Wingdings 2" pitchFamily="18" charset="2"/>
              </a:rPr>
              <a:t>	</a:t>
            </a:r>
            <a:r>
              <a:rPr lang="tr-TR" smtClean="0"/>
              <a:t> </a:t>
            </a:r>
            <a:r>
              <a:rPr lang="tr-TR" sz="2400" b="1">
                <a:solidFill>
                  <a:schemeClr val="hlink"/>
                </a:solidFill>
              </a:rPr>
              <a:t>Kızamık virusu</a:t>
            </a:r>
          </a:p>
          <a:p>
            <a:pPr lvl="4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tr-TR" smtClean="0">
                <a:solidFill>
                  <a:schemeClr val="hlink"/>
                </a:solidFill>
                <a:sym typeface="Wingdings" pitchFamily="2" charset="2"/>
              </a:rPr>
              <a:t>		♣</a:t>
            </a:r>
            <a:r>
              <a:rPr lang="tr-TR" smtClean="0">
                <a:solidFill>
                  <a:schemeClr val="hlink"/>
                </a:solidFill>
              </a:rPr>
              <a:t> Hedef hücrelerin CD46</a:t>
            </a:r>
            <a:r>
              <a:rPr lang="tr-TR" smtClean="0"/>
              <a:t> reseptöründe</a:t>
            </a:r>
          </a:p>
          <a:p>
            <a:pPr lvl="2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tr-TR" sz="3000">
                <a:solidFill>
                  <a:srgbClr val="33CC33"/>
                </a:solidFill>
                <a:sym typeface="Wingdings 2" pitchFamily="18" charset="2"/>
              </a:rPr>
              <a:t></a:t>
            </a:r>
            <a:r>
              <a:rPr lang="tr-TR" sz="3000"/>
              <a:t> </a:t>
            </a:r>
            <a:r>
              <a:rPr lang="tr-TR" sz="3000">
                <a:solidFill>
                  <a:srgbClr val="FFFF66"/>
                </a:solidFill>
              </a:rPr>
              <a:t>Hücre içi ve yüzeyi mikroorganizma antijenlerini inceleme</a:t>
            </a:r>
          </a:p>
          <a:p>
            <a:pPr lvl="3" eaLnBrk="1" hangingPunct="1">
              <a:lnSpc>
                <a:spcPct val="90000"/>
              </a:lnSpc>
              <a:buFont typeface="Wingdings 2" pitchFamily="18" charset="2"/>
              <a:buNone/>
              <a:defRPr/>
            </a:pPr>
            <a:r>
              <a:rPr lang="tr-TR" smtClean="0">
                <a:solidFill>
                  <a:schemeClr val="accent2"/>
                </a:solidFill>
                <a:sym typeface="Wingdings 2" pitchFamily="18" charset="2"/>
              </a:rPr>
              <a:t>	</a:t>
            </a:r>
            <a:r>
              <a:rPr lang="tr-TR" smtClean="0">
                <a:solidFill>
                  <a:srgbClr val="FF0000"/>
                </a:solidFill>
              </a:rPr>
              <a:t> </a:t>
            </a:r>
            <a:r>
              <a:rPr lang="tr-TR" sz="2400" b="1">
                <a:solidFill>
                  <a:schemeClr val="hlink"/>
                </a:solidFill>
              </a:rPr>
              <a:t>VZV</a:t>
            </a:r>
            <a:r>
              <a:rPr lang="tr-TR" smtClean="0"/>
              <a:t> ile enfekte hücre yüzeyinde </a:t>
            </a:r>
          </a:p>
          <a:p>
            <a:pPr lvl="3" eaLnBrk="1" hangingPunct="1">
              <a:lnSpc>
                <a:spcPct val="90000"/>
              </a:lnSpc>
              <a:buFont typeface="Wingdings 2" pitchFamily="18" charset="2"/>
              <a:buNone/>
              <a:defRPr/>
            </a:pPr>
            <a:r>
              <a:rPr lang="tr-TR" smtClean="0"/>
              <a:t>		 	</a:t>
            </a:r>
            <a:r>
              <a:rPr lang="tr-TR" smtClean="0">
                <a:solidFill>
                  <a:srgbClr val="FF9933"/>
                </a:solidFill>
                <a:sym typeface="Wingdings" pitchFamily="2" charset="2"/>
              </a:rPr>
              <a:t>♣</a:t>
            </a:r>
            <a:r>
              <a:rPr lang="tr-TR" smtClean="0"/>
              <a:t> </a:t>
            </a:r>
            <a:r>
              <a:rPr lang="tr-TR" smtClean="0">
                <a:solidFill>
                  <a:schemeClr val="hlink"/>
                </a:solidFill>
              </a:rPr>
              <a:t>gp1</a:t>
            </a:r>
          </a:p>
          <a:p>
            <a:pPr lvl="3" eaLnBrk="1" hangingPunct="1">
              <a:lnSpc>
                <a:spcPct val="90000"/>
              </a:lnSpc>
              <a:buFont typeface="Wingdings 2" pitchFamily="18" charset="2"/>
              <a:buNone/>
              <a:defRPr/>
            </a:pPr>
            <a:r>
              <a:rPr lang="tr-TR" smtClean="0">
                <a:solidFill>
                  <a:schemeClr val="accent2"/>
                </a:solidFill>
                <a:sym typeface="Wingdings 2" pitchFamily="18" charset="2"/>
              </a:rPr>
              <a:t>	</a:t>
            </a:r>
            <a:r>
              <a:rPr lang="tr-TR" smtClean="0">
                <a:solidFill>
                  <a:srgbClr val="FF0000"/>
                </a:solidFill>
              </a:rPr>
              <a:t> </a:t>
            </a:r>
            <a:r>
              <a:rPr lang="tr-TR" sz="2400" b="1">
                <a:solidFill>
                  <a:schemeClr val="hlink"/>
                </a:solidFill>
              </a:rPr>
              <a:t>HIV</a:t>
            </a:r>
            <a:r>
              <a:rPr lang="tr-TR" smtClean="0"/>
              <a:t> ile enfekte</a:t>
            </a:r>
            <a:r>
              <a:rPr lang="tr-TR" smtClean="0">
                <a:solidFill>
                  <a:schemeClr val="hlink"/>
                </a:solidFill>
              </a:rPr>
              <a:t> CD4 T </a:t>
            </a:r>
            <a:r>
              <a:rPr lang="tr-TR" smtClean="0"/>
              <a:t>lenfositlerinde </a:t>
            </a:r>
          </a:p>
          <a:p>
            <a:pPr lvl="3" eaLnBrk="1" hangingPunct="1">
              <a:lnSpc>
                <a:spcPct val="90000"/>
              </a:lnSpc>
              <a:buFont typeface="Wingdings 2" pitchFamily="18" charset="2"/>
              <a:buNone/>
              <a:defRPr/>
            </a:pPr>
            <a:r>
              <a:rPr lang="tr-TR" smtClean="0"/>
              <a:t>			</a:t>
            </a:r>
            <a:r>
              <a:rPr lang="tr-TR" smtClean="0">
                <a:solidFill>
                  <a:srgbClr val="FF9933"/>
                </a:solidFill>
                <a:sym typeface="Wingdings" pitchFamily="2" charset="2"/>
              </a:rPr>
              <a:t>♣</a:t>
            </a:r>
            <a:r>
              <a:rPr lang="tr-TR" smtClean="0"/>
              <a:t> </a:t>
            </a:r>
            <a:r>
              <a:rPr lang="tr-TR" smtClean="0">
                <a:solidFill>
                  <a:schemeClr val="hlink"/>
                </a:solidFill>
              </a:rPr>
              <a:t>gp 160/120</a:t>
            </a:r>
          </a:p>
          <a:p>
            <a:pPr lvl="3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tr-TR" smtClean="0">
                <a:solidFill>
                  <a:schemeClr val="accent2"/>
                </a:solidFill>
                <a:sym typeface="Wingdings 2" pitchFamily="18" charset="2"/>
              </a:rPr>
              <a:t>	</a:t>
            </a:r>
            <a:r>
              <a:rPr lang="tr-TR" smtClean="0"/>
              <a:t> </a:t>
            </a:r>
            <a:r>
              <a:rPr lang="tr-TR" sz="2400" b="1">
                <a:solidFill>
                  <a:schemeClr val="hlink"/>
                </a:solidFill>
              </a:rPr>
              <a:t>İnfluenzae</a:t>
            </a:r>
            <a:r>
              <a:rPr lang="tr-TR" smtClean="0"/>
              <a:t> ile enfekte hücrelerde </a:t>
            </a:r>
          </a:p>
          <a:p>
            <a:pPr lvl="3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tr-TR" smtClean="0">
                <a:solidFill>
                  <a:schemeClr val="hlink"/>
                </a:solidFill>
              </a:rPr>
              <a:t>		 	</a:t>
            </a:r>
            <a:r>
              <a:rPr lang="tr-TR" smtClean="0">
                <a:solidFill>
                  <a:srgbClr val="FF9933"/>
                </a:solidFill>
                <a:sym typeface="Wingdings" pitchFamily="2" charset="2"/>
              </a:rPr>
              <a:t>♣</a:t>
            </a:r>
            <a:r>
              <a:rPr lang="tr-TR" smtClean="0">
                <a:solidFill>
                  <a:schemeClr val="hlink"/>
                </a:solidFill>
              </a:rPr>
              <a:t> HA</a:t>
            </a:r>
            <a:r>
              <a:rPr lang="tr-TR" smtClean="0"/>
              <a:t> antijenileri</a:t>
            </a:r>
          </a:p>
          <a:p>
            <a:pPr lvl="4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tr-TR" smtClean="0"/>
          </a:p>
          <a:p>
            <a:pPr lvl="3" eaLnBrk="1" hangingPunct="1">
              <a:lnSpc>
                <a:spcPct val="90000"/>
              </a:lnSpc>
              <a:defRPr/>
            </a:pPr>
            <a:endParaRPr lang="tr-TR" sz="140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tr-TR" sz="2000"/>
          </a:p>
        </p:txBody>
      </p:sp>
    </p:spTree>
    <p:extLst>
      <p:ext uri="{BB962C8B-B14F-4D97-AF65-F5344CB8AC3E}">
        <p14:creationId xmlns:p14="http://schemas.microsoft.com/office/powerpoint/2010/main" val="4113103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0"/>
            <a:ext cx="9144000" cy="6858000"/>
          </a:xfrm>
        </p:spPr>
        <p:txBody>
          <a:bodyPr/>
          <a:lstStyle/>
          <a:p>
            <a:pPr lvl="1" eaLnBrk="1" hangingPunct="1">
              <a:buFont typeface="Wingdings" panose="05000000000000000000" pitchFamily="2" charset="2"/>
              <a:buNone/>
              <a:defRPr/>
            </a:pPr>
            <a:endParaRPr lang="tr-TR" sz="1800">
              <a:solidFill>
                <a:srgbClr val="CC3300"/>
              </a:solidFill>
              <a:sym typeface="Wingdings" pitchFamily="2" charset="2"/>
            </a:endParaRPr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r>
              <a:rPr lang="tr-TR" sz="3200">
                <a:solidFill>
                  <a:srgbClr val="CC3300"/>
                </a:solidFill>
                <a:sym typeface="Wingdings" pitchFamily="2" charset="2"/>
              </a:rPr>
              <a:t></a:t>
            </a:r>
            <a:r>
              <a:rPr lang="tr-TR" sz="3200">
                <a:solidFill>
                  <a:srgbClr val="FFFF66"/>
                </a:solidFill>
              </a:rPr>
              <a:t> Klinik virolojide kullanılmaktadır</a:t>
            </a:r>
          </a:p>
          <a:p>
            <a:pPr lvl="2" eaLnBrk="1" hangingPunct="1">
              <a:buFont typeface="Wingdings" panose="05000000000000000000" pitchFamily="2" charset="2"/>
              <a:buNone/>
              <a:defRPr/>
            </a:pPr>
            <a:r>
              <a:rPr lang="tr-TR" smtClean="0">
                <a:solidFill>
                  <a:srgbClr val="33CC33"/>
                </a:solidFill>
                <a:sym typeface="Wingdings 2" pitchFamily="18" charset="2"/>
              </a:rPr>
              <a:t></a:t>
            </a:r>
            <a:r>
              <a:rPr lang="tr-TR" smtClean="0"/>
              <a:t> Enfekte kişilerin hücrelerinden </a:t>
            </a:r>
          </a:p>
          <a:p>
            <a:pPr lvl="3" eaLnBrk="1" hangingPunct="1">
              <a:buFont typeface="Wingdings" panose="05000000000000000000" pitchFamily="2" charset="2"/>
              <a:buNone/>
              <a:defRPr/>
            </a:pPr>
            <a:r>
              <a:rPr lang="tr-TR" sz="2400">
                <a:solidFill>
                  <a:schemeClr val="accent2"/>
                </a:solidFill>
                <a:sym typeface="Wingdings 2" pitchFamily="18" charset="2"/>
              </a:rPr>
              <a:t>   </a:t>
            </a:r>
            <a:r>
              <a:rPr lang="tr-TR" sz="2400"/>
              <a:t> Virusle enfekte olanları süratle belirler</a:t>
            </a:r>
          </a:p>
          <a:p>
            <a:pPr lvl="4" eaLnBrk="1" hangingPunct="1">
              <a:buFont typeface="Wingdings" panose="05000000000000000000" pitchFamily="2" charset="2"/>
              <a:buNone/>
              <a:defRPr/>
            </a:pPr>
            <a:r>
              <a:rPr lang="tr-TR" sz="2400">
                <a:solidFill>
                  <a:srgbClr val="FF9933"/>
                </a:solidFill>
                <a:sym typeface="Wingdings" pitchFamily="2" charset="2"/>
              </a:rPr>
              <a:t>   ♣</a:t>
            </a:r>
            <a:r>
              <a:rPr lang="tr-TR" sz="2400"/>
              <a:t> </a:t>
            </a:r>
            <a:r>
              <a:rPr lang="tr-TR" sz="2800" b="1">
                <a:solidFill>
                  <a:schemeClr val="hlink"/>
                </a:solidFill>
              </a:rPr>
              <a:t>CMV</a:t>
            </a:r>
            <a:r>
              <a:rPr lang="tr-TR" sz="2400"/>
              <a:t> ile enfekte </a:t>
            </a:r>
            <a:r>
              <a:rPr lang="tr-TR" sz="2400">
                <a:solidFill>
                  <a:schemeClr val="hlink"/>
                </a:solidFill>
              </a:rPr>
              <a:t>MNH</a:t>
            </a:r>
            <a:r>
              <a:rPr lang="tr-TR" sz="2400"/>
              <a:t>’ler kantitatif   olarak</a:t>
            </a:r>
          </a:p>
          <a:p>
            <a:pPr lvl="4" eaLnBrk="1" hangingPunct="1">
              <a:buFont typeface="Wingdings" panose="05000000000000000000" pitchFamily="2" charset="2"/>
              <a:buNone/>
              <a:defRPr/>
            </a:pPr>
            <a:r>
              <a:rPr lang="tr-TR" sz="2400">
                <a:solidFill>
                  <a:srgbClr val="FF9933"/>
                </a:solidFill>
                <a:sym typeface="Wingdings" pitchFamily="2" charset="2"/>
              </a:rPr>
              <a:t>   ♣</a:t>
            </a:r>
            <a:r>
              <a:rPr lang="tr-TR" sz="2400"/>
              <a:t> </a:t>
            </a:r>
            <a:r>
              <a:rPr lang="tr-TR" sz="2800" b="1">
                <a:solidFill>
                  <a:schemeClr val="hlink"/>
                </a:solidFill>
              </a:rPr>
              <a:t>HIV</a:t>
            </a:r>
            <a:r>
              <a:rPr lang="tr-TR" sz="2400"/>
              <a:t> seropozitif kişilerde </a:t>
            </a:r>
          </a:p>
          <a:p>
            <a:pPr lvl="4" eaLnBrk="1" hangingPunct="1">
              <a:buFont typeface="Wingdings" panose="05000000000000000000" pitchFamily="2" charset="2"/>
              <a:buNone/>
              <a:defRPr/>
            </a:pPr>
            <a:r>
              <a:rPr lang="tr-TR" sz="2400"/>
              <a:t>		 </a:t>
            </a:r>
            <a:r>
              <a:rPr lang="tr-TR">
                <a:solidFill>
                  <a:srgbClr val="FF3399"/>
                </a:solidFill>
                <a:sym typeface="Wingdings" pitchFamily="2" charset="2"/>
              </a:rPr>
              <a:t></a:t>
            </a:r>
            <a:r>
              <a:rPr lang="tr-TR" sz="2400"/>
              <a:t> </a:t>
            </a:r>
            <a:r>
              <a:rPr lang="tr-TR" sz="2400">
                <a:solidFill>
                  <a:schemeClr val="hlink"/>
                </a:solidFill>
              </a:rPr>
              <a:t>MNH</a:t>
            </a:r>
            <a:r>
              <a:rPr lang="tr-TR" sz="2400"/>
              <a:t>’ lerde kantitatif Ag tayini 			 </a:t>
            </a:r>
            <a:r>
              <a:rPr lang="tr-TR" smtClean="0">
                <a:solidFill>
                  <a:srgbClr val="663300"/>
                </a:solidFill>
                <a:sym typeface="Wingdings" pitchFamily="2" charset="2"/>
              </a:rPr>
              <a:t></a:t>
            </a:r>
            <a:r>
              <a:rPr lang="tr-TR" sz="2400"/>
              <a:t> </a:t>
            </a:r>
            <a:r>
              <a:rPr lang="tr-TR" sz="2400">
                <a:solidFill>
                  <a:srgbClr val="99CC00"/>
                </a:solidFill>
              </a:rPr>
              <a:t>Böylelikle; </a:t>
            </a:r>
          </a:p>
          <a:p>
            <a:pPr lvl="4" eaLnBrk="1" hangingPunct="1">
              <a:buFont typeface="Wingdings" panose="05000000000000000000" pitchFamily="2" charset="2"/>
              <a:buNone/>
              <a:defRPr/>
            </a:pPr>
            <a:r>
              <a:rPr lang="tr-TR" sz="2400"/>
              <a:t>				</a:t>
            </a:r>
            <a:r>
              <a:rPr lang="tr-TR" sz="2400">
                <a:solidFill>
                  <a:srgbClr val="FF0000"/>
                </a:solidFill>
              </a:rPr>
              <a:t>*</a:t>
            </a:r>
            <a:r>
              <a:rPr lang="tr-TR" sz="2400"/>
              <a:t>Antiviral tedavinin izlemi </a:t>
            </a:r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r>
              <a:rPr lang="tr-TR" sz="3200">
                <a:solidFill>
                  <a:srgbClr val="CC3300"/>
                </a:solidFill>
                <a:sym typeface="Wingdings" pitchFamily="2" charset="2"/>
              </a:rPr>
              <a:t></a:t>
            </a:r>
            <a:r>
              <a:rPr lang="tr-TR" sz="3200"/>
              <a:t> </a:t>
            </a:r>
            <a:r>
              <a:rPr lang="tr-TR" sz="3200">
                <a:solidFill>
                  <a:srgbClr val="FFFF66"/>
                </a:solidFill>
              </a:rPr>
              <a:t>Spesifik antikor tayini</a:t>
            </a:r>
          </a:p>
          <a:p>
            <a:pPr lvl="2" eaLnBrk="1" hangingPunct="1">
              <a:buFont typeface="Wingdings" panose="05000000000000000000" pitchFamily="2" charset="2"/>
              <a:buNone/>
              <a:defRPr/>
            </a:pPr>
            <a:r>
              <a:rPr lang="tr-TR" smtClean="0">
                <a:solidFill>
                  <a:srgbClr val="33CC33"/>
                </a:solidFill>
                <a:sym typeface="Wingdings 2" pitchFamily="18" charset="2"/>
              </a:rPr>
              <a:t></a:t>
            </a:r>
            <a:r>
              <a:rPr lang="tr-TR" smtClean="0"/>
              <a:t> </a:t>
            </a:r>
            <a:r>
              <a:rPr lang="tr-TR" sz="2800" b="1">
                <a:solidFill>
                  <a:schemeClr val="hlink"/>
                </a:solidFill>
              </a:rPr>
              <a:t>CMV, HSV, HIV</a:t>
            </a:r>
            <a:r>
              <a:rPr lang="tr-TR" smtClean="0">
                <a:solidFill>
                  <a:srgbClr val="FF0000"/>
                </a:solidFill>
              </a:rPr>
              <a:t> </a:t>
            </a:r>
            <a:r>
              <a:rPr lang="tr-TR" smtClean="0"/>
              <a:t>gibi viruslara</a:t>
            </a:r>
          </a:p>
          <a:p>
            <a:pPr lvl="2" eaLnBrk="1" hangingPunct="1">
              <a:buFont typeface="Wingdings" panose="05000000000000000000" pitchFamily="2" charset="2"/>
              <a:buNone/>
              <a:defRPr/>
            </a:pPr>
            <a:r>
              <a:rPr lang="tr-TR" smtClean="0">
                <a:solidFill>
                  <a:srgbClr val="33CC33"/>
                </a:solidFill>
                <a:sym typeface="Wingdings 2" pitchFamily="18" charset="2"/>
              </a:rPr>
              <a:t></a:t>
            </a:r>
            <a:r>
              <a:rPr lang="tr-TR" smtClean="0"/>
              <a:t> </a:t>
            </a:r>
            <a:r>
              <a:rPr lang="tr-TR" sz="2800" b="1">
                <a:solidFill>
                  <a:schemeClr val="hlink"/>
                </a:solidFill>
              </a:rPr>
              <a:t>H. pylori</a:t>
            </a:r>
            <a:r>
              <a:rPr lang="tr-TR" smtClean="0">
                <a:solidFill>
                  <a:srgbClr val="FF0000"/>
                </a:solidFill>
              </a:rPr>
              <a:t> </a:t>
            </a:r>
            <a:r>
              <a:rPr lang="tr-TR" smtClean="0"/>
              <a:t>gibi bakterilere</a:t>
            </a:r>
          </a:p>
          <a:p>
            <a:pPr lvl="2" eaLnBrk="1" hangingPunct="1">
              <a:buFont typeface="Wingdings 2" pitchFamily="18" charset="2"/>
              <a:buNone/>
              <a:defRPr/>
            </a:pPr>
            <a:r>
              <a:rPr lang="tr-TR" smtClean="0">
                <a:solidFill>
                  <a:srgbClr val="33CC33"/>
                </a:solidFill>
                <a:sym typeface="Wingdings 2" pitchFamily="18" charset="2"/>
              </a:rPr>
              <a:t></a:t>
            </a:r>
            <a:r>
              <a:rPr lang="tr-TR" smtClean="0">
                <a:solidFill>
                  <a:srgbClr val="FF0000"/>
                </a:solidFill>
              </a:rPr>
              <a:t> </a:t>
            </a:r>
            <a:r>
              <a:rPr lang="tr-TR" sz="3200" b="1">
                <a:solidFill>
                  <a:schemeClr val="hlink"/>
                </a:solidFill>
              </a:rPr>
              <a:t>T.gondii</a:t>
            </a:r>
            <a:r>
              <a:rPr lang="tr-TR" smtClean="0">
                <a:solidFill>
                  <a:srgbClr val="FF0000"/>
                </a:solidFill>
              </a:rPr>
              <a:t> </a:t>
            </a:r>
            <a:r>
              <a:rPr lang="tr-TR" smtClean="0"/>
              <a:t>gibi parazitlere karşı</a:t>
            </a:r>
          </a:p>
          <a:p>
            <a:pPr lvl="4" eaLnBrk="1" hangingPunct="1">
              <a:buFont typeface="Wingdings 2" pitchFamily="18" charset="2"/>
              <a:buNone/>
              <a:defRPr/>
            </a:pPr>
            <a:r>
              <a:rPr lang="tr-TR" sz="2400">
                <a:solidFill>
                  <a:schemeClr val="accent2"/>
                </a:solidFill>
                <a:sym typeface="Wingdings 2" pitchFamily="18" charset="2"/>
              </a:rPr>
              <a:t></a:t>
            </a:r>
            <a:r>
              <a:rPr lang="tr-TR" sz="2400">
                <a:sym typeface="Wingdings 2" pitchFamily="18" charset="2"/>
              </a:rPr>
              <a:t> Gelişen spesifik </a:t>
            </a:r>
            <a:r>
              <a:rPr lang="tr-TR" sz="2400">
                <a:solidFill>
                  <a:schemeClr val="hlink"/>
                </a:solidFill>
                <a:sym typeface="Wingdings 2" pitchFamily="18" charset="2"/>
              </a:rPr>
              <a:t>Ab’</a:t>
            </a:r>
            <a:r>
              <a:rPr lang="tr-TR" sz="2400">
                <a:sym typeface="Wingdings 2" pitchFamily="18" charset="2"/>
              </a:rPr>
              <a:t>ler ölçülebilir</a:t>
            </a:r>
            <a:endParaRPr lang="tr-TR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tr-TR" sz="2400"/>
          </a:p>
        </p:txBody>
      </p:sp>
    </p:spTree>
    <p:extLst>
      <p:ext uri="{BB962C8B-B14F-4D97-AF65-F5344CB8AC3E}">
        <p14:creationId xmlns:p14="http://schemas.microsoft.com/office/powerpoint/2010/main" val="3671786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hlink"/>
                </a:solidFill>
              </a:rPr>
              <a:t>Prof. Dr. Bekir KOCAZEYBEK, </a:t>
            </a:r>
            <a:r>
              <a:rPr lang="tr-TR" dirty="0" smtClean="0">
                <a:solidFill>
                  <a:srgbClr val="FF0000"/>
                </a:solidFill>
              </a:rPr>
              <a:t>İMMUNOLOJİK TANI YÖNTEMLERİ Ders notları</a:t>
            </a:r>
            <a:endParaRPr lang="tr-TR" b="1" dirty="0" smtClean="0">
              <a:solidFill>
                <a:srgbClr val="FF0000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320715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160</Words>
  <Application>Microsoft Office PowerPoint</Application>
  <PresentationFormat>Geniş ekran</PresentationFormat>
  <Paragraphs>84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Comic Sans MS</vt:lpstr>
      <vt:lpstr>Wingdings</vt:lpstr>
      <vt:lpstr>Wingdings 2</vt:lpstr>
      <vt:lpstr>Office Teması</vt:lpstr>
      <vt:lpstr>PowerPoint Sunusu</vt:lpstr>
      <vt:lpstr>FLOWSİTOMETRİ</vt:lpstr>
      <vt:lpstr>1’den  10’a kadar renk eklenebilir – ve bu sayı artmaktadır</vt:lpstr>
      <vt:lpstr>PowerPoint Sunusu</vt:lpstr>
      <vt:lpstr>PowerPoint Sunusu</vt:lpstr>
      <vt:lpstr>PowerPoint Sunusu</vt:lpstr>
      <vt:lpstr>PowerPoint Sunusu</vt:lpstr>
      <vt:lpstr>PowerPoint Sunusu</vt:lpstr>
      <vt:lpstr>Kaynak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KILIÇ</dc:creator>
  <cp:lastModifiedBy>KILIÇ</cp:lastModifiedBy>
  <cp:revision>1</cp:revision>
  <dcterms:created xsi:type="dcterms:W3CDTF">2020-01-19T12:10:33Z</dcterms:created>
  <dcterms:modified xsi:type="dcterms:W3CDTF">2020-01-19T12:11:53Z</dcterms:modified>
</cp:coreProperties>
</file>