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err="1" smtClean="0"/>
              <a:t>Talal</a:t>
            </a:r>
            <a:r>
              <a:rPr lang="tr-TR" dirty="0" smtClean="0"/>
              <a:t> </a:t>
            </a:r>
            <a:r>
              <a:rPr lang="tr-TR" dirty="0" err="1" smtClean="0"/>
              <a:t>Asad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b="1" dirty="0" err="1" smtClean="0">
                <a:solidFill>
                  <a:schemeClr val="tx1"/>
                </a:solidFill>
              </a:rPr>
              <a:t>Sekülerliğin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Biçimleri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32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570" y="1196752"/>
            <a:ext cx="5114701" cy="5114701"/>
          </a:xfrm>
        </p:spPr>
      </p:pic>
    </p:spTree>
    <p:extLst>
      <p:ext uri="{BB962C8B-B14F-4D97-AF65-F5344CB8AC3E}">
        <p14:creationId xmlns:p14="http://schemas.microsoft.com/office/powerpoint/2010/main" val="382880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sekülerin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epistemolojik varsayımları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«Kanımca </a:t>
            </a:r>
            <a:r>
              <a:rPr lang="tr-TR" dirty="0" err="1"/>
              <a:t>seküler</a:t>
            </a:r>
            <a:r>
              <a:rPr lang="tr-TR" dirty="0"/>
              <a:t> ne </a:t>
            </a:r>
            <a:r>
              <a:rPr lang="tr-TR" dirty="0" smtClean="0"/>
              <a:t>kendisini öncelediği </a:t>
            </a:r>
            <a:r>
              <a:rPr lang="tr-TR" dirty="0"/>
              <a:t>varsayılan dini olanın devamıdır (yani, kutsal </a:t>
            </a:r>
            <a:r>
              <a:rPr lang="tr-TR" dirty="0" smtClean="0"/>
              <a:t>bir kökenin </a:t>
            </a:r>
            <a:r>
              <a:rPr lang="tr-TR" dirty="0"/>
              <a:t>son aşaması değildir) ne de bundan basit bir kopuştur (</a:t>
            </a:r>
            <a:r>
              <a:rPr lang="tr-TR" dirty="0" smtClean="0"/>
              <a:t>yani, onun </a:t>
            </a:r>
            <a:r>
              <a:rPr lang="tr-TR" dirty="0"/>
              <a:t>karşıtı, kutsal olanı dışlayan bir öz değildir). Ben </a:t>
            </a:r>
            <a:r>
              <a:rPr lang="tr-TR" dirty="0" err="1" smtClean="0"/>
              <a:t>seküleri</a:t>
            </a:r>
            <a:r>
              <a:rPr lang="tr-TR" dirty="0" smtClean="0"/>
              <a:t>, modem </a:t>
            </a:r>
            <a:r>
              <a:rPr lang="tr-TR" dirty="0"/>
              <a:t>yaşamdaki belli davranışları, bilgileri ve duyarlılıkları </a:t>
            </a:r>
            <a:r>
              <a:rPr lang="tr-TR" dirty="0" smtClean="0"/>
              <a:t>bir araya </a:t>
            </a:r>
            <a:r>
              <a:rPr lang="tr-TR" dirty="0"/>
              <a:t>getiren bir kavram olarak alıyorum</a:t>
            </a:r>
            <a:r>
              <a:rPr lang="tr-TR" dirty="0" smtClean="0"/>
              <a:t>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68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sekülerin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epistemolojik varsayımları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tr-TR" dirty="0"/>
              <a:t>"dini" ve "</a:t>
            </a:r>
            <a:r>
              <a:rPr lang="tr-TR" dirty="0" err="1" smtClean="0"/>
              <a:t>seküler«in</a:t>
            </a:r>
            <a:r>
              <a:rPr lang="tr-TR" dirty="0" smtClean="0"/>
              <a:t> </a:t>
            </a:r>
            <a:r>
              <a:rPr lang="tr-TR" dirty="0"/>
              <a:t>esasen sabit kategoriler olmadığı görüşünü </a:t>
            </a:r>
            <a:r>
              <a:rPr lang="tr-TR" dirty="0" smtClean="0"/>
              <a:t>paylaşıyorum. Fakat </a:t>
            </a:r>
            <a:r>
              <a:rPr lang="tr-TR" dirty="0"/>
              <a:t>görünüşte sektiler olan kurumların üzerindeki örtüleri </a:t>
            </a:r>
            <a:r>
              <a:rPr lang="tr-TR" dirty="0" smtClean="0"/>
              <a:t>kaldırdığımızda aslında </a:t>
            </a:r>
            <a:r>
              <a:rPr lang="tr-TR" dirty="0"/>
              <a:t>dini olduklarının anlaşılacağını iddia etmiyorum.</a:t>
            </a:r>
          </a:p>
          <a:p>
            <a:r>
              <a:rPr lang="tr-TR" dirty="0"/>
              <a:t>Tersine, hiçbir şeyin özünde dini olmadığım ve de "kutsal </a:t>
            </a:r>
            <a:r>
              <a:rPr lang="tr-TR" dirty="0" smtClean="0"/>
              <a:t>dili« ya </a:t>
            </a:r>
            <a:r>
              <a:rPr lang="tr-TR" dirty="0"/>
              <a:t>da "kutsal deneyimi" tanımlayan bir evrensel öz </a:t>
            </a:r>
            <a:r>
              <a:rPr lang="tr-TR" dirty="0" smtClean="0"/>
              <a:t>olmadığını düşünüyorum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Ama </a:t>
            </a:r>
            <a:r>
              <a:rPr lang="tr-TR" dirty="0"/>
              <a:t>Hıristiyan yaşamı ile </a:t>
            </a:r>
            <a:r>
              <a:rPr lang="tr-TR" dirty="0" err="1" smtClean="0"/>
              <a:t>seküler</a:t>
            </a:r>
            <a:r>
              <a:rPr lang="tr-TR" dirty="0" smtClean="0"/>
              <a:t> </a:t>
            </a:r>
            <a:r>
              <a:rPr lang="tr-TR" dirty="0"/>
              <a:t>yaşam </a:t>
            </a:r>
            <a:r>
              <a:rPr lang="tr-TR" dirty="0" smtClean="0"/>
              <a:t>arasında kopuşlar </a:t>
            </a:r>
            <a:r>
              <a:rPr lang="tr-TR" dirty="0"/>
              <a:t>olduğunu ve bu kopuşlarda sözcüklerin ve pratiklerin </a:t>
            </a:r>
            <a:r>
              <a:rPr lang="tr-TR" dirty="0" smtClean="0"/>
              <a:t>yeniden düzenlendiğini</a:t>
            </a:r>
            <a:r>
              <a:rPr lang="tr-TR" dirty="0"/>
              <a:t>, eski </a:t>
            </a:r>
            <a:r>
              <a:rPr lang="tr-TR" dirty="0" err="1"/>
              <a:t>söylemsel</a:t>
            </a:r>
            <a:r>
              <a:rPr lang="tr-TR" dirty="0"/>
              <a:t> gramerlerin yerini </a:t>
            </a:r>
            <a:r>
              <a:rPr lang="tr-TR" dirty="0" smtClean="0"/>
              <a:t>yenilerinin aldığını </a:t>
            </a:r>
            <a:r>
              <a:rPr lang="tr-TR" dirty="0"/>
              <a:t>varsayıyorum</a:t>
            </a:r>
            <a:r>
              <a:rPr lang="tr-TR" dirty="0" smtClean="0"/>
              <a:t>. (38)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45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 smtClean="0"/>
              <a:t>Sıklıkla "dinin</a:t>
            </a:r>
            <a:r>
              <a:rPr lang="tr-TR" dirty="0"/>
              <a:t>" vazgeçilmez bir parçası olduğu -en azından dinle </a:t>
            </a:r>
            <a:r>
              <a:rPr lang="tr-TR" dirty="0" smtClean="0"/>
              <a:t>yakın bir </a:t>
            </a:r>
            <a:r>
              <a:rPr lang="tr-TR" dirty="0"/>
              <a:t>bağa sahip olduğu- iddia edilen bir söylemin </a:t>
            </a:r>
            <a:r>
              <a:rPr lang="tr-TR" dirty="0" smtClean="0"/>
              <a:t>tarihinden parçalar </a:t>
            </a:r>
            <a:r>
              <a:rPr lang="tr-TR" dirty="0"/>
              <a:t>alarak, kutsal ve sektiler olanın nasıl birbirlerine </a:t>
            </a:r>
            <a:r>
              <a:rPr lang="tr-TR" dirty="0" smtClean="0"/>
              <a:t>dayandıklarını Göstermek ….. (38)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982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r>
              <a:rPr lang="tr-TR" dirty="0"/>
              <a:t>"</a:t>
            </a:r>
            <a:r>
              <a:rPr lang="tr-TR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dindışılaştırma</a:t>
            </a:r>
            <a:r>
              <a:rPr lang="tr-TR" dirty="0" err="1"/>
              <a:t>nın</a:t>
            </a:r>
            <a:r>
              <a:rPr lang="tr-TR" dirty="0"/>
              <a:t>"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hatadan ve despotluktan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tür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cebri kurtuluş </a:t>
            </a:r>
            <a:r>
              <a:rPr lang="tr-TR" dirty="0"/>
              <a:t>olduğu söylenebilir. Akıl, yalan şeylerin ya </a:t>
            </a:r>
            <a:r>
              <a:rPr lang="tr-TR" dirty="0" smtClean="0"/>
              <a:t>yasaklanmasını ve </a:t>
            </a:r>
            <a:r>
              <a:rPr lang="tr-TR" dirty="0"/>
              <a:t>ortadan kaldırılmasını, ya da doğru dürüst </a:t>
            </a:r>
            <a:r>
              <a:rPr lang="tr-TR" dirty="0" smtClean="0"/>
              <a:t>eğitilmiş duyular </a:t>
            </a:r>
            <a:r>
              <a:rPr lang="tr-TR" dirty="0"/>
              <a:t>tarafından görülecek, işitilecek ve dokunulacak </a:t>
            </a:r>
            <a:r>
              <a:rPr lang="tr-TR" dirty="0" smtClean="0"/>
              <a:t>nesneler olarak </a:t>
            </a:r>
            <a:r>
              <a:rPr lang="tr-TR" dirty="0"/>
              <a:t>kaydedilip yeniden konumlandırılmasını gerektirir. </a:t>
            </a:r>
            <a:r>
              <a:rPr lang="tr-TR" dirty="0" smtClean="0"/>
              <a:t>Evrensel akıl </a:t>
            </a:r>
            <a:r>
              <a:rPr lang="tr-TR" dirty="0"/>
              <a:t>sahte gücün maskesini başarıyla düşürerek (onu </a:t>
            </a:r>
            <a:r>
              <a:rPr lang="tr-TR" dirty="0" err="1"/>
              <a:t>dindışılaştırarak</a:t>
            </a:r>
            <a:r>
              <a:rPr lang="tr-TR" dirty="0" smtClean="0"/>
              <a:t>), kendi </a:t>
            </a:r>
            <a:r>
              <a:rPr lang="tr-TR" dirty="0"/>
              <a:t>konumunu meşru güç olarak sergiler. Bu </a:t>
            </a:r>
            <a:r>
              <a:rPr lang="tr-TR" dirty="0" smtClean="0"/>
              <a:t>konum yeni </a:t>
            </a:r>
            <a:r>
              <a:rPr lang="tr-TR" dirty="0"/>
              <a:t>şeylere güç vererek daha da sağlamlaşır. Böylece kiliseye </a:t>
            </a:r>
            <a:r>
              <a:rPr lang="tr-TR" dirty="0" smtClean="0"/>
              <a:t>ait mülkler </a:t>
            </a:r>
            <a:r>
              <a:rPr lang="tr-TR" dirty="0"/>
              <a:t>ve </a:t>
            </a:r>
            <a:r>
              <a:rPr lang="tr-TR" dirty="0" err="1"/>
              <a:t>örtak</a:t>
            </a:r>
            <a:r>
              <a:rPr lang="tr-TR" dirty="0"/>
              <a:t> topraklar tahliye edildikten sonra "kutsal </a:t>
            </a:r>
            <a:r>
              <a:rPr lang="tr-TR" dirty="0" smtClean="0"/>
              <a:t>mülki-</a:t>
            </a:r>
            <a:r>
              <a:rPr lang="tr-TR" dirty="0"/>
              <a:t>yet hakkı" evrensel bir hal almıştır. ·Keza "vicdanın kutsallığı" </a:t>
            </a:r>
            <a:r>
              <a:rPr lang="tr-TR" dirty="0" smtClean="0"/>
              <a:t>da kilise </a:t>
            </a:r>
            <a:r>
              <a:rPr lang="tr-TR" dirty="0" err="1"/>
              <a:t>otoı:itesine</a:t>
            </a:r>
            <a:r>
              <a:rPr lang="tr-TR" dirty="0"/>
              <a:t> ve safsatacılığın koyduğu kurallara karşıt </a:t>
            </a:r>
            <a:r>
              <a:rPr lang="tr-TR" dirty="0" smtClean="0"/>
              <a:t>olarak evrensel </a:t>
            </a:r>
            <a:r>
              <a:rPr lang="tr-TR" dirty="0"/>
              <a:t>bir ilke haline getirildi. Bu iddialar </a:t>
            </a:r>
            <a:r>
              <a:rPr lang="tr-TR" dirty="0" err="1"/>
              <a:t>sekülerleştikleri</a:t>
            </a:r>
            <a:r>
              <a:rPr lang="tr-TR" dirty="0"/>
              <a:t> </a:t>
            </a:r>
            <a:r>
              <a:rPr lang="tr-TR" dirty="0" smtClean="0"/>
              <a:t>anda aşkın </a:t>
            </a:r>
            <a:r>
              <a:rPr lang="tr-TR" dirty="0"/>
              <a:t>hale geldi ve kendi evrenselliklerini korumak için (</a:t>
            </a:r>
            <a:r>
              <a:rPr lang="tr-TR" dirty="0" smtClean="0"/>
              <a:t>gerektiğinde şiddete </a:t>
            </a:r>
            <a:r>
              <a:rPr lang="tr-TR" dirty="0"/>
              <a:t>başvurarak) yasal ve ahlaki yaptırımları devreye </a:t>
            </a:r>
            <a:r>
              <a:rPr lang="tr-TR" dirty="0" smtClean="0"/>
              <a:t>soktular. Her </a:t>
            </a:r>
            <a:r>
              <a:rPr lang="tr-TR" dirty="0"/>
              <a:t>ne kadar </a:t>
            </a:r>
            <a:r>
              <a:rPr lang="tr-TR" dirty="0" err="1"/>
              <a:t>dindışılaştırma</a:t>
            </a:r>
            <a:r>
              <a:rPr lang="tr-TR" dirty="0"/>
              <a:t> gözleri aşkın olandan </a:t>
            </a:r>
            <a:r>
              <a:rPr lang="tr-TR" dirty="0" smtClean="0"/>
              <a:t>dünyevi olana </a:t>
            </a:r>
            <a:r>
              <a:rPr lang="tr-TR" dirty="0"/>
              <a:t>kaydırmış gibi görünse de, aslında tek yaptığı şey </a:t>
            </a:r>
            <a:r>
              <a:rPr lang="tr-TR" dirty="0" smtClean="0"/>
              <a:t>yanılsama ile </a:t>
            </a:r>
            <a:r>
              <a:rPr lang="tr-TR" dirty="0"/>
              <a:t>gerçek arasındaki engelleri yeniden düzenlemekti</a:t>
            </a:r>
            <a:r>
              <a:rPr lang="tr-TR" dirty="0" smtClean="0"/>
              <a:t>. (49-50)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490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616920"/>
            <a:ext cx="3960440" cy="5951481"/>
          </a:xfrm>
        </p:spPr>
      </p:pic>
    </p:spTree>
    <p:extLst>
      <p:ext uri="{BB962C8B-B14F-4D97-AF65-F5344CB8AC3E}">
        <p14:creationId xmlns:p14="http://schemas.microsoft.com/office/powerpoint/2010/main" val="398652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348</Words>
  <Application>Microsoft Office PowerPoint</Application>
  <PresentationFormat>Ekran Gösterisi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Talal Asad</vt:lpstr>
      <vt:lpstr>PowerPoint Sunusu</vt:lpstr>
      <vt:lpstr>sekülerin epistemolojik varsayımları</vt:lpstr>
      <vt:lpstr>sekülerin epistemolojik varsayımları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Talal Asad</dc:title>
  <dc:creator>toker</dc:creator>
  <cp:lastModifiedBy>user</cp:lastModifiedBy>
  <cp:revision>9</cp:revision>
  <dcterms:created xsi:type="dcterms:W3CDTF">2017-12-01T16:26:22Z</dcterms:created>
  <dcterms:modified xsi:type="dcterms:W3CDTF">2019-10-12T15:00:41Z</dcterms:modified>
</cp:coreProperties>
</file>