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7" d="100"/>
          <a:sy n="57" d="100"/>
        </p:scale>
        <p:origin x="-20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>
                <a:latin typeface="Calibri"/>
                <a:cs typeface="Calibri"/>
              </a:rPr>
              <a:t>KARACİĞER FONKSİYONLARI BİYOKİMYASAL TESTLERİ </a:t>
            </a:r>
            <a:r>
              <a:rPr lang="en-US" sz="4000" b="1" dirty="0" err="1" smtClean="0">
                <a:latin typeface="Calibri"/>
                <a:cs typeface="Calibri"/>
              </a:rPr>
              <a:t>ve</a:t>
            </a:r>
            <a:r>
              <a:rPr lang="en-US" sz="4000" b="1" dirty="0" smtClean="0">
                <a:latin typeface="Calibri"/>
                <a:cs typeface="Calibri"/>
              </a:rPr>
              <a:t> HASTALIKLARI</a:t>
            </a:r>
            <a:endParaRPr lang="en-US" sz="4000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3225" y="719031"/>
            <a:ext cx="663515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KİM 455 KLİNİK BİYOKİMYA </a:t>
            </a:r>
            <a:endParaRPr lang="en-US" sz="44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9910" y="502162"/>
            <a:ext cx="1236579" cy="1236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Karaciğer</a:t>
            </a:r>
            <a:r>
              <a:rPr lang="en-US" dirty="0"/>
              <a:t> </a:t>
            </a:r>
            <a:r>
              <a:rPr lang="en-US" dirty="0" err="1"/>
              <a:t>organizmanın</a:t>
            </a:r>
            <a:r>
              <a:rPr lang="en-US" dirty="0"/>
              <a:t> en </a:t>
            </a:r>
            <a:r>
              <a:rPr lang="en-US" dirty="0" err="1"/>
              <a:t>büyük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en </a:t>
            </a:r>
            <a:r>
              <a:rPr lang="en-US" dirty="0" err="1"/>
              <a:t>kompleks</a:t>
            </a:r>
            <a:r>
              <a:rPr lang="en-US" dirty="0"/>
              <a:t> </a:t>
            </a:r>
            <a:r>
              <a:rPr lang="en-US" dirty="0" err="1"/>
              <a:t>organıdır</a:t>
            </a:r>
            <a:r>
              <a:rPr lang="en-US" dirty="0"/>
              <a:t>, </a:t>
            </a:r>
            <a:r>
              <a:rPr lang="en-US" dirty="0" err="1"/>
              <a:t>yaklaşık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1,200 – 1, 500 g. </a:t>
            </a:r>
            <a:endParaRPr lang="en-US" dirty="0"/>
          </a:p>
          <a:p>
            <a:r>
              <a:rPr lang="en-US" dirty="0"/>
              <a:t>Bu </a:t>
            </a:r>
            <a:r>
              <a:rPr lang="en-US" dirty="0" err="1"/>
              <a:t>kompleks</a:t>
            </a:r>
            <a:r>
              <a:rPr lang="en-US" dirty="0"/>
              <a:t> organ, </a:t>
            </a:r>
            <a:r>
              <a:rPr lang="en-US" dirty="0" err="1"/>
              <a:t>vücuttaki</a:t>
            </a:r>
            <a:r>
              <a:rPr lang="en-US" dirty="0"/>
              <a:t> </a:t>
            </a:r>
            <a:r>
              <a:rPr lang="en-US" dirty="0" err="1"/>
              <a:t>birçok</a:t>
            </a:r>
            <a:r>
              <a:rPr lang="en-US" dirty="0"/>
              <a:t> </a:t>
            </a:r>
            <a:r>
              <a:rPr lang="en-US" dirty="0" err="1"/>
              <a:t>kimyasal</a:t>
            </a:r>
            <a:r>
              <a:rPr lang="en-US" dirty="0"/>
              <a:t> </a:t>
            </a:r>
            <a:r>
              <a:rPr lang="en-US" dirty="0" err="1"/>
              <a:t>maddenin</a:t>
            </a:r>
            <a:r>
              <a:rPr lang="en-US" dirty="0"/>
              <a:t> </a:t>
            </a:r>
            <a:r>
              <a:rPr lang="en-US" dirty="0" err="1"/>
              <a:t>düzenlenmesinden</a:t>
            </a:r>
            <a:r>
              <a:rPr lang="en-US" dirty="0"/>
              <a:t> – </a:t>
            </a:r>
            <a:r>
              <a:rPr lang="en-US" dirty="0" err="1"/>
              <a:t>pıhtılaşma</a:t>
            </a:r>
            <a:r>
              <a:rPr lang="en-US" dirty="0"/>
              <a:t> </a:t>
            </a:r>
            <a:r>
              <a:rPr lang="en-US" dirty="0" err="1"/>
              <a:t>faktörlerinin</a:t>
            </a:r>
            <a:r>
              <a:rPr lang="en-US" dirty="0"/>
              <a:t> </a:t>
            </a:r>
            <a:r>
              <a:rPr lang="en-US" dirty="0" err="1"/>
              <a:t>sentezine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birçok</a:t>
            </a:r>
            <a:r>
              <a:rPr lang="en-US" dirty="0"/>
              <a:t> </a:t>
            </a:r>
            <a:r>
              <a:rPr lang="en-US" dirty="0" err="1"/>
              <a:t>yaşamsal</a:t>
            </a:r>
            <a:r>
              <a:rPr lang="en-US" dirty="0"/>
              <a:t> </a:t>
            </a:r>
            <a:r>
              <a:rPr lang="en-US" dirty="0" err="1"/>
              <a:t>işlevi</a:t>
            </a:r>
            <a:r>
              <a:rPr lang="en-US" dirty="0"/>
              <a:t> </a:t>
            </a:r>
            <a:r>
              <a:rPr lang="en-US" dirty="0" err="1"/>
              <a:t>üstlenmiştir</a:t>
            </a:r>
            <a:r>
              <a:rPr lang="en-US" dirty="0"/>
              <a:t>.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331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Hepatosit</a:t>
            </a:r>
            <a:r>
              <a:rPr lang="en-US" dirty="0"/>
              <a:t> (</a:t>
            </a:r>
            <a:r>
              <a:rPr lang="en-US" dirty="0" err="1"/>
              <a:t>karaciğer</a:t>
            </a:r>
            <a:r>
              <a:rPr lang="en-US" dirty="0"/>
              <a:t> </a:t>
            </a:r>
            <a:r>
              <a:rPr lang="en-US" dirty="0" err="1"/>
              <a:t>hücresi</a:t>
            </a:r>
            <a:r>
              <a:rPr lang="en-US" dirty="0"/>
              <a:t>): </a:t>
            </a:r>
            <a:r>
              <a:rPr lang="en-US" dirty="0" err="1"/>
              <a:t>başlıca</a:t>
            </a:r>
            <a:r>
              <a:rPr lang="en-US" dirty="0"/>
              <a:t> </a:t>
            </a:r>
            <a:r>
              <a:rPr lang="en-US" dirty="0" err="1"/>
              <a:t>metabolik</a:t>
            </a:r>
            <a:r>
              <a:rPr lang="en-US" dirty="0"/>
              <a:t> </a:t>
            </a:r>
            <a:r>
              <a:rPr lang="en-US" dirty="0" err="1"/>
              <a:t>süreçlerden</a:t>
            </a:r>
            <a:r>
              <a:rPr lang="en-US" dirty="0"/>
              <a:t> </a:t>
            </a:r>
            <a:r>
              <a:rPr lang="en-US" dirty="0" err="1"/>
              <a:t>sorumlu</a:t>
            </a:r>
            <a:r>
              <a:rPr lang="en-US" dirty="0"/>
              <a:t> </a:t>
            </a:r>
            <a:r>
              <a:rPr lang="en-US" dirty="0" err="1"/>
              <a:t>birim</a:t>
            </a:r>
            <a:r>
              <a:rPr lang="en-US" dirty="0"/>
              <a:t> </a:t>
            </a:r>
          </a:p>
          <a:p>
            <a:r>
              <a:rPr lang="en-US" dirty="0" err="1"/>
              <a:t>Safra</a:t>
            </a:r>
            <a:r>
              <a:rPr lang="en-US" dirty="0"/>
              <a:t> </a:t>
            </a:r>
            <a:r>
              <a:rPr lang="en-US" dirty="0" err="1"/>
              <a:t>kanalları</a:t>
            </a:r>
            <a:r>
              <a:rPr lang="en-US" dirty="0"/>
              <a:t> </a:t>
            </a:r>
            <a:r>
              <a:rPr lang="en-US" dirty="0" err="1"/>
              <a:t>sistemi</a:t>
            </a:r>
            <a:r>
              <a:rPr lang="en-US" dirty="0"/>
              <a:t>; Bilirubin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safra</a:t>
            </a:r>
            <a:r>
              <a:rPr lang="en-US" dirty="0"/>
              <a:t> </a:t>
            </a:r>
            <a:r>
              <a:rPr lang="en-US" dirty="0" err="1"/>
              <a:t>tuzları</a:t>
            </a:r>
            <a:r>
              <a:rPr lang="en-US" dirty="0"/>
              <a:t> </a:t>
            </a:r>
            <a:r>
              <a:rPr lang="en-US" dirty="0" err="1"/>
              <a:t>metabolizması</a:t>
            </a:r>
            <a:r>
              <a:rPr lang="en-US" dirty="0"/>
              <a:t> </a:t>
            </a:r>
          </a:p>
          <a:p>
            <a:r>
              <a:rPr lang="en-US" dirty="0" err="1"/>
              <a:t>Retikülo-endotelial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</a:p>
          <a:p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dolaşım</a:t>
            </a:r>
            <a:r>
              <a:rPr lang="en-US" dirty="0"/>
              <a:t> </a:t>
            </a:r>
            <a:r>
              <a:rPr lang="en-US" dirty="0" err="1"/>
              <a:t>sistemi</a:t>
            </a:r>
            <a:r>
              <a:rPr lang="en-US" dirty="0"/>
              <a:t>; Bu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akımının</a:t>
            </a:r>
            <a:r>
              <a:rPr lang="en-US" dirty="0"/>
              <a:t> 3⁄4’ü portal </a:t>
            </a:r>
            <a:r>
              <a:rPr lang="en-US" dirty="0" err="1"/>
              <a:t>kaynaklı</a:t>
            </a:r>
            <a:r>
              <a:rPr lang="en-US" dirty="0"/>
              <a:t>, 1⁄4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hepatik</a:t>
            </a:r>
            <a:r>
              <a:rPr lang="en-US" dirty="0"/>
              <a:t> </a:t>
            </a:r>
            <a:r>
              <a:rPr lang="en-US" dirty="0" err="1"/>
              <a:t>arter</a:t>
            </a:r>
            <a:r>
              <a:rPr lang="en-US" dirty="0"/>
              <a:t> (</a:t>
            </a:r>
            <a:r>
              <a:rPr lang="en-US" dirty="0" err="1"/>
              <a:t>sistemik</a:t>
            </a:r>
            <a:r>
              <a:rPr lang="en-US" dirty="0"/>
              <a:t> </a:t>
            </a:r>
            <a:r>
              <a:rPr lang="en-US" dirty="0" err="1"/>
              <a:t>dolaşım</a:t>
            </a:r>
            <a:r>
              <a:rPr lang="en-US" dirty="0"/>
              <a:t>) </a:t>
            </a:r>
            <a:r>
              <a:rPr lang="en-US" dirty="0" err="1"/>
              <a:t>kaynaklıdır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295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Karaciğer</a:t>
            </a:r>
            <a:r>
              <a:rPr lang="en-US" dirty="0" smtClean="0"/>
              <a:t> </a:t>
            </a:r>
            <a:r>
              <a:rPr lang="en-US" dirty="0" err="1" smtClean="0"/>
              <a:t>Testleri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lphaLcParenR"/>
            </a:pPr>
            <a:r>
              <a:rPr lang="en-US" dirty="0" err="1" smtClean="0"/>
              <a:t>Hepatosellüler</a:t>
            </a:r>
            <a:r>
              <a:rPr lang="en-US" dirty="0" smtClean="0"/>
              <a:t> </a:t>
            </a:r>
            <a:r>
              <a:rPr lang="en-US" dirty="0" err="1"/>
              <a:t>zedelenme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nekroz</a:t>
            </a:r>
            <a:r>
              <a:rPr lang="en-US" dirty="0"/>
              <a:t> </a:t>
            </a:r>
            <a:endParaRPr lang="en-US" dirty="0" smtClean="0"/>
          </a:p>
          <a:p>
            <a:pPr marL="514350" indent="-514350">
              <a:buAutoNum type="alphaLcParenR"/>
            </a:pPr>
            <a:r>
              <a:rPr lang="en-US" dirty="0" err="1" smtClean="0"/>
              <a:t>Karaciğerin</a:t>
            </a:r>
            <a:r>
              <a:rPr lang="en-US" dirty="0" smtClean="0"/>
              <a:t> </a:t>
            </a:r>
            <a:r>
              <a:rPr lang="en-US" dirty="0" err="1"/>
              <a:t>sentez</a:t>
            </a:r>
            <a:r>
              <a:rPr lang="en-US" dirty="0"/>
              <a:t> </a:t>
            </a:r>
            <a:r>
              <a:rPr lang="en-US" dirty="0" err="1"/>
              <a:t>işlevi</a:t>
            </a:r>
            <a:r>
              <a:rPr lang="en-US" dirty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c) </a:t>
            </a:r>
            <a:r>
              <a:rPr lang="en-US" dirty="0" err="1"/>
              <a:t>Hastalık</a:t>
            </a:r>
            <a:r>
              <a:rPr lang="en-US" dirty="0"/>
              <a:t> </a:t>
            </a:r>
            <a:r>
              <a:rPr lang="en-US" dirty="0" err="1"/>
              <a:t>etyolojisine</a:t>
            </a:r>
            <a:r>
              <a:rPr lang="en-US" dirty="0"/>
              <a:t> </a:t>
            </a:r>
            <a:r>
              <a:rPr lang="en-US" dirty="0" err="1"/>
              <a:t>yönelik</a:t>
            </a:r>
            <a:r>
              <a:rPr lang="en-US" dirty="0"/>
              <a:t> </a:t>
            </a:r>
            <a:r>
              <a:rPr lang="en-US" dirty="0" err="1"/>
              <a:t>testler</a:t>
            </a:r>
            <a:r>
              <a:rPr lang="en-US" dirty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d) </a:t>
            </a:r>
            <a:r>
              <a:rPr lang="en-US" dirty="0" err="1"/>
              <a:t>İntra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ekstrahepatik</a:t>
            </a:r>
            <a:r>
              <a:rPr lang="en-US" dirty="0"/>
              <a:t> </a:t>
            </a:r>
            <a:r>
              <a:rPr lang="en-US" dirty="0" err="1"/>
              <a:t>bilier</a:t>
            </a:r>
            <a:r>
              <a:rPr lang="en-US" dirty="0"/>
              <a:t> </a:t>
            </a:r>
            <a:r>
              <a:rPr lang="en-US" dirty="0" err="1"/>
              <a:t>obstruksiyon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e) </a:t>
            </a:r>
            <a:r>
              <a:rPr lang="en-US" dirty="0" err="1"/>
              <a:t>Karaciğerin</a:t>
            </a:r>
            <a:r>
              <a:rPr lang="en-US" dirty="0"/>
              <a:t> </a:t>
            </a:r>
            <a:r>
              <a:rPr lang="en-US" dirty="0" err="1"/>
              <a:t>infiltratif</a:t>
            </a:r>
            <a:r>
              <a:rPr lang="en-US" dirty="0"/>
              <a:t> </a:t>
            </a:r>
            <a:r>
              <a:rPr lang="en-US" dirty="0" err="1"/>
              <a:t>hastalıklarının</a:t>
            </a:r>
            <a:r>
              <a:rPr lang="en-US" dirty="0" smtClean="0"/>
              <a:t>, </a:t>
            </a:r>
            <a:r>
              <a:rPr lang="en-US" dirty="0" err="1" smtClean="0"/>
              <a:t>tanısında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tedaviye</a:t>
            </a:r>
            <a:r>
              <a:rPr lang="en-US" dirty="0"/>
              <a:t> </a:t>
            </a:r>
            <a:r>
              <a:rPr lang="en-US" dirty="0" err="1"/>
              <a:t>yanıtın</a:t>
            </a:r>
            <a:r>
              <a:rPr lang="en-US" dirty="0"/>
              <a:t> </a:t>
            </a:r>
            <a:r>
              <a:rPr lang="en-US" dirty="0" err="1"/>
              <a:t>takibinde</a:t>
            </a:r>
            <a:r>
              <a:rPr lang="en-US" dirty="0"/>
              <a:t> </a:t>
            </a:r>
            <a:r>
              <a:rPr lang="en-US" dirty="0" err="1"/>
              <a:t>kullanılır</a:t>
            </a:r>
            <a:r>
              <a:rPr lang="en-US" dirty="0"/>
              <a:t>.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716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Laboratuvar</a:t>
            </a:r>
            <a:r>
              <a:rPr lang="en-US" dirty="0" smtClean="0"/>
              <a:t> </a:t>
            </a:r>
            <a:r>
              <a:rPr lang="en-US" dirty="0" err="1" smtClean="0"/>
              <a:t>testleri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;</a:t>
            </a:r>
          </a:p>
          <a:p>
            <a:r>
              <a:rPr lang="en-US" dirty="0" err="1" smtClean="0"/>
              <a:t>Kolestatik</a:t>
            </a:r>
            <a:r>
              <a:rPr lang="en-US" dirty="0" err="1"/>
              <a:t>-Parankimal</a:t>
            </a:r>
            <a:r>
              <a:rPr lang="en-US" dirty="0"/>
              <a:t> </a:t>
            </a:r>
            <a:r>
              <a:rPr lang="en-US" dirty="0" err="1"/>
              <a:t>ayrımı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KC </a:t>
            </a:r>
            <a:r>
              <a:rPr lang="en-US" dirty="0" err="1"/>
              <a:t>hasarının</a:t>
            </a:r>
            <a:r>
              <a:rPr lang="en-US" dirty="0"/>
              <a:t> </a:t>
            </a:r>
            <a:r>
              <a:rPr lang="en-US" dirty="0" err="1"/>
              <a:t>derecesi</a:t>
            </a:r>
            <a:r>
              <a:rPr lang="en-US" dirty="0"/>
              <a:t> (</a:t>
            </a:r>
            <a:r>
              <a:rPr lang="en-US" dirty="0" err="1"/>
              <a:t>prognoz</a:t>
            </a:r>
            <a:r>
              <a:rPr lang="en-US" dirty="0"/>
              <a:t>) </a:t>
            </a:r>
            <a:endParaRPr lang="en-US" dirty="0" smtClean="0"/>
          </a:p>
          <a:p>
            <a:r>
              <a:rPr lang="en-US" dirty="0" err="1" smtClean="0"/>
              <a:t>Hastalığın</a:t>
            </a:r>
            <a:r>
              <a:rPr lang="en-US" dirty="0" smtClean="0"/>
              <a:t> </a:t>
            </a:r>
            <a:r>
              <a:rPr lang="en-US" dirty="0" err="1" smtClean="0"/>
              <a:t>seyri</a:t>
            </a:r>
            <a:endParaRPr lang="en-US" dirty="0" smtClean="0"/>
          </a:p>
          <a:p>
            <a:r>
              <a:rPr lang="en-US" dirty="0" err="1" smtClean="0"/>
              <a:t>Tedaviye</a:t>
            </a:r>
            <a:r>
              <a:rPr lang="en-US" dirty="0" smtClean="0"/>
              <a:t> </a:t>
            </a:r>
            <a:r>
              <a:rPr lang="en-US" dirty="0" err="1" smtClean="0"/>
              <a:t>yanıt</a:t>
            </a:r>
            <a:r>
              <a:rPr lang="en-US" dirty="0" smtClean="0"/>
              <a:t>, </a:t>
            </a:r>
            <a:r>
              <a:rPr lang="en-US" dirty="0" err="1" smtClean="0"/>
              <a:t>değerlendirilebilir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784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Karaciğer</a:t>
            </a:r>
            <a:r>
              <a:rPr lang="en-US" dirty="0"/>
              <a:t> de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hasarın</a:t>
            </a:r>
            <a:r>
              <a:rPr lang="en-US" dirty="0"/>
              <a:t> </a:t>
            </a:r>
            <a:r>
              <a:rPr lang="en-US" dirty="0" err="1"/>
              <a:t>varlığını</a:t>
            </a:r>
            <a:r>
              <a:rPr lang="en-US" dirty="0"/>
              <a:t> </a:t>
            </a:r>
            <a:r>
              <a:rPr lang="en-US" dirty="0" err="1"/>
              <a:t>gösteren</a:t>
            </a:r>
            <a:r>
              <a:rPr lang="en-US" dirty="0"/>
              <a:t> </a:t>
            </a:r>
            <a:r>
              <a:rPr lang="en-US" dirty="0" err="1"/>
              <a:t>testler</a:t>
            </a:r>
            <a:r>
              <a:rPr lang="en-US" dirty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1-Aktif KC </a:t>
            </a:r>
            <a:r>
              <a:rPr lang="en-US" dirty="0" err="1"/>
              <a:t>hasarı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• AST, ALT, GGT, ALP, </a:t>
            </a:r>
            <a:r>
              <a:rPr lang="en-US" dirty="0" err="1"/>
              <a:t>Bilb</a:t>
            </a:r>
            <a:r>
              <a:rPr lang="en-US" dirty="0"/>
              <a:t>, LDH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2</a:t>
            </a:r>
            <a:r>
              <a:rPr lang="en-US" dirty="0"/>
              <a:t>-Kolestaz</a:t>
            </a:r>
            <a:br>
              <a:rPr lang="en-US" dirty="0"/>
            </a:br>
            <a:r>
              <a:rPr lang="en-US" dirty="0" err="1"/>
              <a:t>Bilb</a:t>
            </a:r>
            <a:r>
              <a:rPr lang="en-US" dirty="0"/>
              <a:t>, GGT, ALP, 5’-Nükleotidaz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3-Fibrozis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PIIIP (</a:t>
            </a:r>
            <a:r>
              <a:rPr lang="en-US" dirty="0" err="1"/>
              <a:t>prokollagen</a:t>
            </a:r>
            <a:r>
              <a:rPr lang="en-US" dirty="0"/>
              <a:t> tip-III N-terminal </a:t>
            </a:r>
            <a:r>
              <a:rPr lang="en-US" dirty="0" err="1"/>
              <a:t>peptid</a:t>
            </a:r>
            <a:r>
              <a:rPr lang="en-US" dirty="0"/>
              <a:t>)</a:t>
            </a:r>
            <a:r>
              <a:rPr lang="en-US"/>
              <a:t>, </a:t>
            </a:r>
            <a:endParaRPr lang="en-US" smtClean="0"/>
          </a:p>
          <a:p>
            <a:pPr marL="0" indent="0">
              <a:buNone/>
            </a:pPr>
            <a:r>
              <a:rPr lang="en-US" smtClean="0"/>
              <a:t>• </a:t>
            </a:r>
            <a:r>
              <a:rPr lang="en-US" dirty="0"/>
              <a:t>Tip-IV </a:t>
            </a:r>
            <a:r>
              <a:rPr lang="en-US" dirty="0" err="1"/>
              <a:t>Kollagen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/>
              <a:t>• TGF-b1 (</a:t>
            </a:r>
            <a:r>
              <a:rPr lang="en-US" dirty="0" err="1"/>
              <a:t>fibrojenik</a:t>
            </a:r>
            <a:r>
              <a:rPr lang="en-US" dirty="0"/>
              <a:t> </a:t>
            </a:r>
            <a:r>
              <a:rPr lang="en-US" dirty="0" err="1"/>
              <a:t>sitokin</a:t>
            </a:r>
            <a:r>
              <a:rPr lang="en-US" dirty="0"/>
              <a:t>)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698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</TotalTime>
  <Words>174</Words>
  <Application>Microsoft Macintosh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KARACİĞER FONKSİYONLARI BİYOKİMYASAL TESTLERİ ve HASTALIKLARI</vt:lpstr>
      <vt:lpstr>PowerPoint Presentation</vt:lpstr>
      <vt:lpstr>PowerPoint Presentation</vt:lpstr>
      <vt:lpstr>Karaciğer Testleri</vt:lpstr>
      <vt:lpstr>PowerPoint Presentation</vt:lpstr>
      <vt:lpstr>PowerPoint Presentation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20</cp:revision>
  <dcterms:created xsi:type="dcterms:W3CDTF">2018-05-08T12:08:33Z</dcterms:created>
  <dcterms:modified xsi:type="dcterms:W3CDTF">2018-07-05T08:13:10Z</dcterms:modified>
</cp:coreProperties>
</file>