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64" r:id="rId1"/>
  </p:sldMasterIdLst>
  <p:notesMasterIdLst>
    <p:notesMasterId r:id="rId7"/>
  </p:notesMasterIdLst>
  <p:sldIdLst>
    <p:sldId id="591" r:id="rId2"/>
    <p:sldId id="592" r:id="rId3"/>
    <p:sldId id="594" r:id="rId4"/>
    <p:sldId id="595" r:id="rId5"/>
    <p:sldId id="596" r:id="rId6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Erkan Akdogan" initials="EA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vertBarState="maximized">
    <p:restoredLeft sz="15620"/>
    <p:restoredTop sz="94660"/>
  </p:normalViewPr>
  <p:slideViewPr>
    <p:cSldViewPr>
      <p:cViewPr>
        <p:scale>
          <a:sx n="100" d="100"/>
          <a:sy n="100" d="100"/>
        </p:scale>
        <p:origin x="-348" y="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33" d="100"/>
        <a:sy n="33" d="100"/>
      </p:scale>
      <p:origin x="0" y="7164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ommentAuthors" Target="commentAuthor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9477555-F900-492F-989D-CDEC03A6849E}" type="datetimeFigureOut">
              <a:rPr lang="tr-TR" smtClean="0"/>
              <a:pPr/>
              <a:t>15.02.2018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AA5A0B5-9944-4599-A698-F82296979477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2186703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15.02.2018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ransition spd="slow">
    <p:randomBar dir="vert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15.02.2018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ransition spd="slow">
    <p:randomBar dir="vert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15.02.2018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ransition spd="slow">
    <p:randomBar dir="vert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15.02.2018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ransition spd="slow">
    <p:randomBar dir="vert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15.02.2018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ransition spd="slow">
    <p:randomBar dir="vert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15.02.2018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ransition spd="slow">
    <p:randomBar dir="vert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15.02.2018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ransition spd="slow">
    <p:randomBar dir="vert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15.02.2018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ransition spd="slow">
    <p:randomBar dir="vert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15.02.2018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ransition spd="slow">
    <p:randomBar dir="vert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15.02.2018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ransition spd="slow">
    <p:randomBar dir="vert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15.02.2018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ransition spd="slow">
    <p:randomBar dir="vert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3720DD-5B6D-40BF-8493-A6B52D484E6B}" type="datetimeFigureOut">
              <a:rPr lang="tr-TR" smtClean="0"/>
              <a:pPr/>
              <a:t>15.02.2018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65" r:id="rId1"/>
    <p:sldLayoutId id="2147483866" r:id="rId2"/>
    <p:sldLayoutId id="2147483867" r:id="rId3"/>
    <p:sldLayoutId id="2147483868" r:id="rId4"/>
    <p:sldLayoutId id="2147483869" r:id="rId5"/>
    <p:sldLayoutId id="2147483870" r:id="rId6"/>
    <p:sldLayoutId id="2147483871" r:id="rId7"/>
    <p:sldLayoutId id="2147483872" r:id="rId8"/>
    <p:sldLayoutId id="2147483873" r:id="rId9"/>
    <p:sldLayoutId id="2147483874" r:id="rId10"/>
    <p:sldLayoutId id="2147483875" r:id="rId11"/>
  </p:sldLayoutIdLst>
  <p:transition spd="slow">
    <p:randomBar dir="vert"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tr-TR" b="1" dirty="0" smtClean="0">
                <a:solidFill>
                  <a:schemeClr val="bg1"/>
                </a:solidFill>
              </a:rPr>
              <a:t>TÜRK HUKUKU’NDA </a:t>
            </a:r>
            <a:br>
              <a:rPr lang="tr-TR" b="1" dirty="0" smtClean="0">
                <a:solidFill>
                  <a:schemeClr val="bg1"/>
                </a:solidFill>
              </a:rPr>
            </a:br>
            <a:r>
              <a:rPr lang="tr-TR" b="1" dirty="0" smtClean="0">
                <a:solidFill>
                  <a:schemeClr val="bg1"/>
                </a:solidFill>
              </a:rPr>
              <a:t>ULUSLARARASI ANTLAŞMALAR</a:t>
            </a:r>
            <a:endParaRPr lang="tr-TR" b="1" dirty="0">
              <a:solidFill>
                <a:schemeClr val="bg1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2247132"/>
            <a:ext cx="8229600" cy="610364"/>
          </a:xfrm>
        </p:spPr>
        <p:txBody>
          <a:bodyPr>
            <a:normAutofit/>
          </a:bodyPr>
          <a:lstStyle/>
          <a:p>
            <a:r>
              <a:rPr lang="tr-TR" sz="2800" dirty="0" smtClean="0">
                <a:solidFill>
                  <a:schemeClr val="bg1"/>
                </a:solidFill>
              </a:rPr>
              <a:t>Türkiye, 1969 Viyana Sözleşmesi’ne taraf </a:t>
            </a:r>
            <a:r>
              <a:rPr lang="tr-TR" sz="2800" b="1" dirty="0" smtClean="0">
                <a:solidFill>
                  <a:schemeClr val="bg1"/>
                </a:solidFill>
              </a:rPr>
              <a:t>değil</a:t>
            </a:r>
            <a:r>
              <a:rPr lang="tr-TR" sz="2800" dirty="0" smtClean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4" name="İçerik Yer Tutucusu 2"/>
          <p:cNvSpPr txBox="1">
            <a:spLocks/>
          </p:cNvSpPr>
          <p:nvPr/>
        </p:nvSpPr>
        <p:spPr>
          <a:xfrm>
            <a:off x="457200" y="3000372"/>
            <a:ext cx="8229600" cy="1108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sz="2800" dirty="0" smtClean="0">
                <a:solidFill>
                  <a:schemeClr val="bg1">
                    <a:lumMod val="95000"/>
                  </a:schemeClr>
                </a:solidFill>
              </a:rPr>
              <a:t>Türk Hukuku’nda </a:t>
            </a:r>
            <a:r>
              <a:rPr lang="tr-TR" sz="2800" b="1" dirty="0" smtClean="0">
                <a:solidFill>
                  <a:schemeClr val="bg1">
                    <a:lumMod val="95000"/>
                  </a:schemeClr>
                </a:solidFill>
              </a:rPr>
              <a:t>temel kural</a:t>
            </a:r>
            <a:r>
              <a:rPr lang="tr-TR" sz="2800" dirty="0" smtClean="0">
                <a:solidFill>
                  <a:schemeClr val="bg1">
                    <a:lumMod val="95000"/>
                  </a:schemeClr>
                </a:solidFill>
              </a:rPr>
              <a:t> </a:t>
            </a:r>
            <a:r>
              <a:rPr lang="tr-TR" sz="2800" b="1" dirty="0" smtClean="0">
                <a:solidFill>
                  <a:schemeClr val="bg1">
                    <a:lumMod val="95000"/>
                  </a:schemeClr>
                </a:solidFill>
              </a:rPr>
              <a:t>Anayasa’nın 90. maddesi</a:t>
            </a:r>
            <a:endParaRPr lang="tr-TR" sz="2800" dirty="0" smtClean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5" name="İçerik Yer Tutucusu 2"/>
          <p:cNvSpPr txBox="1">
            <a:spLocks/>
          </p:cNvSpPr>
          <p:nvPr/>
        </p:nvSpPr>
        <p:spPr>
          <a:xfrm>
            <a:off x="457200" y="4071942"/>
            <a:ext cx="8229600" cy="6766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sz="2800" b="1" dirty="0" smtClean="0">
                <a:solidFill>
                  <a:schemeClr val="bg1">
                    <a:lumMod val="85000"/>
                  </a:schemeClr>
                </a:solidFill>
              </a:rPr>
              <a:t>244</a:t>
            </a:r>
            <a:r>
              <a:rPr lang="tr-TR" sz="2800" dirty="0" smtClean="0">
                <a:solidFill>
                  <a:schemeClr val="bg1">
                    <a:lumMod val="85000"/>
                  </a:schemeClr>
                </a:solidFill>
              </a:rPr>
              <a:t>, </a:t>
            </a:r>
            <a:r>
              <a:rPr lang="tr-TR" sz="2800" b="1" dirty="0" smtClean="0">
                <a:solidFill>
                  <a:schemeClr val="bg1">
                    <a:lumMod val="85000"/>
                  </a:schemeClr>
                </a:solidFill>
              </a:rPr>
              <a:t>1173 </a:t>
            </a:r>
            <a:r>
              <a:rPr lang="tr-TR" sz="2800" dirty="0" smtClean="0">
                <a:solidFill>
                  <a:schemeClr val="bg1">
                    <a:lumMod val="85000"/>
                  </a:schemeClr>
                </a:solidFill>
              </a:rPr>
              <a:t>ve </a:t>
            </a:r>
            <a:r>
              <a:rPr lang="tr-TR" sz="2800" b="1" dirty="0" smtClean="0">
                <a:solidFill>
                  <a:schemeClr val="bg1">
                    <a:lumMod val="85000"/>
                  </a:schemeClr>
                </a:solidFill>
              </a:rPr>
              <a:t>6004 </a:t>
            </a:r>
            <a:r>
              <a:rPr lang="tr-TR" sz="2800" dirty="0" smtClean="0">
                <a:solidFill>
                  <a:schemeClr val="bg1">
                    <a:lumMod val="85000"/>
                  </a:schemeClr>
                </a:solidFill>
              </a:rPr>
              <a:t>sayılı Kanunlar</a:t>
            </a:r>
          </a:p>
        </p:txBody>
      </p:sp>
      <p:sp>
        <p:nvSpPr>
          <p:cNvPr id="6" name="İçerik Yer Tutucusu 2"/>
          <p:cNvSpPr txBox="1">
            <a:spLocks/>
          </p:cNvSpPr>
          <p:nvPr/>
        </p:nvSpPr>
        <p:spPr>
          <a:xfrm>
            <a:off x="446856" y="4840560"/>
            <a:ext cx="8229600" cy="12527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sz="2800" b="1" dirty="0" smtClean="0"/>
              <a:t>Anayasa Mahkemesi’nin 4163 sayılı Kanun ile ilgili Kararı, E. 1996/55, K. 1997/33, k.t. 27.02.1997</a:t>
            </a:r>
            <a:endParaRPr lang="tr-TR" sz="2800" dirty="0" smtClean="0"/>
          </a:p>
        </p:txBody>
      </p:sp>
    </p:spTree>
    <p:extLst>
      <p:ext uri="{BB962C8B-B14F-4D97-AF65-F5344CB8AC3E}">
        <p14:creationId xmlns="" xmlns:p14="http://schemas.microsoft.com/office/powerpoint/2010/main" val="3272100652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  <p:bldP spid="5" grpId="0"/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aşlık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rmAutofit/>
          </a:bodyPr>
          <a:lstStyle/>
          <a:p>
            <a:r>
              <a:rPr lang="tr-TR" sz="3000" b="1" dirty="0" smtClean="0">
                <a:solidFill>
                  <a:schemeClr val="bg1"/>
                </a:solidFill>
              </a:rPr>
              <a:t>TÜRK HUKUKU’NDA ULUSLARARASI ANTLAŞMALAR</a:t>
            </a:r>
            <a:endParaRPr lang="tr-TR" sz="3000" b="1" dirty="0">
              <a:solidFill>
                <a:schemeClr val="bg1"/>
              </a:solidFill>
            </a:endParaRPr>
          </a:p>
        </p:txBody>
      </p:sp>
      <p:sp>
        <p:nvSpPr>
          <p:cNvPr id="6" name="Metin kutusu 5"/>
          <p:cNvSpPr txBox="1"/>
          <p:nvPr/>
        </p:nvSpPr>
        <p:spPr>
          <a:xfrm>
            <a:off x="611560" y="1196752"/>
            <a:ext cx="79208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200" b="1" dirty="0" smtClean="0">
                <a:solidFill>
                  <a:schemeClr val="bg1">
                    <a:lumMod val="95000"/>
                  </a:schemeClr>
                </a:solidFill>
              </a:rPr>
              <a:t>Anayasa, m. 90</a:t>
            </a:r>
          </a:p>
        </p:txBody>
      </p:sp>
      <p:pic>
        <p:nvPicPr>
          <p:cNvPr id="7" name="Resim 6" descr="Ekran Kırpma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874" y="2060848"/>
            <a:ext cx="9151874" cy="3888432"/>
          </a:xfrm>
          <a:prstGeom prst="rect">
            <a:avLst/>
          </a:prstGeom>
        </p:spPr>
      </p:pic>
      <p:sp>
        <p:nvSpPr>
          <p:cNvPr id="8" name="Metin kutusu 7"/>
          <p:cNvSpPr txBox="1"/>
          <p:nvPr/>
        </p:nvSpPr>
        <p:spPr>
          <a:xfrm>
            <a:off x="611560" y="6444044"/>
            <a:ext cx="79208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>
                <a:solidFill>
                  <a:schemeClr val="bg1">
                    <a:lumMod val="95000"/>
                  </a:schemeClr>
                </a:solidFill>
              </a:rPr>
              <a:t>kaynak </a:t>
            </a:r>
            <a:r>
              <a:rPr lang="tr-TR" dirty="0">
                <a:solidFill>
                  <a:schemeClr val="bg1">
                    <a:lumMod val="95000"/>
                  </a:schemeClr>
                </a:solidFill>
              </a:rPr>
              <a:t>: </a:t>
            </a:r>
            <a:r>
              <a:rPr lang="tr-TR" u="sng" dirty="0">
                <a:solidFill>
                  <a:schemeClr val="bg1">
                    <a:lumMod val="95000"/>
                  </a:schemeClr>
                </a:solidFill>
              </a:rPr>
              <a:t>http://</a:t>
            </a:r>
            <a:r>
              <a:rPr lang="tr-TR" u="sng" dirty="0" smtClean="0">
                <a:solidFill>
                  <a:schemeClr val="bg1">
                    <a:lumMod val="95000"/>
                  </a:schemeClr>
                </a:solidFill>
              </a:rPr>
              <a:t>www.icj-cij.org/documents/index.php?p1=4&amp;p2=2&amp;p3=0</a:t>
            </a:r>
            <a:r>
              <a:rPr lang="tr-TR" dirty="0" smtClean="0">
                <a:solidFill>
                  <a:schemeClr val="bg1">
                    <a:lumMod val="95000"/>
                  </a:schemeClr>
                </a:solidFill>
              </a:rPr>
              <a:t> </a:t>
            </a:r>
            <a:endParaRPr lang="tr-TR" dirty="0">
              <a:solidFill>
                <a:schemeClr val="bg1">
                  <a:lumMod val="95000"/>
                </a:scheme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45438517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aşlık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rmAutofit/>
          </a:bodyPr>
          <a:lstStyle/>
          <a:p>
            <a:r>
              <a:rPr lang="tr-TR" sz="3000" b="1" dirty="0" smtClean="0">
                <a:solidFill>
                  <a:schemeClr val="bg1"/>
                </a:solidFill>
              </a:rPr>
              <a:t>TÜRK HUKUKU’NDA ULUSLARARASI ANTLAŞMALAR</a:t>
            </a:r>
            <a:endParaRPr lang="tr-TR" sz="3000" b="1" dirty="0">
              <a:solidFill>
                <a:schemeClr val="bg1"/>
              </a:solidFill>
            </a:endParaRPr>
          </a:p>
        </p:txBody>
      </p:sp>
      <p:sp>
        <p:nvSpPr>
          <p:cNvPr id="7" name="İçerik Yer Tutucusu 2"/>
          <p:cNvSpPr>
            <a:spLocks noGrp="1"/>
          </p:cNvSpPr>
          <p:nvPr>
            <p:ph idx="1"/>
          </p:nvPr>
        </p:nvSpPr>
        <p:spPr>
          <a:xfrm>
            <a:off x="457200" y="1888233"/>
            <a:ext cx="8229600" cy="110872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tr-TR" sz="2800" b="1" dirty="0" smtClean="0">
                <a:solidFill>
                  <a:schemeClr val="bg1"/>
                </a:solidFill>
              </a:rPr>
              <a:t>* </a:t>
            </a:r>
            <a:r>
              <a:rPr lang="tr-TR" sz="2800" b="1" dirty="0" smtClean="0">
                <a:solidFill>
                  <a:schemeClr val="bg2"/>
                </a:solidFill>
              </a:rPr>
              <a:t>Temel kural</a:t>
            </a:r>
            <a:r>
              <a:rPr lang="tr-TR" sz="2800" b="1" dirty="0" smtClean="0">
                <a:solidFill>
                  <a:schemeClr val="bg1"/>
                </a:solidFill>
              </a:rPr>
              <a:t>: Antlaşmanın onaylanmasını uygun bulma kanunu çıkarılması. </a:t>
            </a:r>
            <a:r>
              <a:rPr lang="tr-TR" sz="2800" dirty="0" smtClean="0">
                <a:solidFill>
                  <a:schemeClr val="bg1"/>
                </a:solidFill>
              </a:rPr>
              <a:t>(Anayasa 90/1)</a:t>
            </a:r>
          </a:p>
        </p:txBody>
      </p:sp>
      <p:sp>
        <p:nvSpPr>
          <p:cNvPr id="8" name="İçerik Yer Tutucusu 2"/>
          <p:cNvSpPr txBox="1">
            <a:spLocks/>
          </p:cNvSpPr>
          <p:nvPr/>
        </p:nvSpPr>
        <p:spPr>
          <a:xfrm>
            <a:off x="457200" y="3151509"/>
            <a:ext cx="8229600" cy="157363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Arial" pitchFamily="34" charset="0"/>
              <a:buNone/>
            </a:pPr>
            <a:r>
              <a:rPr lang="tr-TR" sz="2800" b="1" dirty="0" smtClean="0">
                <a:solidFill>
                  <a:schemeClr val="bg1"/>
                </a:solidFill>
              </a:rPr>
              <a:t>* </a:t>
            </a:r>
            <a:r>
              <a:rPr lang="tr-TR" sz="2800" b="1" dirty="0" smtClean="0">
                <a:solidFill>
                  <a:schemeClr val="bg2"/>
                </a:solidFill>
              </a:rPr>
              <a:t>Türk kanunlarında değişiklik getiren antlaşmalar</a:t>
            </a:r>
            <a:r>
              <a:rPr lang="tr-TR" sz="2800" b="1" dirty="0" smtClean="0">
                <a:solidFill>
                  <a:schemeClr val="bg1"/>
                </a:solidFill>
              </a:rPr>
              <a:t>: Antlaşmanın onaylanmasını uygun bulma kanunu çıkarılması </a:t>
            </a:r>
            <a:r>
              <a:rPr lang="tr-TR" sz="2800" dirty="0" smtClean="0">
                <a:solidFill>
                  <a:schemeClr val="bg1"/>
                </a:solidFill>
              </a:rPr>
              <a:t>(Anayasa 90/4)</a:t>
            </a:r>
          </a:p>
        </p:txBody>
      </p:sp>
      <p:sp>
        <p:nvSpPr>
          <p:cNvPr id="9" name="İçerik Yer Tutucusu 2"/>
          <p:cNvSpPr txBox="1">
            <a:spLocks/>
          </p:cNvSpPr>
          <p:nvPr/>
        </p:nvSpPr>
        <p:spPr>
          <a:xfrm>
            <a:off x="446856" y="4941168"/>
            <a:ext cx="8229600" cy="6375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Arial" pitchFamily="34" charset="0"/>
              <a:buNone/>
            </a:pPr>
            <a:r>
              <a:rPr lang="tr-TR" sz="2800" b="1" dirty="0" smtClean="0">
                <a:solidFill>
                  <a:schemeClr val="bg1"/>
                </a:solidFill>
              </a:rPr>
              <a:t>* </a:t>
            </a:r>
            <a:r>
              <a:rPr lang="tr-TR" sz="2800" b="1" dirty="0" smtClean="0">
                <a:solidFill>
                  <a:schemeClr val="bg2"/>
                </a:solidFill>
              </a:rPr>
              <a:t>İstisnalar</a:t>
            </a:r>
            <a:r>
              <a:rPr lang="tr-TR" sz="2800" b="1" dirty="0" smtClean="0">
                <a:solidFill>
                  <a:schemeClr val="bg1"/>
                </a:solidFill>
              </a:rPr>
              <a:t>: </a:t>
            </a:r>
            <a:r>
              <a:rPr lang="tr-TR" sz="2800" dirty="0" smtClean="0">
                <a:solidFill>
                  <a:schemeClr val="bg1"/>
                </a:solidFill>
              </a:rPr>
              <a:t>(Anayasa 90/2, 3)</a:t>
            </a:r>
          </a:p>
        </p:txBody>
      </p:sp>
    </p:spTree>
    <p:extLst>
      <p:ext uri="{BB962C8B-B14F-4D97-AF65-F5344CB8AC3E}">
        <p14:creationId xmlns="" xmlns:p14="http://schemas.microsoft.com/office/powerpoint/2010/main" val="1359948349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  <p:bldP spid="8" grpId="0"/>
      <p:bldP spid="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67544" y="1888232"/>
            <a:ext cx="8229600" cy="1180728"/>
          </a:xfrm>
        </p:spPr>
        <p:txBody>
          <a:bodyPr>
            <a:normAutofit/>
          </a:bodyPr>
          <a:lstStyle/>
          <a:p>
            <a:pPr>
              <a:buFont typeface="Arial" charset="0"/>
              <a:buChar char="•"/>
            </a:pPr>
            <a:r>
              <a:rPr lang="tr-TR" sz="2800" b="1" dirty="0" smtClean="0">
                <a:solidFill>
                  <a:schemeClr val="bg1"/>
                </a:solidFill>
              </a:rPr>
              <a:t>Cumhurbaşkanı </a:t>
            </a:r>
            <a:r>
              <a:rPr lang="tr-TR" sz="2800" dirty="0" smtClean="0">
                <a:solidFill>
                  <a:schemeClr val="bg1"/>
                </a:solidFill>
              </a:rPr>
              <a:t>(Anayasa, m. 104)</a:t>
            </a:r>
          </a:p>
          <a:p>
            <a:pPr>
              <a:buNone/>
            </a:pPr>
            <a:r>
              <a:rPr lang="tr-TR" sz="2400" dirty="0" smtClean="0">
                <a:solidFill>
                  <a:schemeClr val="bg1"/>
                </a:solidFill>
              </a:rPr>
              <a:t>- Uluslararası antlaşmaları onaylamak ve yayımlamak</a:t>
            </a:r>
          </a:p>
        </p:txBody>
      </p:sp>
      <p:sp>
        <p:nvSpPr>
          <p:cNvPr id="6" name="İçerik Yer Tutucusu 2"/>
          <p:cNvSpPr txBox="1">
            <a:spLocks/>
          </p:cNvSpPr>
          <p:nvPr/>
        </p:nvSpPr>
        <p:spPr>
          <a:xfrm>
            <a:off x="467544" y="3256384"/>
            <a:ext cx="8229600" cy="31969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sz="2800" b="1" dirty="0" smtClean="0">
                <a:solidFill>
                  <a:schemeClr val="bg1">
                    <a:lumMod val="95000"/>
                  </a:schemeClr>
                </a:solidFill>
              </a:rPr>
              <a:t>Bakanlar Kurulu </a:t>
            </a:r>
            <a:r>
              <a:rPr lang="tr-TR" sz="2800" dirty="0" smtClean="0">
                <a:solidFill>
                  <a:schemeClr val="bg1">
                    <a:lumMod val="95000"/>
                  </a:schemeClr>
                </a:solidFill>
              </a:rPr>
              <a:t>(244 sayılı Kanun, m. 1, 3 vd.)</a:t>
            </a:r>
            <a:endParaRPr lang="tr-TR" sz="2800" b="1" dirty="0">
              <a:solidFill>
                <a:schemeClr val="bg1">
                  <a:lumMod val="95000"/>
                </a:schemeClr>
              </a:solidFill>
            </a:endParaRPr>
          </a:p>
          <a:p>
            <a:pPr>
              <a:buFontTx/>
              <a:buChar char="-"/>
            </a:pPr>
            <a:r>
              <a:rPr lang="tr-TR" sz="2400" dirty="0" smtClean="0">
                <a:solidFill>
                  <a:schemeClr val="bg1">
                    <a:lumMod val="95000"/>
                  </a:schemeClr>
                </a:solidFill>
              </a:rPr>
              <a:t>onay</a:t>
            </a:r>
            <a:r>
              <a:rPr lang="tr-TR" sz="2400" dirty="0">
                <a:solidFill>
                  <a:schemeClr val="bg1">
                    <a:lumMod val="95000"/>
                  </a:schemeClr>
                </a:solidFill>
              </a:rPr>
              <a:t>, katılma</a:t>
            </a:r>
            <a:r>
              <a:rPr lang="tr-TR" sz="2400" dirty="0" smtClean="0">
                <a:solidFill>
                  <a:schemeClr val="bg1">
                    <a:lumMod val="95000"/>
                  </a:schemeClr>
                </a:solidFill>
              </a:rPr>
              <a:t>,</a:t>
            </a:r>
          </a:p>
          <a:p>
            <a:pPr>
              <a:buFontTx/>
              <a:buChar char="-"/>
            </a:pPr>
            <a:r>
              <a:rPr lang="tr-TR" sz="2400" dirty="0" err="1" smtClean="0">
                <a:solidFill>
                  <a:schemeClr val="bg1">
                    <a:lumMod val="95000"/>
                  </a:schemeClr>
                </a:solidFill>
              </a:rPr>
              <a:t>yürürlülük</a:t>
            </a:r>
            <a:r>
              <a:rPr lang="tr-TR" sz="2400" dirty="0" smtClean="0">
                <a:solidFill>
                  <a:schemeClr val="bg1">
                    <a:lumMod val="95000"/>
                  </a:schemeClr>
                </a:solidFill>
              </a:rPr>
              <a:t> </a:t>
            </a:r>
            <a:r>
              <a:rPr lang="tr-TR" sz="2400" dirty="0">
                <a:solidFill>
                  <a:schemeClr val="bg1">
                    <a:lumMod val="95000"/>
                  </a:schemeClr>
                </a:solidFill>
              </a:rPr>
              <a:t>süresini uzatma</a:t>
            </a:r>
            <a:r>
              <a:rPr lang="tr-TR" sz="2400" dirty="0" smtClean="0">
                <a:solidFill>
                  <a:schemeClr val="bg1">
                    <a:lumMod val="95000"/>
                  </a:schemeClr>
                </a:solidFill>
              </a:rPr>
              <a:t>,</a:t>
            </a:r>
          </a:p>
          <a:p>
            <a:pPr>
              <a:buFontTx/>
              <a:buChar char="-"/>
            </a:pPr>
            <a:r>
              <a:rPr lang="tr-TR" sz="2400" dirty="0" smtClean="0">
                <a:solidFill>
                  <a:schemeClr val="bg1">
                    <a:lumMod val="95000"/>
                  </a:schemeClr>
                </a:solidFill>
              </a:rPr>
              <a:t>bildirimde </a:t>
            </a:r>
            <a:r>
              <a:rPr lang="tr-TR" sz="2400" dirty="0">
                <a:solidFill>
                  <a:schemeClr val="bg1">
                    <a:lumMod val="95000"/>
                  </a:schemeClr>
                </a:solidFill>
              </a:rPr>
              <a:t>bulunma</a:t>
            </a:r>
            <a:r>
              <a:rPr lang="tr-TR" sz="2400" dirty="0" smtClean="0">
                <a:solidFill>
                  <a:schemeClr val="bg1">
                    <a:lumMod val="95000"/>
                  </a:schemeClr>
                </a:solidFill>
              </a:rPr>
              <a:t>,</a:t>
            </a:r>
          </a:p>
          <a:p>
            <a:pPr>
              <a:buFontTx/>
              <a:buChar char="-"/>
            </a:pPr>
            <a:r>
              <a:rPr lang="tr-TR" sz="2400" dirty="0" smtClean="0">
                <a:solidFill>
                  <a:schemeClr val="bg1">
                    <a:lumMod val="95000"/>
                  </a:schemeClr>
                </a:solidFill>
              </a:rPr>
              <a:t>uygulama </a:t>
            </a:r>
            <a:r>
              <a:rPr lang="tr-TR" sz="2400" dirty="0">
                <a:solidFill>
                  <a:schemeClr val="bg1">
                    <a:lumMod val="95000"/>
                  </a:schemeClr>
                </a:solidFill>
              </a:rPr>
              <a:t>alanını tespit etme</a:t>
            </a:r>
            <a:r>
              <a:rPr lang="tr-TR" sz="2400" dirty="0" smtClean="0">
                <a:solidFill>
                  <a:schemeClr val="bg1">
                    <a:lumMod val="95000"/>
                  </a:schemeClr>
                </a:solidFill>
              </a:rPr>
              <a:t>,</a:t>
            </a:r>
          </a:p>
          <a:p>
            <a:pPr>
              <a:buFontTx/>
              <a:buChar char="-"/>
            </a:pPr>
            <a:r>
              <a:rPr lang="tr-TR" sz="2400" dirty="0" smtClean="0">
                <a:solidFill>
                  <a:schemeClr val="bg1">
                    <a:lumMod val="95000"/>
                  </a:schemeClr>
                </a:solidFill>
              </a:rPr>
              <a:t>uygulamayı </a:t>
            </a:r>
            <a:r>
              <a:rPr lang="tr-TR" sz="2400" dirty="0">
                <a:solidFill>
                  <a:schemeClr val="bg1">
                    <a:lumMod val="95000"/>
                  </a:schemeClr>
                </a:solidFill>
              </a:rPr>
              <a:t>durdurma </a:t>
            </a:r>
            <a:r>
              <a:rPr lang="tr-TR" sz="2400" dirty="0" smtClean="0">
                <a:solidFill>
                  <a:schemeClr val="bg1">
                    <a:lumMod val="95000"/>
                  </a:schemeClr>
                </a:solidFill>
              </a:rPr>
              <a:t>veya</a:t>
            </a:r>
          </a:p>
          <a:p>
            <a:pPr>
              <a:buFontTx/>
              <a:buChar char="-"/>
            </a:pPr>
            <a:r>
              <a:rPr lang="tr-TR" sz="2400" dirty="0" smtClean="0">
                <a:solidFill>
                  <a:schemeClr val="bg1">
                    <a:lumMod val="95000"/>
                  </a:schemeClr>
                </a:solidFill>
              </a:rPr>
              <a:t>sona erdirme vb</a:t>
            </a:r>
            <a:r>
              <a:rPr lang="tr-TR" sz="2400" dirty="0">
                <a:solidFill>
                  <a:schemeClr val="bg1">
                    <a:lumMod val="95000"/>
                  </a:schemeClr>
                </a:solidFill>
              </a:rPr>
              <a:t>.</a:t>
            </a:r>
          </a:p>
          <a:p>
            <a:pPr>
              <a:buFont typeface="Arial" pitchFamily="34" charset="0"/>
              <a:buNone/>
            </a:pPr>
            <a:endParaRPr lang="tr-TR" sz="1600" dirty="0" smtClean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7" name="Başlık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rmAutofit/>
          </a:bodyPr>
          <a:lstStyle/>
          <a:p>
            <a:r>
              <a:rPr lang="tr-TR" sz="3000" b="1" dirty="0" smtClean="0">
                <a:solidFill>
                  <a:schemeClr val="bg1"/>
                </a:solidFill>
              </a:rPr>
              <a:t>TÜRK HUKUKU’NDA ULUSLARARASI ANTLAŞMALAR</a:t>
            </a:r>
            <a:endParaRPr lang="tr-TR" sz="3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314398113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6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2291680"/>
            <a:ext cx="8229600" cy="748680"/>
          </a:xfrm>
        </p:spPr>
        <p:txBody>
          <a:bodyPr>
            <a:normAutofit/>
          </a:bodyPr>
          <a:lstStyle/>
          <a:p>
            <a:r>
              <a:rPr lang="tr-TR" sz="2800" dirty="0" smtClean="0">
                <a:solidFill>
                  <a:schemeClr val="bg1"/>
                </a:solidFill>
              </a:rPr>
              <a:t>Uluslararası antlaşmalar </a:t>
            </a:r>
            <a:r>
              <a:rPr lang="tr-TR" sz="2800" b="1" dirty="0" smtClean="0">
                <a:solidFill>
                  <a:schemeClr val="bg1"/>
                </a:solidFill>
              </a:rPr>
              <a:t>≡</a:t>
            </a:r>
            <a:r>
              <a:rPr lang="tr-TR" sz="2800" dirty="0" smtClean="0">
                <a:solidFill>
                  <a:schemeClr val="bg1"/>
                </a:solidFill>
              </a:rPr>
              <a:t> </a:t>
            </a:r>
            <a:r>
              <a:rPr lang="tr-TR" sz="2800" b="1" dirty="0" smtClean="0">
                <a:solidFill>
                  <a:schemeClr val="bg1"/>
                </a:solidFill>
              </a:rPr>
              <a:t>Kanun</a:t>
            </a:r>
            <a:endParaRPr lang="tr-TR" sz="2400" dirty="0" smtClean="0">
              <a:solidFill>
                <a:schemeClr val="bg1"/>
              </a:solidFill>
            </a:endParaRPr>
          </a:p>
        </p:txBody>
      </p:sp>
      <p:sp>
        <p:nvSpPr>
          <p:cNvPr id="6" name="Başlık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rmAutofit/>
          </a:bodyPr>
          <a:lstStyle/>
          <a:p>
            <a:r>
              <a:rPr lang="tr-TR" sz="3000" b="1" dirty="0" smtClean="0">
                <a:solidFill>
                  <a:schemeClr val="bg1"/>
                </a:solidFill>
              </a:rPr>
              <a:t>TÜRK HUKUKU’NDA ULUSLARARASI ANTLAŞMALAR</a:t>
            </a:r>
            <a:endParaRPr lang="tr-TR" sz="3000" b="1" dirty="0">
              <a:solidFill>
                <a:schemeClr val="bg1"/>
              </a:solidFill>
            </a:endParaRPr>
          </a:p>
        </p:txBody>
      </p:sp>
      <p:sp>
        <p:nvSpPr>
          <p:cNvPr id="7" name="Metin kutusu 6"/>
          <p:cNvSpPr txBox="1"/>
          <p:nvPr/>
        </p:nvSpPr>
        <p:spPr>
          <a:xfrm>
            <a:off x="611560" y="1196752"/>
            <a:ext cx="79208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200" b="1" dirty="0" smtClean="0">
                <a:solidFill>
                  <a:schemeClr val="bg1">
                    <a:lumMod val="95000"/>
                  </a:schemeClr>
                </a:solidFill>
              </a:rPr>
              <a:t>Anayasa, m. 90/5</a:t>
            </a:r>
          </a:p>
        </p:txBody>
      </p:sp>
      <p:sp>
        <p:nvSpPr>
          <p:cNvPr id="8" name="İçerik Yer Tutucusu 2"/>
          <p:cNvSpPr txBox="1">
            <a:spLocks/>
          </p:cNvSpPr>
          <p:nvPr/>
        </p:nvSpPr>
        <p:spPr>
          <a:xfrm>
            <a:off x="457200" y="3299792"/>
            <a:ext cx="8229600" cy="6332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sz="2800" b="1" dirty="0" smtClean="0">
                <a:solidFill>
                  <a:schemeClr val="bg1"/>
                </a:solidFill>
              </a:rPr>
              <a:t>Anayasa Mahkemesi’ne başvuru yasağı</a:t>
            </a:r>
            <a:endParaRPr lang="tr-TR" sz="2400" dirty="0" smtClean="0">
              <a:solidFill>
                <a:schemeClr val="bg1"/>
              </a:solidFill>
            </a:endParaRPr>
          </a:p>
        </p:txBody>
      </p:sp>
      <p:sp>
        <p:nvSpPr>
          <p:cNvPr id="9" name="İçerik Yer Tutucusu 2"/>
          <p:cNvSpPr txBox="1">
            <a:spLocks/>
          </p:cNvSpPr>
          <p:nvPr/>
        </p:nvSpPr>
        <p:spPr>
          <a:xfrm>
            <a:off x="457200" y="4408512"/>
            <a:ext cx="8229600" cy="9647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sz="2800" dirty="0" smtClean="0">
                <a:solidFill>
                  <a:schemeClr val="bg1"/>
                </a:solidFill>
              </a:rPr>
              <a:t>Temel hak ve özgürlüklere ilişkin antlaşmalar ile kanunların </a:t>
            </a:r>
            <a:r>
              <a:rPr lang="tr-TR" sz="2800" b="1" dirty="0" smtClean="0">
                <a:solidFill>
                  <a:schemeClr val="bg1"/>
                </a:solidFill>
              </a:rPr>
              <a:t>çatışması</a:t>
            </a:r>
            <a:endParaRPr lang="tr-TR" sz="2800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99890715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9" dur="25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7" grpId="0"/>
      <p:bldP spid="8" grpId="0"/>
      <p:bldP spid="9" grpId="0"/>
      <p:bldP spid="9" grpId="1"/>
    </p:bld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2325</TotalTime>
  <Words>185</Words>
  <Application>Microsoft Office PowerPoint</Application>
  <PresentationFormat>Ekran Gösterisi (4:3)</PresentationFormat>
  <Paragraphs>27</Paragraphs>
  <Slides>5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5</vt:i4>
      </vt:variant>
    </vt:vector>
  </HeadingPairs>
  <TitlesOfParts>
    <vt:vector size="6" baseType="lpstr">
      <vt:lpstr>Ofis Teması</vt:lpstr>
      <vt:lpstr>TÜRK HUKUKU’NDA  ULUSLARARASI ANTLAŞMALAR</vt:lpstr>
      <vt:lpstr>TÜRK HUKUKU’NDA ULUSLARARASI ANTLAŞMALAR</vt:lpstr>
      <vt:lpstr>TÜRK HUKUKU’NDA ULUSLARARASI ANTLAŞMALAR</vt:lpstr>
      <vt:lpstr>TÜRK HUKUKU’NDA ULUSLARARASI ANTLAŞMALAR</vt:lpstr>
      <vt:lpstr>TÜRK HUKUKU’NDA ULUSLARARASI ANTLAŞMALAR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milletlerarası hukuk</dc:title>
  <dc:creator>Erkan AKDOĞAN</dc:creator>
  <cp:lastModifiedBy>Erkan Akdogan</cp:lastModifiedBy>
  <cp:revision>268</cp:revision>
  <dcterms:modified xsi:type="dcterms:W3CDTF">2018-02-15T15:40:03Z</dcterms:modified>
</cp:coreProperties>
</file>