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A1E2392-4F1B-4907-AF53-9FE3C4D6369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1E2392-4F1B-4907-AF53-9FE3C4D6369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1E2392-4F1B-4907-AF53-9FE3C4D6369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A1E2392-4F1B-4907-AF53-9FE3C4D6369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1E2392-4F1B-4907-AF53-9FE3C4D63697}"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A1E2392-4F1B-4907-AF53-9FE3C4D6369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A1E2392-4F1B-4907-AF53-9FE3C4D63697}"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A1E2392-4F1B-4907-AF53-9FE3C4D63697}"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E2392-4F1B-4907-AF53-9FE3C4D63697}"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E2392-4F1B-4907-AF53-9FE3C4D6369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E2392-4F1B-4907-AF53-9FE3C4D63697}"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257BA7-5293-43F5-AAC2-B83307EE73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E2392-4F1B-4907-AF53-9FE3C4D63697}"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257BA7-5293-43F5-AAC2-B83307EE73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lstStyle/>
          <a:p>
            <a:r>
              <a:rPr lang="tr-TR" dirty="0" smtClean="0"/>
              <a:t>12. HAFTA</a:t>
            </a:r>
          </a:p>
          <a:p>
            <a:r>
              <a:rPr lang="tr-TR" dirty="0" smtClean="0"/>
              <a:t>İşsizlik sigortası</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YARARLANMA</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 Sigortalı işsizlere bu Kanunda belirtilen esas ve usuller çerçevesinde, Kurumca aşağıda belirtilen ödemeler yapılır ve hizmetler sağlanır; </a:t>
            </a:r>
          </a:p>
          <a:p>
            <a:r>
              <a:rPr lang="tr-TR" dirty="0" smtClean="0"/>
              <a:t>a) İşsizlik ödeneği, </a:t>
            </a:r>
          </a:p>
          <a:p>
            <a:r>
              <a:rPr lang="tr-TR" dirty="0" smtClean="0"/>
              <a:t>b) (Değişik: 17/4/2008-5754/90 md.) 5 5 1 0 sa y ılı Ka n u n ger eği ö d en ecek sigo r ta p r im - ler i,</a:t>
            </a:r>
          </a:p>
          <a:p>
            <a:r>
              <a:rPr lang="tr-TR" dirty="0" smtClean="0"/>
              <a:t> c) Yeni bir iş bulma, </a:t>
            </a:r>
          </a:p>
          <a:p>
            <a:r>
              <a:rPr lang="tr-TR" dirty="0" smtClean="0"/>
              <a:t>d) (Değişik: 4/4/2015-6645/23 md.) Ak tif işgü cü h izm etler i ka p sa m ın d a k u r s ve p r o - gr a m la 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FONUN DİĞER AMAÇLARI VE KULLANIM BİÇİMLERİ</a:t>
            </a:r>
            <a:endParaRPr lang="tr-TR"/>
          </a:p>
        </p:txBody>
      </p:sp>
      <p:sp>
        <p:nvSpPr>
          <p:cNvPr id="3" name="Content Placeholder 2"/>
          <p:cNvSpPr>
            <a:spLocks noGrp="1"/>
          </p:cNvSpPr>
          <p:nvPr>
            <p:ph idx="1"/>
          </p:nvPr>
        </p:nvSpPr>
        <p:spPr/>
        <p:txBody>
          <a:bodyPr>
            <a:normAutofit fontScale="70000" lnSpcReduction="20000"/>
          </a:bodyPr>
          <a:lstStyle/>
          <a:p>
            <a:r>
              <a:rPr lang="tr-TR" dirty="0" smtClean="0"/>
              <a:t>Ayrıca Fonun bir önceki yıl prim gelirlerinin % 30’u; işgücünün istihdam edilebilirliğini artırmak,</a:t>
            </a:r>
          </a:p>
          <a:p>
            <a:r>
              <a:rPr lang="tr-TR" dirty="0" smtClean="0"/>
              <a:t> çalışanların vasıflarını yükselterek işsizlik riskini azaltmak</a:t>
            </a:r>
          </a:p>
          <a:p>
            <a:r>
              <a:rPr lang="tr-TR" dirty="0" smtClean="0"/>
              <a:t> ve teknolojik gelişmeler nedeniyle işsiz kalması beklenenlerin başka alanlara yönlendirilmesini sağlamak, </a:t>
            </a:r>
          </a:p>
          <a:p>
            <a:r>
              <a:rPr lang="tr-TR" dirty="0" smtClean="0"/>
              <a:t>istihdamı artırıcı ve koruyucu tedbirler almak ve uygulamak, </a:t>
            </a:r>
          </a:p>
          <a:p>
            <a:r>
              <a:rPr lang="tr-TR" dirty="0" smtClean="0"/>
              <a:t>işe yerleştirme ve danışmanlık hizmetleri temin etmek, </a:t>
            </a:r>
          </a:p>
          <a:p>
            <a:r>
              <a:rPr lang="tr-TR" dirty="0" smtClean="0"/>
              <a:t>işgücü piyasası araştırma ve planlama çalışmaları yapmak ve</a:t>
            </a:r>
          </a:p>
          <a:p>
            <a:r>
              <a:rPr lang="tr-TR" dirty="0" smtClean="0"/>
              <a:t> Fondan ödenmek üzere vize edilmiş sözleşmeli personel pozisyonlarında çalışanlar ile bunlardan ilgili mevzuatına göre Kurum kadrolarına atanan ve Kurumda çalışmaya devam eden personelin mali ve sosyal haklarına ilişkin ödemeleri gerçekleştirmek amacıyla kullanılabilir.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 KANUNU</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Bu Kanun, 5510 sayılı Sosyal Sigortalar ve Genel Sağlık Sigortası Kanununun 4 üncü maddesinin birinci fıkrasının (a) bendi ile ikinci fıkrası kapsamında olanlardan bir hizmet akdine dayalı olarak çalışan sigortalıları,</a:t>
            </a:r>
          </a:p>
          <a:p>
            <a:r>
              <a:rPr lang="tr-TR" dirty="0" smtClean="0"/>
              <a:t> 4857 sayılı Kanuna göre kısmi süreli iş sözleşmesi ile çalışanlardan 5510 sayılı Kanunun 52 nci maddesinin birinci fıkrası kapsamında işsizlik sigortası primi ödeyen isteğe bağlı sigortalılar ile </a:t>
            </a:r>
          </a:p>
          <a:p>
            <a:r>
              <a:rPr lang="tr-TR" dirty="0" smtClean="0"/>
              <a:t>aynı Kanunun ek 6 ncı maddesi kapsamındaki sigortalıları ve </a:t>
            </a:r>
          </a:p>
          <a:p>
            <a:r>
              <a:rPr lang="tr-TR" dirty="0" smtClean="0"/>
              <a:t>506 sayılı Sosyal Sigortalar Kanununun geçici 20 nci maddesinde açıklanan sandıklara tabi sigortalıları kapsar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İŞSİZLİK KANUNU KAPSAMINDA OLMAYANLAR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5510 sayılı Kanunun; 4 üncü maddesinin birinci fıkrasının (b) ve (c) bentleri,</a:t>
            </a:r>
          </a:p>
          <a:p>
            <a:r>
              <a:rPr lang="tr-TR" dirty="0" smtClean="0"/>
              <a:t> ikinci fıkrası kapsamında olanlardan bir hizmet akdine dayalı olarak çalışmayanlar ve</a:t>
            </a:r>
          </a:p>
          <a:p>
            <a:r>
              <a:rPr lang="tr-TR" dirty="0" smtClean="0"/>
              <a:t> üçüncü fıkrası, 5 inci, 6 ncı ve geçici 13 üncü maddeleri kapsamında olanlar</a:t>
            </a:r>
          </a:p>
          <a:p>
            <a:r>
              <a:rPr lang="tr-TR" dirty="0" smtClean="0"/>
              <a:t> ile 506 sayılı Sosyal Sigortalar Kanununun geçici 20 nci maddesi kapsamında olmakla birlikte memur veya 22/1/1990 tarihli ve 399 sayılı Kanun Hükmünde Kararnameye tabi sözleşmeli statüde bulunanlar ve</a:t>
            </a:r>
          </a:p>
          <a:p>
            <a:r>
              <a:rPr lang="tr-TR" dirty="0" smtClean="0"/>
              <a:t> 657 sayılı Devlet Memurları Kanunu</a:t>
            </a:r>
          </a:p>
          <a:p>
            <a:r>
              <a:rPr lang="tr-TR" dirty="0" smtClean="0"/>
              <a:t>, 926 sayılı Türk Silahlı Kuvvetleri Personel Kanunu, </a:t>
            </a:r>
          </a:p>
          <a:p>
            <a:r>
              <a:rPr lang="tr-TR" dirty="0" smtClean="0"/>
              <a:t>3269 sayılı Uzman Erbaş Kanunu, </a:t>
            </a:r>
          </a:p>
          <a:p>
            <a:r>
              <a:rPr lang="tr-TR" dirty="0" smtClean="0"/>
              <a:t>3466 sayılı Uzman Jandarma Kanunu,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İŞSİZLİK KANUNU KAPSAMINDA OLMAYANLAR</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2802 sayılı Hakimler ve Savcılar Kanunu,</a:t>
            </a:r>
          </a:p>
          <a:p>
            <a:r>
              <a:rPr lang="tr-TR" dirty="0" smtClean="0"/>
              <a:t> 2547 sayılı Yüksek Öğretim Kanunu, </a:t>
            </a:r>
          </a:p>
          <a:p>
            <a:r>
              <a:rPr lang="tr-TR" dirty="0" smtClean="0"/>
              <a:t>2914 sayılı Yüksek Öğretim Personel Kanunu,</a:t>
            </a:r>
          </a:p>
          <a:p>
            <a:r>
              <a:rPr lang="tr-TR" dirty="0" smtClean="0"/>
              <a:t> 233 ve 399 sayılı kanun hükmünde kararnameler ile 190 sayılı Kanun Hükmünde Kararnameye tabi kamu kurum ve kuruluşlarının teşkilat kanunlarındaki hükümlerine göre sözleşmeli personel statüsünde çalışanlar (18/5/1994 tarihli ve 527 sayılı Kanun Hükmünde Kararnamenin 31 inci maddesi kapsamında yer alan sözleşmeli personel dâhil) ile</a:t>
            </a:r>
          </a:p>
          <a:p>
            <a:r>
              <a:rPr lang="tr-TR" dirty="0" smtClean="0"/>
              <a:t> 657 sayılı Devlet Memurları Kanununa göre geçici personel statüsünde çalıştırılanlar bu Kanun kapsamına dahil değildir.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YÖNETİM</a:t>
            </a:r>
            <a:endParaRPr lang="tr-TR" dirty="0"/>
          </a:p>
        </p:txBody>
      </p:sp>
      <p:sp>
        <p:nvSpPr>
          <p:cNvPr id="3" name="Content Placeholder 2"/>
          <p:cNvSpPr>
            <a:spLocks noGrp="1"/>
          </p:cNvSpPr>
          <p:nvPr>
            <p:ph idx="1"/>
          </p:nvPr>
        </p:nvSpPr>
        <p:spPr/>
        <p:txBody>
          <a:bodyPr>
            <a:normAutofit/>
          </a:bodyPr>
          <a:lstStyle/>
          <a:p>
            <a:r>
              <a:rPr lang="tr-TR" dirty="0" smtClean="0"/>
              <a:t>İşsizlik sigortası primlerinin toplanmasından Sosyal Sigortalar Kurumu, diğer her türlü hizmet ve işlemlerin yapılmasından İş ve İşçi Bulma Kurumu Genel Müdürlüğü görevli, yetkili ve sorumludur.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YÖNETİM</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Bu amaçla, İş ve İşçi Bulma Kurumu bünyesinde; İşsizlik Sigortası Fonuna aktarılan işçi, işveren ve devlet katkılarının Yönetim Kurulu kararları çerçevesinde değerlendirilmesine ilişkin işlemleri yürütmek, primlerin kişi bazında kaydını tutmak, </a:t>
            </a:r>
          </a:p>
          <a:p>
            <a:r>
              <a:rPr lang="tr-TR" dirty="0" smtClean="0"/>
              <a:t>işsizlik ödeneği ödenmesine ilişkin her türlü işlemleri yapmak,</a:t>
            </a:r>
          </a:p>
          <a:p>
            <a:r>
              <a:rPr lang="tr-TR" dirty="0" smtClean="0"/>
              <a:t> sigorta primlerinin Sosyal Güvenlik Kurumuna yatırılmasını sağlamak, </a:t>
            </a:r>
          </a:p>
          <a:p>
            <a:r>
              <a:rPr lang="tr-TR" dirty="0" smtClean="0"/>
              <a:t>işsizlere yönelik mesleki eğitim tedbirleri ile ilgili işlemleri yapmak ve</a:t>
            </a:r>
          </a:p>
          <a:p>
            <a:r>
              <a:rPr lang="tr-TR" dirty="0" smtClean="0"/>
              <a:t> bu Kanunun uygulanması ile ilgili olarak Kanunla verilen diğer görevleri yerine getirmek üzere İşsizlik Sigortası Daire Başkanlığı kurulmuştur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İşsizlik sigortasına ilişkin genel hükümler (1)</a:t>
            </a:r>
            <a:endParaRPr lang="tr-TR" dirty="0"/>
          </a:p>
        </p:txBody>
      </p:sp>
      <p:sp>
        <p:nvSpPr>
          <p:cNvPr id="3" name="Content Placeholder 2"/>
          <p:cNvSpPr>
            <a:spLocks noGrp="1"/>
          </p:cNvSpPr>
          <p:nvPr>
            <p:ph idx="1"/>
          </p:nvPr>
        </p:nvSpPr>
        <p:spPr/>
        <p:txBody>
          <a:bodyPr>
            <a:normAutofit lnSpcReduction="10000"/>
          </a:bodyPr>
          <a:lstStyle/>
          <a:p>
            <a:r>
              <a:rPr lang="tr-TR" dirty="0" smtClean="0"/>
              <a:t>Madde 48 – İşsizlik sigortası zorunludur. Bu Kanun kapsamına giren ve halen çalışmakta olanlar bu Kanunun yürürlüğe girdiği tarihte, yeni girenler ise işe başladıkları tarihten itibaren sigortalı olurlar. </a:t>
            </a:r>
          </a:p>
          <a:p>
            <a:r>
              <a:rPr lang="tr-TR" dirty="0" smtClean="0"/>
              <a:t>506 sayılı Sosyal Sigortalar Kanununun 8 ve 9 uncu maddelerine göre Sosyal Sigortalar Kurumuna bildirilmiş olan işyeri ve sigortalılar Kuruma da bildirilmiş sayılır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İşsizlik sigortasına ilişkin genel hükümler (1)</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İşveren, hizmet akdi 51 inci maddede belirtilen hallerden birisine dayalı olarak sona ermiş olan sigortalılar hakkında; örneği Kurumca hazırlanacak üç nüsha işten ayrılma bildirgesi düzenleyip, </a:t>
            </a:r>
          </a:p>
          <a:p>
            <a:r>
              <a:rPr lang="tr-TR" dirty="0" smtClean="0"/>
              <a:t>15 gün içinde bir nüshasını Kuruma göndermek, bir nüshasını sigortalı işsize vermek ve bir nüshasını da işyerinde saklamakla yükümlüdür.(Ek cümle: 15/5/2008-5763/14 md.) </a:t>
            </a:r>
          </a:p>
          <a:p>
            <a:r>
              <a:rPr lang="tr-TR" sz="2400" dirty="0" smtClean="0"/>
              <a:t>Ku r u m ca b u Ka n u n a gö r e y a p ıla ca k işlem ler e ilişk in elek tr o n ik o r ta m d a b ilgi ve b elge isten eb ilir vey a b ilgi ve b elge ver ileb ilir</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YARARLANMA</a:t>
            </a:r>
            <a:endParaRPr lang="tr-TR" dirty="0"/>
          </a:p>
        </p:txBody>
      </p:sp>
      <p:sp>
        <p:nvSpPr>
          <p:cNvPr id="3" name="Content Placeholder 2"/>
          <p:cNvSpPr>
            <a:spLocks noGrp="1"/>
          </p:cNvSpPr>
          <p:nvPr>
            <p:ph idx="1"/>
          </p:nvPr>
        </p:nvSpPr>
        <p:spPr/>
        <p:txBody>
          <a:bodyPr>
            <a:normAutofit lnSpcReduction="10000"/>
          </a:bodyPr>
          <a:lstStyle/>
          <a:p>
            <a:r>
              <a:rPr lang="tr-TR" dirty="0" smtClean="0"/>
              <a:t>Sigortalı işsizin, bu maddede belirtilen ödeme ve hizmetlerden yararlanabilmesi için işten ayrılma bildirgesi ile birlikte hizmet akdinin feshedildiği tarihi izleyen günden itibaren otuz gün içinde Kuruma doğrudan vey a elek tr o n ik o r ta m d a başvurması gerekir.</a:t>
            </a:r>
          </a:p>
          <a:p>
            <a:r>
              <a:rPr lang="tr-TR" dirty="0" smtClean="0"/>
              <a:t> Mücbir sebepler dışında, başvuruda gecikilen süre işsizlik ödeneği almaya hak kazanılan toplam süreden düşülür.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852</Words>
  <Application>Microsoft Office PowerPoint</Application>
  <PresentationFormat>On-screen Show (4:3)</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GÜVENLİK HUKUKU 1</vt:lpstr>
      <vt:lpstr>İŞSİZLİK KANUNU</vt:lpstr>
      <vt:lpstr>İŞSİZLİK KANUNU KAPSAMINDA OLMAYANLAR</vt:lpstr>
      <vt:lpstr>İŞSİZLİK KANUNU KAPSAMINDA OLMAYANLAR</vt:lpstr>
      <vt:lpstr>YÖNETİM</vt:lpstr>
      <vt:lpstr>YÖNETİM</vt:lpstr>
      <vt:lpstr>İşsizlik sigortasına ilişkin genel hükümler (1)</vt:lpstr>
      <vt:lpstr>İşsizlik sigortasına ilişkin genel hükümler (1)</vt:lpstr>
      <vt:lpstr>YARARLANMA</vt:lpstr>
      <vt:lpstr>YARARLANMA</vt:lpstr>
      <vt:lpstr>FONUN DİĞER AMAÇLARI VE KULLANIM BİÇİMLERİ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2020-05-03T16:41:23Z</dcterms:created>
  <dcterms:modified xsi:type="dcterms:W3CDTF">2020-05-03T16:53:24Z</dcterms:modified>
</cp:coreProperties>
</file>