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3C745E1A-C481-41DE-AD10-F37C954F3713}"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56780362-3837-49F8-B1D1-FF3CF0EFD55F}" type="slidenum">
              <a:rPr lang="en-US" smtClean="0"/>
              <a:t>‹#›</a:t>
            </a:fld>
            <a:endParaRPr lang="en-US"/>
          </a:p>
        </p:txBody>
      </p:sp>
    </p:spTree>
    <p:extLst>
      <p:ext uri="{BB962C8B-B14F-4D97-AF65-F5344CB8AC3E}">
        <p14:creationId xmlns:p14="http://schemas.microsoft.com/office/powerpoint/2010/main" val="3256794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3C745E1A-C481-41DE-AD10-F37C954F3713}"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56780362-3837-49F8-B1D1-FF3CF0EFD55F}" type="slidenum">
              <a:rPr lang="en-US" smtClean="0"/>
              <a:t>‹#›</a:t>
            </a:fld>
            <a:endParaRPr lang="en-US"/>
          </a:p>
        </p:txBody>
      </p:sp>
    </p:spTree>
    <p:extLst>
      <p:ext uri="{BB962C8B-B14F-4D97-AF65-F5344CB8AC3E}">
        <p14:creationId xmlns:p14="http://schemas.microsoft.com/office/powerpoint/2010/main" val="276315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3C745E1A-C481-41DE-AD10-F37C954F3713}"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56780362-3837-49F8-B1D1-FF3CF0EFD55F}" type="slidenum">
              <a:rPr lang="en-US" smtClean="0"/>
              <a:t>‹#›</a:t>
            </a:fld>
            <a:endParaRPr lang="en-US"/>
          </a:p>
        </p:txBody>
      </p:sp>
    </p:spTree>
    <p:extLst>
      <p:ext uri="{BB962C8B-B14F-4D97-AF65-F5344CB8AC3E}">
        <p14:creationId xmlns:p14="http://schemas.microsoft.com/office/powerpoint/2010/main" val="3372270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3C745E1A-C481-41DE-AD10-F37C954F3713}"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56780362-3837-49F8-B1D1-FF3CF0EFD55F}" type="slidenum">
              <a:rPr lang="en-US" smtClean="0"/>
              <a:t>‹#›</a:t>
            </a:fld>
            <a:endParaRPr lang="en-US"/>
          </a:p>
        </p:txBody>
      </p:sp>
    </p:spTree>
    <p:extLst>
      <p:ext uri="{BB962C8B-B14F-4D97-AF65-F5344CB8AC3E}">
        <p14:creationId xmlns:p14="http://schemas.microsoft.com/office/powerpoint/2010/main" val="2051748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C745E1A-C481-41DE-AD10-F37C954F3713}"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56780362-3837-49F8-B1D1-FF3CF0EFD55F}" type="slidenum">
              <a:rPr lang="en-US" smtClean="0"/>
              <a:t>‹#›</a:t>
            </a:fld>
            <a:endParaRPr lang="en-US"/>
          </a:p>
        </p:txBody>
      </p:sp>
    </p:spTree>
    <p:extLst>
      <p:ext uri="{BB962C8B-B14F-4D97-AF65-F5344CB8AC3E}">
        <p14:creationId xmlns:p14="http://schemas.microsoft.com/office/powerpoint/2010/main" val="2037697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3C745E1A-C481-41DE-AD10-F37C954F3713}" type="datetimeFigureOut">
              <a:rPr lang="en-US" smtClean="0"/>
              <a:t>2/20/2018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56780362-3837-49F8-B1D1-FF3CF0EFD55F}" type="slidenum">
              <a:rPr lang="en-US" smtClean="0"/>
              <a:t>‹#›</a:t>
            </a:fld>
            <a:endParaRPr lang="en-US"/>
          </a:p>
        </p:txBody>
      </p:sp>
    </p:spTree>
    <p:extLst>
      <p:ext uri="{BB962C8B-B14F-4D97-AF65-F5344CB8AC3E}">
        <p14:creationId xmlns:p14="http://schemas.microsoft.com/office/powerpoint/2010/main" val="1919076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3C745E1A-C481-41DE-AD10-F37C954F3713}" type="datetimeFigureOut">
              <a:rPr lang="en-US" smtClean="0"/>
              <a:t>2/20/2018</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56780362-3837-49F8-B1D1-FF3CF0EFD55F}" type="slidenum">
              <a:rPr lang="en-US" smtClean="0"/>
              <a:t>‹#›</a:t>
            </a:fld>
            <a:endParaRPr lang="en-US"/>
          </a:p>
        </p:txBody>
      </p:sp>
    </p:spTree>
    <p:extLst>
      <p:ext uri="{BB962C8B-B14F-4D97-AF65-F5344CB8AC3E}">
        <p14:creationId xmlns:p14="http://schemas.microsoft.com/office/powerpoint/2010/main" val="35880988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3C745E1A-C481-41DE-AD10-F37C954F3713}" type="datetimeFigureOut">
              <a:rPr lang="en-US" smtClean="0"/>
              <a:t>2/20/2018</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56780362-3837-49F8-B1D1-FF3CF0EFD55F}" type="slidenum">
              <a:rPr lang="en-US" smtClean="0"/>
              <a:t>‹#›</a:t>
            </a:fld>
            <a:endParaRPr lang="en-US"/>
          </a:p>
        </p:txBody>
      </p:sp>
    </p:spTree>
    <p:extLst>
      <p:ext uri="{BB962C8B-B14F-4D97-AF65-F5344CB8AC3E}">
        <p14:creationId xmlns:p14="http://schemas.microsoft.com/office/powerpoint/2010/main" val="2933189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C745E1A-C481-41DE-AD10-F37C954F3713}" type="datetimeFigureOut">
              <a:rPr lang="en-US" smtClean="0"/>
              <a:t>2/20/2018</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56780362-3837-49F8-B1D1-FF3CF0EFD55F}" type="slidenum">
              <a:rPr lang="en-US" smtClean="0"/>
              <a:t>‹#›</a:t>
            </a:fld>
            <a:endParaRPr lang="en-US"/>
          </a:p>
        </p:txBody>
      </p:sp>
    </p:spTree>
    <p:extLst>
      <p:ext uri="{BB962C8B-B14F-4D97-AF65-F5344CB8AC3E}">
        <p14:creationId xmlns:p14="http://schemas.microsoft.com/office/powerpoint/2010/main" val="934610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C745E1A-C481-41DE-AD10-F37C954F3713}" type="datetimeFigureOut">
              <a:rPr lang="en-US" smtClean="0"/>
              <a:t>2/20/2018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56780362-3837-49F8-B1D1-FF3CF0EFD55F}" type="slidenum">
              <a:rPr lang="en-US" smtClean="0"/>
              <a:t>‹#›</a:t>
            </a:fld>
            <a:endParaRPr lang="en-US"/>
          </a:p>
        </p:txBody>
      </p:sp>
    </p:spTree>
    <p:extLst>
      <p:ext uri="{BB962C8B-B14F-4D97-AF65-F5344CB8AC3E}">
        <p14:creationId xmlns:p14="http://schemas.microsoft.com/office/powerpoint/2010/main" val="605203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C745E1A-C481-41DE-AD10-F37C954F3713}" type="datetimeFigureOut">
              <a:rPr lang="en-US" smtClean="0"/>
              <a:t>2/20/2018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56780362-3837-49F8-B1D1-FF3CF0EFD55F}" type="slidenum">
              <a:rPr lang="en-US" smtClean="0"/>
              <a:t>‹#›</a:t>
            </a:fld>
            <a:endParaRPr lang="en-US"/>
          </a:p>
        </p:txBody>
      </p:sp>
    </p:spTree>
    <p:extLst>
      <p:ext uri="{BB962C8B-B14F-4D97-AF65-F5344CB8AC3E}">
        <p14:creationId xmlns:p14="http://schemas.microsoft.com/office/powerpoint/2010/main" val="1003466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745E1A-C481-41DE-AD10-F37C954F3713}" type="datetimeFigureOut">
              <a:rPr lang="en-US" smtClean="0"/>
              <a:t>2/20/2018</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780362-3837-49F8-B1D1-FF3CF0EFD55F}" type="slidenum">
              <a:rPr lang="en-US" smtClean="0"/>
              <a:t>‹#›</a:t>
            </a:fld>
            <a:endParaRPr lang="en-US"/>
          </a:p>
        </p:txBody>
      </p:sp>
    </p:spTree>
    <p:extLst>
      <p:ext uri="{BB962C8B-B14F-4D97-AF65-F5344CB8AC3E}">
        <p14:creationId xmlns:p14="http://schemas.microsoft.com/office/powerpoint/2010/main" val="41252316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www.jewfaq.org/defs/israel.ht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173184" y="617517"/>
            <a:ext cx="6970816" cy="1815882"/>
          </a:xfrm>
          <a:prstGeom prst="rect">
            <a:avLst/>
          </a:prstGeom>
        </p:spPr>
        <p:txBody>
          <a:bodyPr wrap="square">
            <a:spAutoFit/>
          </a:bodyPr>
          <a:lstStyle/>
          <a:p>
            <a:pPr algn="ctr"/>
            <a:r>
              <a:rPr lang="en-US" sz="2800" dirty="0">
                <a:solidFill>
                  <a:srgbClr val="FF0000"/>
                </a:solidFill>
              </a:rPr>
              <a:t>JUDAISM</a:t>
            </a:r>
            <a:r>
              <a:rPr lang="tr-TR" sz="2800" dirty="0">
                <a:solidFill>
                  <a:srgbClr val="FF0000"/>
                </a:solidFill>
              </a:rPr>
              <a:t> –I</a:t>
            </a:r>
            <a:br>
              <a:rPr lang="tr-TR" sz="2800" dirty="0">
                <a:solidFill>
                  <a:srgbClr val="FF0000"/>
                </a:solidFill>
              </a:rPr>
            </a:br>
            <a:r>
              <a:rPr lang="tr-TR" sz="2800" dirty="0" err="1">
                <a:solidFill>
                  <a:srgbClr val="FF0000"/>
                </a:solidFill>
              </a:rPr>
              <a:t>history</a:t>
            </a:r>
            <a:r>
              <a:rPr lang="tr-TR" sz="2800" dirty="0">
                <a:solidFill>
                  <a:srgbClr val="FF0000"/>
                </a:solidFill>
              </a:rPr>
              <a:t>, </a:t>
            </a:r>
            <a:r>
              <a:rPr lang="tr-TR" sz="2800" dirty="0" err="1">
                <a:solidFill>
                  <a:srgbClr val="FF0000"/>
                </a:solidFill>
              </a:rPr>
              <a:t>basic</a:t>
            </a:r>
            <a:r>
              <a:rPr lang="tr-TR" sz="2800" dirty="0">
                <a:solidFill>
                  <a:srgbClr val="FF0000"/>
                </a:solidFill>
              </a:rPr>
              <a:t> </a:t>
            </a:r>
            <a:r>
              <a:rPr lang="tr-TR" sz="2800" dirty="0" err="1" smtClean="0">
                <a:solidFill>
                  <a:srgbClr val="FF0000"/>
                </a:solidFill>
              </a:rPr>
              <a:t>terms</a:t>
            </a:r>
            <a:endParaRPr lang="tr-TR" sz="2800" dirty="0" smtClean="0">
              <a:solidFill>
                <a:srgbClr val="FF0000"/>
              </a:solidFill>
            </a:endParaRPr>
          </a:p>
          <a:p>
            <a:pPr algn="ctr"/>
            <a:endParaRPr lang="tr-TR" sz="2800" dirty="0">
              <a:solidFill>
                <a:srgbClr val="FF0000"/>
              </a:solidFill>
            </a:endParaRPr>
          </a:p>
          <a:p>
            <a:pPr algn="ctr"/>
            <a:endParaRPr lang="tr-TR" sz="2800" dirty="0">
              <a:solidFill>
                <a:srgbClr val="FF0000"/>
              </a:solidFill>
            </a:endParaRPr>
          </a:p>
        </p:txBody>
      </p:sp>
    </p:spTree>
    <p:extLst>
      <p:ext uri="{BB962C8B-B14F-4D97-AF65-F5344CB8AC3E}">
        <p14:creationId xmlns:p14="http://schemas.microsoft.com/office/powerpoint/2010/main" val="18586349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Rot="1" noChangeArrowheads="1"/>
          </p:cNvSpPr>
          <p:nvPr>
            <p:ph type="title"/>
          </p:nvPr>
        </p:nvSpPr>
        <p:spPr>
          <a:xfrm>
            <a:off x="1825625" y="228601"/>
            <a:ext cx="8540750" cy="474663"/>
          </a:xfrm>
        </p:spPr>
        <p:txBody>
          <a:bodyPr>
            <a:normAutofit fontScale="90000"/>
          </a:bodyPr>
          <a:lstStyle/>
          <a:p>
            <a:pPr eaLnBrk="1" hangingPunct="1"/>
            <a:r>
              <a:rPr lang="tr-TR" altLang="tr-TR" sz="4000" dirty="0" smtClean="0">
                <a:solidFill>
                  <a:schemeClr val="accent1"/>
                </a:solidFill>
              </a:rPr>
              <a:t>Basic </a:t>
            </a:r>
            <a:r>
              <a:rPr lang="tr-TR" altLang="tr-TR" sz="4000" dirty="0" err="1" smtClean="0">
                <a:solidFill>
                  <a:schemeClr val="accent1"/>
                </a:solidFill>
              </a:rPr>
              <a:t>terms</a:t>
            </a:r>
            <a:endParaRPr lang="en-US" altLang="tr-TR" sz="4000" dirty="0">
              <a:solidFill>
                <a:schemeClr val="accent1"/>
              </a:solidFill>
            </a:endParaRPr>
          </a:p>
        </p:txBody>
      </p:sp>
      <p:sp>
        <p:nvSpPr>
          <p:cNvPr id="6147" name="Rectangle 3"/>
          <p:cNvSpPr>
            <a:spLocks noGrp="1" noRot="1" noChangeArrowheads="1"/>
          </p:cNvSpPr>
          <p:nvPr>
            <p:ph type="body" idx="1"/>
          </p:nvPr>
        </p:nvSpPr>
        <p:spPr>
          <a:xfrm>
            <a:off x="1752600" y="990600"/>
            <a:ext cx="8483930" cy="5638800"/>
          </a:xfrm>
        </p:spPr>
        <p:txBody>
          <a:bodyPr>
            <a:normAutofit fontScale="70000" lnSpcReduction="20000"/>
          </a:bodyPr>
          <a:lstStyle/>
          <a:p>
            <a:pPr eaLnBrk="1" hangingPunct="1">
              <a:lnSpc>
                <a:spcPct val="90000"/>
              </a:lnSpc>
            </a:pPr>
            <a:r>
              <a:rPr lang="en-US" altLang="tr-TR" dirty="0" smtClean="0">
                <a:solidFill>
                  <a:srgbClr val="FF0066"/>
                </a:solidFill>
              </a:rPr>
              <a:t>Hebrew </a:t>
            </a:r>
            <a:r>
              <a:rPr lang="en-US" altLang="tr-TR" dirty="0" smtClean="0"/>
              <a:t>means “From across”- name given to Abraham and his followers </a:t>
            </a:r>
          </a:p>
          <a:p>
            <a:pPr eaLnBrk="1" hangingPunct="1">
              <a:lnSpc>
                <a:spcPct val="90000"/>
              </a:lnSpc>
            </a:pPr>
            <a:r>
              <a:rPr lang="en-US" altLang="tr-TR" dirty="0" smtClean="0">
                <a:solidFill>
                  <a:srgbClr val="FF0066"/>
                </a:solidFill>
              </a:rPr>
              <a:t>Israelites</a:t>
            </a:r>
            <a:r>
              <a:rPr lang="en-US" altLang="tr-TR" dirty="0" smtClean="0"/>
              <a:t>:  Abraham’s grandson Jacob renamed Israel which means “he who has wrestled with God”. His descendants were called “Israelites”</a:t>
            </a:r>
          </a:p>
          <a:p>
            <a:pPr eaLnBrk="1" hangingPunct="1">
              <a:lnSpc>
                <a:spcPct val="90000"/>
              </a:lnSpc>
            </a:pPr>
            <a:r>
              <a:rPr lang="en-US" altLang="tr-TR" dirty="0" smtClean="0">
                <a:solidFill>
                  <a:srgbClr val="FF0066"/>
                </a:solidFill>
              </a:rPr>
              <a:t>Jews</a:t>
            </a:r>
            <a:r>
              <a:rPr lang="en-US" altLang="tr-TR" dirty="0" smtClean="0"/>
              <a:t>:  named after Jacob’s son Judah</a:t>
            </a:r>
            <a:r>
              <a:rPr lang="tr-TR" altLang="tr-TR" dirty="0" smtClean="0"/>
              <a:t> (</a:t>
            </a:r>
            <a:r>
              <a:rPr lang="tr-TR" altLang="tr-TR" dirty="0" err="1" smtClean="0"/>
              <a:t>Yahuda</a:t>
            </a:r>
            <a:r>
              <a:rPr lang="tr-TR" altLang="tr-TR" dirty="0" smtClean="0"/>
              <a:t>)</a:t>
            </a:r>
            <a:r>
              <a:rPr lang="en-US" altLang="tr-TR" dirty="0" smtClean="0"/>
              <a:t>, ancient father of tribe of King David’s dynasty</a:t>
            </a:r>
            <a:br>
              <a:rPr lang="en-US" altLang="tr-TR" dirty="0" smtClean="0"/>
            </a:br>
            <a:endParaRPr lang="en-US" altLang="tr-TR" dirty="0" smtClean="0"/>
          </a:p>
          <a:p>
            <a:pPr eaLnBrk="1" hangingPunct="1">
              <a:lnSpc>
                <a:spcPct val="90000"/>
              </a:lnSpc>
            </a:pPr>
            <a:r>
              <a:rPr lang="tr-TR" altLang="tr-TR" sz="2200" b="1" dirty="0" err="1" smtClean="0">
                <a:solidFill>
                  <a:schemeClr val="accent1"/>
                </a:solidFill>
              </a:rPr>
              <a:t>Population</a:t>
            </a:r>
            <a:r>
              <a:rPr lang="tr-TR" altLang="tr-TR" sz="2200" b="1" dirty="0" smtClean="0">
                <a:solidFill>
                  <a:schemeClr val="accent1"/>
                </a:solidFill>
              </a:rPr>
              <a:t> of J.</a:t>
            </a:r>
          </a:p>
          <a:p>
            <a:pPr eaLnBrk="1" hangingPunct="1">
              <a:lnSpc>
                <a:spcPct val="90000"/>
              </a:lnSpc>
            </a:pPr>
            <a:endParaRPr lang="tr-TR" altLang="tr-TR" dirty="0"/>
          </a:p>
          <a:p>
            <a:r>
              <a:rPr lang="en-US" altLang="tr-TR" dirty="0"/>
              <a:t>That's a difficult question to answer, because not every country keeps track of such things, and not every Jew chooses to admit such things, particularly in countries where Jews are persecuted. </a:t>
            </a:r>
          </a:p>
          <a:p>
            <a:r>
              <a:rPr lang="en-US" altLang="tr-TR" dirty="0"/>
              <a:t>Most estimates I have seen suggest that there are about 14 million Jews in the world. The vast majority of these Jews live in either the United States and </a:t>
            </a:r>
            <a:r>
              <a:rPr lang="en-US" altLang="tr-TR" dirty="0">
                <a:hlinkClick r:id="rId2"/>
              </a:rPr>
              <a:t>Israel</a:t>
            </a:r>
            <a:r>
              <a:rPr lang="en-US" altLang="tr-TR" dirty="0"/>
              <a:t>; Israel with over 6 million Jews and America with about 5.5 million. There are about </a:t>
            </a:r>
            <a:r>
              <a:rPr lang="tr-TR" altLang="tr-TR" dirty="0"/>
              <a:t>2</a:t>
            </a:r>
            <a:r>
              <a:rPr lang="en-US" altLang="tr-TR" dirty="0"/>
              <a:t>.5 million Jews in Europe (a third of them in France), 400,000 in Latin America and 400,000 in Canada. In Africa, there are less than 75,000 Jews, about 90% of whom live in the country of South Africa. There are about 125,000 Jews in Australia and New Zealand combined. There are about 40,000 Jews in Asia (not including Israel), half of them in former Soviet Union countries. </a:t>
            </a:r>
          </a:p>
          <a:p>
            <a:pPr marL="0" indent="0" eaLnBrk="1" hangingPunct="1">
              <a:lnSpc>
                <a:spcPct val="90000"/>
              </a:lnSpc>
              <a:buNone/>
            </a:pPr>
            <a:endParaRPr lang="en-US" altLang="tr-TR" dirty="0" smtClean="0"/>
          </a:p>
        </p:txBody>
      </p:sp>
    </p:spTree>
    <p:extLst>
      <p:ext uri="{BB962C8B-B14F-4D97-AF65-F5344CB8AC3E}">
        <p14:creationId xmlns:p14="http://schemas.microsoft.com/office/powerpoint/2010/main" val="9540311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Unvan 1"/>
          <p:cNvSpPr>
            <a:spLocks noGrp="1"/>
          </p:cNvSpPr>
          <p:nvPr>
            <p:ph type="title"/>
          </p:nvPr>
        </p:nvSpPr>
        <p:spPr/>
        <p:txBody>
          <a:bodyPr/>
          <a:lstStyle/>
          <a:p>
            <a:r>
              <a:rPr lang="tr-TR" altLang="tr-TR" b="1" dirty="0" smtClean="0"/>
              <a:t/>
            </a:r>
            <a:br>
              <a:rPr lang="tr-TR" altLang="tr-TR" b="1" dirty="0" smtClean="0"/>
            </a:br>
            <a:endParaRPr lang="tr-TR" altLang="tr-TR" dirty="0" smtClean="0"/>
          </a:p>
        </p:txBody>
      </p:sp>
      <p:sp>
        <p:nvSpPr>
          <p:cNvPr id="39939" name="İçerik Yer Tutucusu 2"/>
          <p:cNvSpPr>
            <a:spLocks noGrp="1"/>
          </p:cNvSpPr>
          <p:nvPr>
            <p:ph idx="1"/>
          </p:nvPr>
        </p:nvSpPr>
        <p:spPr>
          <a:xfrm>
            <a:off x="1816925" y="624110"/>
            <a:ext cx="8698675" cy="5973541"/>
          </a:xfrm>
        </p:spPr>
        <p:txBody>
          <a:bodyPr>
            <a:normAutofit/>
          </a:bodyPr>
          <a:lstStyle/>
          <a:p>
            <a:pPr algn="just"/>
            <a:r>
              <a:rPr lang="en-US" altLang="tr-TR" sz="2200" b="1" dirty="0">
                <a:solidFill>
                  <a:schemeClr val="accent1"/>
                </a:solidFill>
              </a:rPr>
              <a:t>13 Principles of </a:t>
            </a:r>
            <a:r>
              <a:rPr lang="en-US" altLang="tr-TR" sz="2200" b="1" dirty="0" smtClean="0">
                <a:solidFill>
                  <a:schemeClr val="accent1"/>
                </a:solidFill>
              </a:rPr>
              <a:t>Faith</a:t>
            </a:r>
            <a:r>
              <a:rPr lang="tr-TR" altLang="tr-TR" sz="2200" b="1" dirty="0" smtClean="0">
                <a:solidFill>
                  <a:schemeClr val="accent1"/>
                </a:solidFill>
              </a:rPr>
              <a:t>- </a:t>
            </a:r>
            <a:r>
              <a:rPr lang="tr-TR" altLang="tr-TR" sz="2200" b="1" dirty="0" err="1" smtClean="0">
                <a:solidFill>
                  <a:schemeClr val="accent1"/>
                </a:solidFill>
              </a:rPr>
              <a:t>Essence</a:t>
            </a:r>
            <a:r>
              <a:rPr lang="tr-TR" altLang="tr-TR" sz="2200" b="1" dirty="0" smtClean="0">
                <a:solidFill>
                  <a:schemeClr val="accent1"/>
                </a:solidFill>
              </a:rPr>
              <a:t> </a:t>
            </a:r>
            <a:r>
              <a:rPr lang="tr-TR" altLang="tr-TR" sz="2200" b="1" dirty="0">
                <a:solidFill>
                  <a:schemeClr val="accent1"/>
                </a:solidFill>
              </a:rPr>
              <a:t>o</a:t>
            </a:r>
            <a:r>
              <a:rPr lang="tr-TR" altLang="tr-TR" sz="2200" b="1" dirty="0" smtClean="0">
                <a:solidFill>
                  <a:schemeClr val="accent1"/>
                </a:solidFill>
              </a:rPr>
              <a:t>f J.</a:t>
            </a:r>
            <a:endParaRPr lang="en-US" altLang="tr-TR" sz="2200" b="1" dirty="0">
              <a:solidFill>
                <a:schemeClr val="accent1"/>
              </a:solidFill>
            </a:endParaRPr>
          </a:p>
          <a:p>
            <a:pPr algn="just"/>
            <a:r>
              <a:rPr lang="en-US" altLang="tr-TR" sz="1600" dirty="0"/>
              <a:t>The closest that anyone has ever come to creating a widely-accepted list of Jewish beliefs is </a:t>
            </a:r>
            <a:r>
              <a:rPr lang="en-US" altLang="tr-TR" sz="1600" dirty="0" err="1" smtClean="0"/>
              <a:t>Rambam</a:t>
            </a:r>
            <a:r>
              <a:rPr lang="tr-TR" altLang="tr-TR" sz="1600" dirty="0" smtClean="0"/>
              <a:t>’</a:t>
            </a:r>
            <a:r>
              <a:rPr lang="en-US" altLang="tr-TR" sz="1600" dirty="0" smtClean="0"/>
              <a:t>s </a:t>
            </a:r>
            <a:r>
              <a:rPr lang="en-US" altLang="tr-TR" sz="1600" dirty="0"/>
              <a:t>thirteen principles of faith. These principles, which </a:t>
            </a:r>
            <a:r>
              <a:rPr lang="en-US" altLang="tr-TR" sz="1600" dirty="0" err="1"/>
              <a:t>Rambam</a:t>
            </a:r>
            <a:r>
              <a:rPr lang="en-US" altLang="tr-TR" sz="1600" dirty="0"/>
              <a:t> thought were the minimum requirements of Jewish belief, are: </a:t>
            </a:r>
          </a:p>
          <a:p>
            <a:pPr algn="just"/>
            <a:r>
              <a:rPr lang="en-US" altLang="tr-TR" sz="1600" dirty="0" smtClean="0"/>
              <a:t>G</a:t>
            </a:r>
            <a:r>
              <a:rPr lang="tr-TR" altLang="tr-TR" sz="1600" dirty="0" smtClean="0"/>
              <a:t>od</a:t>
            </a:r>
            <a:r>
              <a:rPr lang="en-US" altLang="tr-TR" sz="1600" dirty="0" smtClean="0"/>
              <a:t> </a:t>
            </a:r>
            <a:r>
              <a:rPr lang="en-US" altLang="tr-TR" sz="1600" dirty="0"/>
              <a:t>exists </a:t>
            </a:r>
          </a:p>
          <a:p>
            <a:pPr algn="just"/>
            <a:r>
              <a:rPr lang="en-US" altLang="tr-TR" sz="1600" dirty="0" smtClean="0"/>
              <a:t>G</a:t>
            </a:r>
            <a:r>
              <a:rPr lang="tr-TR" altLang="tr-TR" sz="1600" dirty="0" smtClean="0"/>
              <a:t>o</a:t>
            </a:r>
            <a:r>
              <a:rPr lang="en-US" altLang="tr-TR" sz="1600" dirty="0" smtClean="0"/>
              <a:t>d </a:t>
            </a:r>
            <a:r>
              <a:rPr lang="en-US" altLang="tr-TR" sz="1600" dirty="0"/>
              <a:t>is one and unique </a:t>
            </a:r>
          </a:p>
          <a:p>
            <a:pPr algn="just"/>
            <a:r>
              <a:rPr lang="en-US" altLang="tr-TR" sz="1600" dirty="0" smtClean="0"/>
              <a:t>G</a:t>
            </a:r>
            <a:r>
              <a:rPr lang="tr-TR" altLang="tr-TR" sz="1600" dirty="0" smtClean="0"/>
              <a:t>o</a:t>
            </a:r>
            <a:r>
              <a:rPr lang="en-US" altLang="tr-TR" sz="1600" dirty="0" smtClean="0"/>
              <a:t>d </a:t>
            </a:r>
            <a:r>
              <a:rPr lang="en-US" altLang="tr-TR" sz="1600" dirty="0"/>
              <a:t>is incorporeal </a:t>
            </a:r>
          </a:p>
          <a:p>
            <a:pPr algn="just"/>
            <a:r>
              <a:rPr lang="en-US" altLang="tr-TR" sz="1600" dirty="0" smtClean="0"/>
              <a:t>G</a:t>
            </a:r>
            <a:r>
              <a:rPr lang="tr-TR" altLang="tr-TR" sz="1600" dirty="0" smtClean="0"/>
              <a:t>o</a:t>
            </a:r>
            <a:r>
              <a:rPr lang="en-US" altLang="tr-TR" sz="1600" dirty="0" smtClean="0"/>
              <a:t>d </a:t>
            </a:r>
            <a:r>
              <a:rPr lang="en-US" altLang="tr-TR" sz="1600" dirty="0"/>
              <a:t>is eternal </a:t>
            </a:r>
          </a:p>
          <a:p>
            <a:pPr algn="just"/>
            <a:r>
              <a:rPr lang="en-US" altLang="tr-TR" sz="1600" dirty="0" err="1" smtClean="0"/>
              <a:t>Praye</a:t>
            </a:r>
            <a:r>
              <a:rPr lang="tr-TR" altLang="tr-TR" sz="1600" dirty="0" smtClean="0"/>
              <a:t>r</a:t>
            </a:r>
            <a:r>
              <a:rPr lang="en-US" altLang="tr-TR" sz="1600" dirty="0" smtClean="0"/>
              <a:t> </a:t>
            </a:r>
            <a:r>
              <a:rPr lang="en-US" altLang="tr-TR" sz="1600" dirty="0"/>
              <a:t>is to be directed to G-d alone and to no other </a:t>
            </a:r>
          </a:p>
          <a:p>
            <a:pPr algn="just"/>
            <a:r>
              <a:rPr lang="en-US" altLang="tr-TR" sz="1600" dirty="0"/>
              <a:t>The words of the prophets are true </a:t>
            </a:r>
          </a:p>
          <a:p>
            <a:pPr algn="just"/>
            <a:r>
              <a:rPr lang="en-US" altLang="tr-TR" sz="1600" dirty="0" smtClean="0"/>
              <a:t>Moses</a:t>
            </a:r>
            <a:r>
              <a:rPr lang="tr-TR" altLang="tr-TR" sz="1600" dirty="0" smtClean="0"/>
              <a:t>’</a:t>
            </a:r>
            <a:r>
              <a:rPr lang="en-US" altLang="tr-TR" sz="1600" dirty="0" smtClean="0"/>
              <a:t> </a:t>
            </a:r>
            <a:r>
              <a:rPr lang="en-US" altLang="tr-TR" sz="1600" dirty="0"/>
              <a:t>prophecies are true, and Moses was the greatest of the prophets </a:t>
            </a:r>
          </a:p>
          <a:p>
            <a:pPr algn="just"/>
            <a:r>
              <a:rPr lang="en-US" altLang="tr-TR" sz="1600" dirty="0" smtClean="0"/>
              <a:t>The Written Torah (first 5 books of the Bible) and Oral Torah (teachings now contained in the Talmud and other writings) were given to Moses </a:t>
            </a:r>
          </a:p>
          <a:p>
            <a:pPr algn="just"/>
            <a:r>
              <a:rPr lang="en-US" altLang="tr-TR" sz="1600" dirty="0" smtClean="0"/>
              <a:t>There </a:t>
            </a:r>
            <a:r>
              <a:rPr lang="en-US" altLang="tr-TR" sz="1600" dirty="0"/>
              <a:t>will be no other Torah </a:t>
            </a:r>
          </a:p>
          <a:p>
            <a:pPr algn="just"/>
            <a:r>
              <a:rPr lang="en-US" altLang="tr-TR" sz="1600" dirty="0" smtClean="0"/>
              <a:t>G</a:t>
            </a:r>
            <a:r>
              <a:rPr lang="tr-TR" altLang="tr-TR" sz="1600" dirty="0" smtClean="0"/>
              <a:t>o</a:t>
            </a:r>
            <a:r>
              <a:rPr lang="en-US" altLang="tr-TR" sz="1600" dirty="0" smtClean="0"/>
              <a:t>d knows the thoughts and deeds of men </a:t>
            </a:r>
          </a:p>
          <a:p>
            <a:pPr algn="just"/>
            <a:r>
              <a:rPr lang="en-US" altLang="tr-TR" sz="1600" dirty="0" smtClean="0"/>
              <a:t>G</a:t>
            </a:r>
            <a:r>
              <a:rPr lang="tr-TR" altLang="tr-TR" sz="1600" dirty="0" smtClean="0"/>
              <a:t>o</a:t>
            </a:r>
            <a:r>
              <a:rPr lang="en-US" altLang="tr-TR" sz="1600" dirty="0" smtClean="0"/>
              <a:t>d </a:t>
            </a:r>
            <a:r>
              <a:rPr lang="en-US" altLang="tr-TR" sz="1600" dirty="0"/>
              <a:t>will reward the good and punish the wicked </a:t>
            </a:r>
          </a:p>
          <a:p>
            <a:pPr algn="just"/>
            <a:r>
              <a:rPr lang="en-US" altLang="tr-TR" sz="1600" dirty="0"/>
              <a:t>The Messiah will come </a:t>
            </a:r>
          </a:p>
          <a:p>
            <a:pPr algn="just"/>
            <a:r>
              <a:rPr lang="en-US" altLang="tr-TR" sz="1600" dirty="0"/>
              <a:t>The dead will be </a:t>
            </a:r>
            <a:r>
              <a:rPr lang="en-US" altLang="tr-TR" sz="1600" dirty="0" smtClean="0"/>
              <a:t>resurrected</a:t>
            </a:r>
            <a:endParaRPr lang="en-US" altLang="tr-TR" sz="1600" dirty="0"/>
          </a:p>
          <a:p>
            <a:endParaRPr lang="tr-TR" altLang="tr-TR" dirty="0" smtClean="0"/>
          </a:p>
        </p:txBody>
      </p:sp>
    </p:spTree>
    <p:extLst>
      <p:ext uri="{BB962C8B-B14F-4D97-AF65-F5344CB8AC3E}">
        <p14:creationId xmlns:p14="http://schemas.microsoft.com/office/powerpoint/2010/main" val="29464488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US" altLang="tr-TR" smtClean="0"/>
              <a:t>The Nature of God</a:t>
            </a:r>
          </a:p>
        </p:txBody>
      </p:sp>
      <p:sp>
        <p:nvSpPr>
          <p:cNvPr id="47107" name="Rectangle 3"/>
          <p:cNvSpPr>
            <a:spLocks noGrp="1" noChangeArrowheads="1"/>
          </p:cNvSpPr>
          <p:nvPr>
            <p:ph type="body" idx="1"/>
          </p:nvPr>
        </p:nvSpPr>
        <p:spPr/>
        <p:txBody>
          <a:bodyPr/>
          <a:lstStyle/>
          <a:p>
            <a:pPr eaLnBrk="1" hangingPunct="1"/>
            <a:r>
              <a:rPr lang="en-US" altLang="tr-TR" smtClean="0"/>
              <a:t>Covenants with good people</a:t>
            </a:r>
          </a:p>
          <a:p>
            <a:pPr lvl="1" eaLnBrk="1" hangingPunct="1"/>
            <a:r>
              <a:rPr lang="en-US" altLang="tr-TR" smtClean="0"/>
              <a:t>Responds to their needs</a:t>
            </a:r>
            <a:r>
              <a:rPr lang="en-US" altLang="tr-TR" smtClean="0">
                <a:sym typeface="Wingdings" panose="05000000000000000000" pitchFamily="2" charset="2"/>
              </a:rPr>
              <a:t>deliverance</a:t>
            </a:r>
          </a:p>
          <a:p>
            <a:pPr eaLnBrk="1" hangingPunct="1"/>
            <a:r>
              <a:rPr lang="en-US" altLang="tr-TR" smtClean="0"/>
              <a:t>Guides &amp; directs His people</a:t>
            </a:r>
          </a:p>
          <a:p>
            <a:pPr eaLnBrk="1" hangingPunct="1"/>
            <a:r>
              <a:rPr lang="en-US" altLang="tr-TR" smtClean="0"/>
              <a:t>Compassionate </a:t>
            </a:r>
          </a:p>
          <a:p>
            <a:pPr eaLnBrk="1" hangingPunct="1"/>
            <a:r>
              <a:rPr lang="en-US" altLang="tr-TR" smtClean="0"/>
              <a:t>Controls with justice</a:t>
            </a:r>
          </a:p>
          <a:p>
            <a:pPr eaLnBrk="1" hangingPunct="1"/>
            <a:r>
              <a:rPr lang="en-US" altLang="tr-TR" smtClean="0"/>
              <a:t>Source of forgiving, redeeming love</a:t>
            </a:r>
          </a:p>
          <a:p>
            <a:pPr eaLnBrk="1" hangingPunct="1"/>
            <a:r>
              <a:rPr lang="en-US" altLang="tr-TR" smtClean="0"/>
              <a:t>Establishes peace on earth</a:t>
            </a:r>
          </a:p>
        </p:txBody>
      </p:sp>
    </p:spTree>
    <p:extLst>
      <p:ext uri="{BB962C8B-B14F-4D97-AF65-F5344CB8AC3E}">
        <p14:creationId xmlns:p14="http://schemas.microsoft.com/office/powerpoint/2010/main" val="9993857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tr-TR" altLang="tr-TR" smtClean="0"/>
              <a:t>Next class: </a:t>
            </a:r>
            <a:r>
              <a:rPr lang="en-US" altLang="tr-TR" smtClean="0"/>
              <a:t>Sacred Texts</a:t>
            </a:r>
          </a:p>
        </p:txBody>
      </p:sp>
      <p:sp>
        <p:nvSpPr>
          <p:cNvPr id="43011" name="Rectangle 3"/>
          <p:cNvSpPr>
            <a:spLocks noGrp="1" noChangeArrowheads="1"/>
          </p:cNvSpPr>
          <p:nvPr>
            <p:ph type="body" idx="1"/>
          </p:nvPr>
        </p:nvSpPr>
        <p:spPr>
          <a:xfrm>
            <a:off x="2895600" y="1600200"/>
            <a:ext cx="7543800" cy="4876800"/>
          </a:xfrm>
        </p:spPr>
        <p:txBody>
          <a:bodyPr>
            <a:normAutofit/>
          </a:bodyPr>
          <a:lstStyle/>
          <a:p>
            <a:pPr eaLnBrk="1" hangingPunct="1"/>
            <a:r>
              <a:rPr lang="en-US" altLang="tr-TR" sz="2400">
                <a:solidFill>
                  <a:srgbClr val="000000"/>
                </a:solidFill>
                <a:cs typeface="Times New Roman" panose="02020603050405020304" pitchFamily="18" charset="0"/>
              </a:rPr>
              <a:t>The Hebrew Bible or Tanakh</a:t>
            </a:r>
          </a:p>
          <a:p>
            <a:pPr lvl="1" eaLnBrk="1" hangingPunct="1"/>
            <a:r>
              <a:rPr lang="en-US" altLang="tr-TR" sz="2000">
                <a:solidFill>
                  <a:srgbClr val="000000"/>
                </a:solidFill>
                <a:cs typeface="Times New Roman" panose="02020603050405020304" pitchFamily="18" charset="0"/>
              </a:rPr>
              <a:t>Known by Christians as "Old Testament“</a:t>
            </a:r>
          </a:p>
          <a:p>
            <a:pPr lvl="1" eaLnBrk="1" hangingPunct="1"/>
            <a:r>
              <a:rPr lang="en-US" altLang="tr-TR" sz="2000">
                <a:solidFill>
                  <a:srgbClr val="000000"/>
                </a:solidFill>
                <a:cs typeface="Times New Roman" panose="02020603050405020304" pitchFamily="18" charset="0"/>
              </a:rPr>
              <a:t>contains the same books as the Christian version but in a different order after the first five </a:t>
            </a:r>
          </a:p>
          <a:p>
            <a:pPr eaLnBrk="1" hangingPunct="1"/>
            <a:r>
              <a:rPr lang="en-US" altLang="tr-TR" sz="2400"/>
              <a:t>Considered revealed and inspired by God</a:t>
            </a:r>
          </a:p>
          <a:p>
            <a:pPr lvl="1" eaLnBrk="1" hangingPunct="1"/>
            <a:r>
              <a:rPr lang="en-US" altLang="tr-TR" sz="2000"/>
              <a:t>Interpretation of early history of the Hebrew people, establishment of a nation </a:t>
            </a:r>
          </a:p>
          <a:p>
            <a:pPr lvl="1" eaLnBrk="1" hangingPunct="1"/>
            <a:r>
              <a:rPr lang="en-US" altLang="tr-TR" sz="2000"/>
              <a:t>Story of God’s interaction with His "Chosen People" (His-Story) </a:t>
            </a:r>
          </a:p>
          <a:p>
            <a:pPr lvl="1" eaLnBrk="1" hangingPunct="1"/>
            <a:r>
              <a:rPr lang="en-US" altLang="tr-TR" sz="2000"/>
              <a:t>Foundation of Jewish life</a:t>
            </a:r>
          </a:p>
          <a:p>
            <a:pPr eaLnBrk="1" hangingPunct="1"/>
            <a:r>
              <a:rPr lang="en-US" altLang="tr-TR" sz="2400"/>
              <a:t>Called the Bible </a:t>
            </a:r>
          </a:p>
          <a:p>
            <a:pPr lvl="1" eaLnBrk="1" hangingPunct="1"/>
            <a:r>
              <a:rPr lang="en-US" altLang="tr-TR" sz="2000"/>
              <a:t>(Biblia) means "little books“</a:t>
            </a:r>
          </a:p>
          <a:p>
            <a:pPr lvl="1" eaLnBrk="1" hangingPunct="1"/>
            <a:r>
              <a:rPr lang="en-US" altLang="tr-TR" sz="2000"/>
              <a:t>Actually a library of 39 independent books divided into 3 categories:</a:t>
            </a:r>
          </a:p>
          <a:p>
            <a:pPr eaLnBrk="1" hangingPunct="1">
              <a:buFont typeface="Wingdings" panose="05000000000000000000" pitchFamily="2" charset="2"/>
              <a:buNone/>
            </a:pPr>
            <a:endParaRPr lang="en-US" altLang="tr-TR" sz="2400">
              <a:cs typeface="Times New Roman" panose="02020603050405020304" pitchFamily="18" charset="0"/>
            </a:endParaRPr>
          </a:p>
        </p:txBody>
      </p:sp>
    </p:spTree>
    <p:extLst>
      <p:ext uri="{BB962C8B-B14F-4D97-AF65-F5344CB8AC3E}">
        <p14:creationId xmlns:p14="http://schemas.microsoft.com/office/powerpoint/2010/main" val="5093192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altLang="tr-TR" smtClean="0"/>
              <a:t>The 3 Categories</a:t>
            </a:r>
          </a:p>
        </p:txBody>
      </p:sp>
      <p:sp>
        <p:nvSpPr>
          <p:cNvPr id="44035" name="Rectangle 3"/>
          <p:cNvSpPr>
            <a:spLocks noGrp="1" noChangeArrowheads="1"/>
          </p:cNvSpPr>
          <p:nvPr>
            <p:ph type="body" idx="1"/>
          </p:nvPr>
        </p:nvSpPr>
        <p:spPr>
          <a:xfrm>
            <a:off x="2196935" y="1745673"/>
            <a:ext cx="8471065" cy="5645727"/>
          </a:xfrm>
        </p:spPr>
        <p:txBody>
          <a:bodyPr/>
          <a:lstStyle/>
          <a:p>
            <a:pPr marL="609600" indent="-609600">
              <a:buFont typeface="Wingdings" panose="05000000000000000000" pitchFamily="2" charset="2"/>
              <a:buAutoNum type="arabicPeriod"/>
            </a:pPr>
            <a:r>
              <a:rPr lang="en-US" altLang="tr-TR" sz="2800" b="1" dirty="0">
                <a:cs typeface="Times New Roman" panose="02020603050405020304" pitchFamily="18" charset="0"/>
              </a:rPr>
              <a:t>Torah</a:t>
            </a:r>
            <a:endParaRPr lang="en-US" altLang="tr-TR" sz="2800" dirty="0">
              <a:cs typeface="Times New Roman" panose="02020603050405020304" pitchFamily="18" charset="0"/>
            </a:endParaRPr>
          </a:p>
          <a:p>
            <a:pPr marL="457200" lvl="1" indent="0">
              <a:buNone/>
            </a:pPr>
            <a:r>
              <a:rPr lang="en-US" altLang="tr-TR" sz="2400" dirty="0">
                <a:cs typeface="Times New Roman" panose="02020603050405020304" pitchFamily="18" charset="0"/>
              </a:rPr>
              <a:t>Most important text</a:t>
            </a:r>
          </a:p>
          <a:p>
            <a:pPr marL="457200" lvl="1" indent="0">
              <a:buNone/>
            </a:pPr>
            <a:r>
              <a:rPr lang="en-US" altLang="tr-TR" sz="2400" dirty="0">
                <a:cs typeface="Times New Roman" panose="02020603050405020304" pitchFamily="18" charset="0"/>
              </a:rPr>
              <a:t>Divine instruction and guidance or "Written Law”</a:t>
            </a:r>
          </a:p>
          <a:p>
            <a:pPr marL="914400" lvl="2" indent="0">
              <a:buNone/>
            </a:pPr>
            <a:r>
              <a:rPr lang="en-US" altLang="tr-TR" sz="2000" dirty="0">
                <a:cs typeface="Times New Roman" panose="02020603050405020304" pitchFamily="18" charset="0"/>
              </a:rPr>
              <a:t>Books are Genesis, Exodus, Leviticus, Numbers, Deuteronomy</a:t>
            </a:r>
          </a:p>
          <a:p>
            <a:pPr marL="914400" lvl="2" indent="0">
              <a:buNone/>
            </a:pPr>
            <a:r>
              <a:rPr lang="en-US" altLang="tr-TR" sz="2000" dirty="0">
                <a:cs typeface="Times New Roman" panose="02020603050405020304" pitchFamily="18" charset="0"/>
              </a:rPr>
              <a:t>Covers history from creation through the Exodus and wandering in the desert </a:t>
            </a:r>
          </a:p>
          <a:p>
            <a:pPr marL="914400" lvl="2" indent="0">
              <a:buNone/>
            </a:pPr>
            <a:r>
              <a:rPr lang="en-US" altLang="tr-TR" sz="2000" dirty="0">
                <a:cs typeface="Times New Roman" panose="02020603050405020304" pitchFamily="18" charset="0"/>
              </a:rPr>
              <a:t>613 commandments from God</a:t>
            </a:r>
          </a:p>
        </p:txBody>
      </p:sp>
    </p:spTree>
    <p:extLst>
      <p:ext uri="{BB962C8B-B14F-4D97-AF65-F5344CB8AC3E}">
        <p14:creationId xmlns:p14="http://schemas.microsoft.com/office/powerpoint/2010/main" val="13435718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US" altLang="tr-TR" dirty="0" smtClean="0"/>
              <a:t>Continued…</a:t>
            </a:r>
          </a:p>
        </p:txBody>
      </p:sp>
      <p:sp>
        <p:nvSpPr>
          <p:cNvPr id="45059" name="Rectangle 3"/>
          <p:cNvSpPr>
            <a:spLocks noGrp="1" noChangeArrowheads="1"/>
          </p:cNvSpPr>
          <p:nvPr>
            <p:ph type="body" idx="1"/>
          </p:nvPr>
        </p:nvSpPr>
        <p:spPr>
          <a:xfrm>
            <a:off x="2363190" y="1306286"/>
            <a:ext cx="9141422" cy="4604936"/>
          </a:xfrm>
        </p:spPr>
        <p:txBody>
          <a:bodyPr/>
          <a:lstStyle/>
          <a:p>
            <a:pPr eaLnBrk="1" hangingPunct="1">
              <a:buFont typeface="Wingdings" panose="05000000000000000000" pitchFamily="2" charset="2"/>
              <a:buNone/>
            </a:pPr>
            <a:r>
              <a:rPr lang="en-US" altLang="tr-TR" sz="2400" b="1" dirty="0">
                <a:cs typeface="Times New Roman" panose="02020603050405020304" pitchFamily="18" charset="0"/>
              </a:rPr>
              <a:t>2. </a:t>
            </a:r>
            <a:r>
              <a:rPr lang="en-US" altLang="tr-TR" sz="2000" b="1" dirty="0">
                <a:cs typeface="Times New Roman" panose="02020603050405020304" pitchFamily="18" charset="0"/>
              </a:rPr>
              <a:t>Prophets</a:t>
            </a:r>
            <a:r>
              <a:rPr lang="en-US" altLang="tr-TR" sz="2000" dirty="0">
                <a:cs typeface="Times New Roman" panose="02020603050405020304" pitchFamily="18" charset="0"/>
              </a:rPr>
              <a:t>: Words and revelations of the minor and major prophets	</a:t>
            </a:r>
          </a:p>
          <a:p>
            <a:pPr marL="914400" lvl="2" indent="0" eaLnBrk="1" hangingPunct="1">
              <a:buNone/>
            </a:pPr>
            <a:r>
              <a:rPr lang="en-US" altLang="tr-TR" sz="1600" dirty="0">
                <a:cs typeface="Times New Roman" panose="02020603050405020304" pitchFamily="18" charset="0"/>
              </a:rPr>
              <a:t>Ezekiel, Isaiah, Amos, Jonah, etc.</a:t>
            </a:r>
          </a:p>
          <a:p>
            <a:pPr eaLnBrk="1" hangingPunct="1">
              <a:buFont typeface="Wingdings" panose="05000000000000000000" pitchFamily="2" charset="2"/>
              <a:buNone/>
            </a:pPr>
            <a:r>
              <a:rPr lang="en-US" altLang="tr-TR" sz="2000" b="1" dirty="0">
                <a:cs typeface="Times New Roman" panose="02020603050405020304" pitchFamily="18" charset="0"/>
              </a:rPr>
              <a:t>3. Writings</a:t>
            </a:r>
            <a:r>
              <a:rPr lang="en-US" altLang="tr-TR" sz="2000" dirty="0">
                <a:cs typeface="Times New Roman" panose="02020603050405020304" pitchFamily="18" charset="0"/>
              </a:rPr>
              <a:t>: poetic and devotional material written and used during the same time as the Prophets, words and works of the sages </a:t>
            </a:r>
          </a:p>
          <a:p>
            <a:pPr marL="914400" lvl="2" indent="0" eaLnBrk="1" hangingPunct="1">
              <a:buNone/>
            </a:pPr>
            <a:r>
              <a:rPr lang="en-US" altLang="tr-TR" sz="1600" dirty="0">
                <a:cs typeface="Times New Roman" panose="02020603050405020304" pitchFamily="18" charset="0"/>
              </a:rPr>
              <a:t>Psalms, Proverbs, Job, Ruth, Esther, Daniel, etc. </a:t>
            </a:r>
            <a:endParaRPr lang="tr-TR" altLang="tr-TR" sz="1600" dirty="0" smtClean="0">
              <a:cs typeface="Times New Roman" panose="02020603050405020304" pitchFamily="18" charset="0"/>
            </a:endParaRPr>
          </a:p>
          <a:p>
            <a:pPr lvl="2" eaLnBrk="1" hangingPunct="1">
              <a:buFont typeface="Wingdings" panose="05000000000000000000" pitchFamily="2" charset="2"/>
              <a:buChar char="o"/>
            </a:pPr>
            <a:endParaRPr lang="en-US" altLang="tr-TR" sz="2000" dirty="0">
              <a:cs typeface="Times New Roman" panose="02020603050405020304" pitchFamily="18" charset="0"/>
            </a:endParaRPr>
          </a:p>
          <a:p>
            <a:pPr lvl="0">
              <a:buClr>
                <a:srgbClr val="A53010"/>
              </a:buClr>
            </a:pPr>
            <a:r>
              <a:rPr lang="en-US" altLang="tr-TR" sz="2000" b="1" dirty="0">
                <a:solidFill>
                  <a:schemeClr val="tx1"/>
                </a:solidFill>
              </a:rPr>
              <a:t>The Talmud</a:t>
            </a:r>
          </a:p>
          <a:p>
            <a:pPr lvl="1">
              <a:buClr>
                <a:srgbClr val="A53010"/>
              </a:buClr>
            </a:pPr>
            <a:r>
              <a:rPr lang="en-US" altLang="tr-TR" dirty="0">
                <a:solidFill>
                  <a:prstClr val="black">
                    <a:lumMod val="75000"/>
                    <a:lumOff val="25000"/>
                  </a:prstClr>
                </a:solidFill>
              </a:rPr>
              <a:t>Oral tradition passed to Moses and beyond</a:t>
            </a:r>
          </a:p>
          <a:p>
            <a:pPr lvl="1">
              <a:buClr>
                <a:srgbClr val="A53010"/>
              </a:buClr>
            </a:pPr>
            <a:r>
              <a:rPr lang="en-US" altLang="tr-TR" dirty="0">
                <a:solidFill>
                  <a:prstClr val="black">
                    <a:lumMod val="75000"/>
                    <a:lumOff val="25000"/>
                  </a:prstClr>
                </a:solidFill>
              </a:rPr>
              <a:t>Finally written down in the 2</a:t>
            </a:r>
            <a:r>
              <a:rPr lang="en-US" altLang="tr-TR" baseline="30000" dirty="0">
                <a:solidFill>
                  <a:prstClr val="black">
                    <a:lumMod val="75000"/>
                    <a:lumOff val="25000"/>
                  </a:prstClr>
                </a:solidFill>
              </a:rPr>
              <a:t>nd</a:t>
            </a:r>
            <a:r>
              <a:rPr lang="en-US" altLang="tr-TR" dirty="0">
                <a:solidFill>
                  <a:prstClr val="black">
                    <a:lumMod val="75000"/>
                    <a:lumOff val="25000"/>
                  </a:prstClr>
                </a:solidFill>
              </a:rPr>
              <a:t> century</a:t>
            </a:r>
          </a:p>
          <a:p>
            <a:pPr lvl="1">
              <a:buClr>
                <a:srgbClr val="A53010"/>
              </a:buClr>
            </a:pPr>
            <a:r>
              <a:rPr lang="en-US" altLang="tr-TR" dirty="0">
                <a:solidFill>
                  <a:prstClr val="black">
                    <a:lumMod val="75000"/>
                    <a:lumOff val="25000"/>
                  </a:prstClr>
                </a:solidFill>
              </a:rPr>
              <a:t>Contains info on rituals, marriages, agricultural laws, festivals, etc.</a:t>
            </a:r>
          </a:p>
          <a:p>
            <a:pPr eaLnBrk="1" hangingPunct="1"/>
            <a:endParaRPr lang="en-US" altLang="tr-TR" sz="3600" dirty="0"/>
          </a:p>
        </p:txBody>
      </p:sp>
    </p:spTree>
    <p:extLst>
      <p:ext uri="{BB962C8B-B14F-4D97-AF65-F5344CB8AC3E}">
        <p14:creationId xmlns:p14="http://schemas.microsoft.com/office/powerpoint/2010/main" val="3534865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Unvan 1"/>
          <p:cNvSpPr>
            <a:spLocks noGrp="1"/>
          </p:cNvSpPr>
          <p:nvPr>
            <p:ph type="title"/>
          </p:nvPr>
        </p:nvSpPr>
        <p:spPr>
          <a:xfrm>
            <a:off x="1911927" y="624110"/>
            <a:ext cx="9592685" cy="1280890"/>
          </a:xfrm>
        </p:spPr>
        <p:txBody>
          <a:bodyPr/>
          <a:lstStyle/>
          <a:p>
            <a:r>
              <a:rPr lang="tr-TR" altLang="tr-TR" dirty="0" smtClean="0">
                <a:solidFill>
                  <a:srgbClr val="00B0F0"/>
                </a:solidFill>
              </a:rPr>
              <a:t>Ten </a:t>
            </a:r>
            <a:r>
              <a:rPr lang="tr-TR" altLang="tr-TR" dirty="0" err="1" smtClean="0">
                <a:solidFill>
                  <a:srgbClr val="00B0F0"/>
                </a:solidFill>
              </a:rPr>
              <a:t>Commandments</a:t>
            </a:r>
            <a:endParaRPr lang="tr-TR" altLang="tr-TR" dirty="0" smtClean="0">
              <a:solidFill>
                <a:srgbClr val="00B0F0"/>
              </a:solidFill>
            </a:endParaRPr>
          </a:p>
        </p:txBody>
      </p:sp>
      <p:graphicFrame>
        <p:nvGraphicFramePr>
          <p:cNvPr id="4" name="İçerik Yer Tutucusu 3"/>
          <p:cNvGraphicFramePr>
            <a:graphicFrameLocks noGrp="1"/>
          </p:cNvGraphicFramePr>
          <p:nvPr>
            <p:ph idx="1"/>
            <p:extLst/>
          </p:nvPr>
        </p:nvGraphicFramePr>
        <p:xfrm>
          <a:off x="2220686" y="1555668"/>
          <a:ext cx="7404327" cy="4943557"/>
        </p:xfrm>
        <a:graphic>
          <a:graphicData uri="http://schemas.openxmlformats.org/drawingml/2006/table">
            <a:tbl>
              <a:tblPr/>
              <a:tblGrid>
                <a:gridCol w="7404327">
                  <a:extLst>
                    <a:ext uri="{9D8B030D-6E8A-4147-A177-3AD203B41FA5}">
                      <a16:colId xmlns:a16="http://schemas.microsoft.com/office/drawing/2014/main" xmlns="" val="2031384157"/>
                    </a:ext>
                  </a:extLst>
                </a:gridCol>
              </a:tblGrid>
              <a:tr h="291401">
                <a:tc>
                  <a:txBody>
                    <a:bodyPr/>
                    <a:lstStyle/>
                    <a:p>
                      <a:r>
                        <a:rPr lang="en-US" sz="1600" b="1" dirty="0"/>
                        <a:t>I am the Lord your God</a:t>
                      </a:r>
                    </a:p>
                  </a:txBody>
                  <a:tcPr marL="30481" marR="30481" marT="15243" marB="15243" anchor="ctr">
                    <a:lnL>
                      <a:noFill/>
                    </a:lnL>
                    <a:lnR>
                      <a:noFill/>
                    </a:lnR>
                    <a:lnT>
                      <a:noFill/>
                    </a:lnT>
                    <a:lnB>
                      <a:noFill/>
                    </a:lnB>
                  </a:tcPr>
                </a:tc>
                <a:extLst>
                  <a:ext uri="{0D108BD9-81ED-4DB2-BD59-A6C34878D82A}">
                    <a16:rowId xmlns:a16="http://schemas.microsoft.com/office/drawing/2014/main" xmlns="" val="1090181691"/>
                  </a:ext>
                </a:extLst>
              </a:tr>
              <a:tr h="464049">
                <a:tc>
                  <a:txBody>
                    <a:bodyPr/>
                    <a:lstStyle/>
                    <a:p>
                      <a:r>
                        <a:rPr lang="en-US" sz="1600" b="1"/>
                        <a:t>You shall have no other gods before me</a:t>
                      </a:r>
                    </a:p>
                  </a:txBody>
                  <a:tcPr marL="30481" marR="30481" marT="15243" marB="15243" anchor="ctr">
                    <a:lnL>
                      <a:noFill/>
                    </a:lnL>
                    <a:lnR>
                      <a:noFill/>
                    </a:lnR>
                    <a:lnT>
                      <a:noFill/>
                    </a:lnT>
                    <a:lnB>
                      <a:noFill/>
                    </a:lnB>
                  </a:tcPr>
                </a:tc>
                <a:extLst>
                  <a:ext uri="{0D108BD9-81ED-4DB2-BD59-A6C34878D82A}">
                    <a16:rowId xmlns:a16="http://schemas.microsoft.com/office/drawing/2014/main" xmlns="" val="2181433192"/>
                  </a:ext>
                </a:extLst>
              </a:tr>
              <a:tr h="464049">
                <a:tc>
                  <a:txBody>
                    <a:bodyPr/>
                    <a:lstStyle/>
                    <a:p>
                      <a:r>
                        <a:rPr lang="en-US" sz="1600" b="1"/>
                        <a:t>You shall not make for yourself an idol</a:t>
                      </a:r>
                    </a:p>
                  </a:txBody>
                  <a:tcPr marL="30481" marR="30481" marT="15243" marB="15243" anchor="ctr">
                    <a:lnL>
                      <a:noFill/>
                    </a:lnL>
                    <a:lnR>
                      <a:noFill/>
                    </a:lnR>
                    <a:lnT>
                      <a:noFill/>
                    </a:lnT>
                    <a:lnB>
                      <a:noFill/>
                    </a:lnB>
                  </a:tcPr>
                </a:tc>
                <a:extLst>
                  <a:ext uri="{0D108BD9-81ED-4DB2-BD59-A6C34878D82A}">
                    <a16:rowId xmlns:a16="http://schemas.microsoft.com/office/drawing/2014/main" xmlns="" val="4292053517"/>
                  </a:ext>
                </a:extLst>
              </a:tr>
              <a:tr h="464049">
                <a:tc>
                  <a:txBody>
                    <a:bodyPr/>
                    <a:lstStyle/>
                    <a:p>
                      <a:r>
                        <a:rPr lang="en-US" sz="1600" b="1" dirty="0"/>
                        <a:t>Do not take the name of the Lord in vain</a:t>
                      </a:r>
                    </a:p>
                  </a:txBody>
                  <a:tcPr marL="30481" marR="30481" marT="15243" marB="15243" anchor="ctr">
                    <a:lnL>
                      <a:noFill/>
                    </a:lnL>
                    <a:lnR>
                      <a:noFill/>
                    </a:lnR>
                    <a:lnT>
                      <a:noFill/>
                    </a:lnT>
                    <a:lnB>
                      <a:noFill/>
                    </a:lnB>
                  </a:tcPr>
                </a:tc>
                <a:extLst>
                  <a:ext uri="{0D108BD9-81ED-4DB2-BD59-A6C34878D82A}">
                    <a16:rowId xmlns:a16="http://schemas.microsoft.com/office/drawing/2014/main" xmlns="" val="3444810692"/>
                  </a:ext>
                </a:extLst>
              </a:tr>
              <a:tr h="356960">
                <a:tc>
                  <a:txBody>
                    <a:bodyPr/>
                    <a:lstStyle/>
                    <a:p>
                      <a:r>
                        <a:rPr lang="en-US" sz="1600" b="1"/>
                        <a:t>Remember the Sabbath and keep it holy</a:t>
                      </a:r>
                    </a:p>
                  </a:txBody>
                  <a:tcPr marL="30481" marR="30481" marT="15243" marB="15243" anchor="ctr">
                    <a:lnL>
                      <a:noFill/>
                    </a:lnL>
                    <a:lnR>
                      <a:noFill/>
                    </a:lnR>
                    <a:lnT>
                      <a:noFill/>
                    </a:lnT>
                    <a:lnB>
                      <a:noFill/>
                    </a:lnB>
                  </a:tcPr>
                </a:tc>
                <a:extLst>
                  <a:ext uri="{0D108BD9-81ED-4DB2-BD59-A6C34878D82A}">
                    <a16:rowId xmlns:a16="http://schemas.microsoft.com/office/drawing/2014/main" xmlns="" val="527965816"/>
                  </a:ext>
                </a:extLst>
              </a:tr>
              <a:tr h="356960">
                <a:tc>
                  <a:txBody>
                    <a:bodyPr/>
                    <a:lstStyle/>
                    <a:p>
                      <a:r>
                        <a:rPr lang="en-US" sz="1600" b="1"/>
                        <a:t>Honor your father and mother</a:t>
                      </a:r>
                    </a:p>
                  </a:txBody>
                  <a:tcPr marL="30481" marR="30481" marT="15243" marB="15243" anchor="ctr">
                    <a:lnL>
                      <a:noFill/>
                    </a:lnL>
                    <a:lnR>
                      <a:noFill/>
                    </a:lnR>
                    <a:lnT>
                      <a:noFill/>
                    </a:lnT>
                    <a:lnB>
                      <a:noFill/>
                    </a:lnB>
                  </a:tcPr>
                </a:tc>
                <a:extLst>
                  <a:ext uri="{0D108BD9-81ED-4DB2-BD59-A6C34878D82A}">
                    <a16:rowId xmlns:a16="http://schemas.microsoft.com/office/drawing/2014/main" xmlns="" val="2673036805"/>
                  </a:ext>
                </a:extLst>
              </a:tr>
              <a:tr h="291401">
                <a:tc>
                  <a:txBody>
                    <a:bodyPr/>
                    <a:lstStyle/>
                    <a:p>
                      <a:r>
                        <a:rPr lang="tr-TR" sz="1600" b="1"/>
                        <a:t>You shall not kill/murder†</a:t>
                      </a:r>
                    </a:p>
                  </a:txBody>
                  <a:tcPr marL="30481" marR="30481" marT="15243" marB="15243" anchor="ctr">
                    <a:lnL>
                      <a:noFill/>
                    </a:lnL>
                    <a:lnR>
                      <a:noFill/>
                    </a:lnR>
                    <a:lnT>
                      <a:noFill/>
                    </a:lnT>
                    <a:lnB>
                      <a:noFill/>
                    </a:lnB>
                  </a:tcPr>
                </a:tc>
                <a:extLst>
                  <a:ext uri="{0D108BD9-81ED-4DB2-BD59-A6C34878D82A}">
                    <a16:rowId xmlns:a16="http://schemas.microsoft.com/office/drawing/2014/main" xmlns="" val="2591681097"/>
                  </a:ext>
                </a:extLst>
              </a:tr>
              <a:tr h="356960">
                <a:tc>
                  <a:txBody>
                    <a:bodyPr/>
                    <a:lstStyle/>
                    <a:p>
                      <a:r>
                        <a:rPr lang="en-US" sz="1600" b="1"/>
                        <a:t>You shall not commit adultery</a:t>
                      </a:r>
                    </a:p>
                  </a:txBody>
                  <a:tcPr marL="30481" marR="30481" marT="15243" marB="15243" anchor="ctr">
                    <a:lnL>
                      <a:noFill/>
                    </a:lnL>
                    <a:lnR>
                      <a:noFill/>
                    </a:lnR>
                    <a:lnT>
                      <a:noFill/>
                    </a:lnT>
                    <a:lnB>
                      <a:noFill/>
                    </a:lnB>
                  </a:tcPr>
                </a:tc>
                <a:extLst>
                  <a:ext uri="{0D108BD9-81ED-4DB2-BD59-A6C34878D82A}">
                    <a16:rowId xmlns:a16="http://schemas.microsoft.com/office/drawing/2014/main" xmlns="" val="280999600"/>
                  </a:ext>
                </a:extLst>
              </a:tr>
              <a:tr h="291401">
                <a:tc>
                  <a:txBody>
                    <a:bodyPr/>
                    <a:lstStyle/>
                    <a:p>
                      <a:r>
                        <a:rPr lang="tr-TR" sz="1600" b="1"/>
                        <a:t>You shall not steal††</a:t>
                      </a:r>
                    </a:p>
                  </a:txBody>
                  <a:tcPr marL="30481" marR="30481" marT="15243" marB="15243" anchor="ctr">
                    <a:lnL>
                      <a:noFill/>
                    </a:lnL>
                    <a:lnR>
                      <a:noFill/>
                    </a:lnR>
                    <a:lnT>
                      <a:noFill/>
                    </a:lnT>
                    <a:lnB>
                      <a:noFill/>
                    </a:lnB>
                  </a:tcPr>
                </a:tc>
                <a:extLst>
                  <a:ext uri="{0D108BD9-81ED-4DB2-BD59-A6C34878D82A}">
                    <a16:rowId xmlns:a16="http://schemas.microsoft.com/office/drawing/2014/main" xmlns="" val="440347019"/>
                  </a:ext>
                </a:extLst>
              </a:tr>
              <a:tr h="571139">
                <a:tc>
                  <a:txBody>
                    <a:bodyPr/>
                    <a:lstStyle/>
                    <a:p>
                      <a:r>
                        <a:rPr lang="en-US" sz="1600" b="1" dirty="0"/>
                        <a:t>You shall not bear false witness against your neighbor</a:t>
                      </a:r>
                    </a:p>
                  </a:txBody>
                  <a:tcPr marL="30481" marR="30481" marT="15243" marB="15243" anchor="ctr">
                    <a:lnL>
                      <a:noFill/>
                    </a:lnL>
                    <a:lnR>
                      <a:noFill/>
                    </a:lnR>
                    <a:lnT>
                      <a:noFill/>
                    </a:lnT>
                    <a:lnB>
                      <a:noFill/>
                    </a:lnB>
                  </a:tcPr>
                </a:tc>
                <a:extLst>
                  <a:ext uri="{0D108BD9-81ED-4DB2-BD59-A6C34878D82A}">
                    <a16:rowId xmlns:a16="http://schemas.microsoft.com/office/drawing/2014/main" xmlns="" val="1302000253"/>
                  </a:ext>
                </a:extLst>
              </a:tr>
              <a:tr h="464049">
                <a:tc>
                  <a:txBody>
                    <a:bodyPr/>
                    <a:lstStyle/>
                    <a:p>
                      <a:r>
                        <a:rPr lang="en-US" sz="1600" b="1"/>
                        <a:t>You shall not covet‡ your neighbor's wife</a:t>
                      </a:r>
                    </a:p>
                  </a:txBody>
                  <a:tcPr marL="30481" marR="30481" marT="15243" marB="15243" anchor="ctr">
                    <a:lnL>
                      <a:noFill/>
                    </a:lnL>
                    <a:lnR>
                      <a:noFill/>
                    </a:lnR>
                    <a:lnT>
                      <a:noFill/>
                    </a:lnT>
                    <a:lnB>
                      <a:noFill/>
                    </a:lnB>
                  </a:tcPr>
                </a:tc>
                <a:extLst>
                  <a:ext uri="{0D108BD9-81ED-4DB2-BD59-A6C34878D82A}">
                    <a16:rowId xmlns:a16="http://schemas.microsoft.com/office/drawing/2014/main" xmlns="" val="2726938735"/>
                  </a:ext>
                </a:extLst>
              </a:tr>
              <a:tr h="571139">
                <a:tc>
                  <a:txBody>
                    <a:bodyPr/>
                    <a:lstStyle/>
                    <a:p>
                      <a:r>
                        <a:rPr lang="en-US" sz="1600" b="1" dirty="0"/>
                        <a:t>You shall not covet‡ anything that belongs to your neighbor</a:t>
                      </a:r>
                    </a:p>
                  </a:txBody>
                  <a:tcPr marL="30481" marR="30481" marT="15243" marB="15243" anchor="ctr">
                    <a:lnL>
                      <a:noFill/>
                    </a:lnL>
                    <a:lnR>
                      <a:noFill/>
                    </a:lnR>
                    <a:lnT>
                      <a:noFill/>
                    </a:lnT>
                    <a:lnB>
                      <a:noFill/>
                    </a:lnB>
                  </a:tcPr>
                </a:tc>
                <a:extLst>
                  <a:ext uri="{0D108BD9-81ED-4DB2-BD59-A6C34878D82A}">
                    <a16:rowId xmlns:a16="http://schemas.microsoft.com/office/drawing/2014/main" xmlns="" val="160165695"/>
                  </a:ext>
                </a:extLst>
              </a:tr>
            </a:tbl>
          </a:graphicData>
        </a:graphic>
      </p:graphicFrame>
    </p:spTree>
    <p:extLst>
      <p:ext uri="{BB962C8B-B14F-4D97-AF65-F5344CB8AC3E}">
        <p14:creationId xmlns:p14="http://schemas.microsoft.com/office/powerpoint/2010/main" val="33836206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503</Words>
  <Application>Microsoft Office PowerPoint</Application>
  <PresentationFormat>Geniş ekran</PresentationFormat>
  <Paragraphs>74</Paragraphs>
  <Slides>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8</vt:i4>
      </vt:variant>
    </vt:vector>
  </HeadingPairs>
  <TitlesOfParts>
    <vt:vector size="14" baseType="lpstr">
      <vt:lpstr>Arial</vt:lpstr>
      <vt:lpstr>Calibri</vt:lpstr>
      <vt:lpstr>Calibri Light</vt:lpstr>
      <vt:lpstr>Times New Roman</vt:lpstr>
      <vt:lpstr>Wingdings</vt:lpstr>
      <vt:lpstr>Office Teması</vt:lpstr>
      <vt:lpstr>PowerPoint Sunusu</vt:lpstr>
      <vt:lpstr>Basic terms</vt:lpstr>
      <vt:lpstr> </vt:lpstr>
      <vt:lpstr>The Nature of God</vt:lpstr>
      <vt:lpstr>Next class: Sacred Texts</vt:lpstr>
      <vt:lpstr>The 3 Categories</vt:lpstr>
      <vt:lpstr>Continued…</vt:lpstr>
      <vt:lpstr>Ten Commandments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Microsoft account</dc:creator>
  <cp:lastModifiedBy>Microsoft account</cp:lastModifiedBy>
  <cp:revision>1</cp:revision>
  <dcterms:created xsi:type="dcterms:W3CDTF">2018-02-20T13:27:31Z</dcterms:created>
  <dcterms:modified xsi:type="dcterms:W3CDTF">2018-02-20T13:29:08Z</dcterms:modified>
</cp:coreProperties>
</file>