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97ABCAB-0D77-4254-A58F-D6A9E4CD85B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97ABCAB-0D77-4254-A58F-D6A9E4CD85B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97ABCAB-0D77-4254-A58F-D6A9E4CD85B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97ABCAB-0D77-4254-A58F-D6A9E4CD85B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7ABCAB-0D77-4254-A58F-D6A9E4CD85B7}"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97ABCAB-0D77-4254-A58F-D6A9E4CD85B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97ABCAB-0D77-4254-A58F-D6A9E4CD85B7}"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97ABCAB-0D77-4254-A58F-D6A9E4CD85B7}"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7ABCAB-0D77-4254-A58F-D6A9E4CD85B7}"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7ABCAB-0D77-4254-A58F-D6A9E4CD85B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7ABCAB-0D77-4254-A58F-D6A9E4CD85B7}"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D7EF026-EEFC-425C-8EC7-4F27358BA27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7ABCAB-0D77-4254-A58F-D6A9E4CD85B7}"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EF026-EEFC-425C-8EC7-4F27358BA27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11. HAFTA</a:t>
            </a:r>
          </a:p>
          <a:p>
            <a:r>
              <a:rPr lang="tr-TR" dirty="0" smtClean="0"/>
              <a:t>SOSYAL SORUN OLARAK YAŞLILIK</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lstStyle/>
          <a:p>
            <a:r>
              <a:rPr lang="tr-TR" dirty="0" smtClean="0"/>
              <a:t>Yaşlılıkta temel bakım ihtiyaçlarından bir diğeri kişisel bakımdır.</a:t>
            </a:r>
          </a:p>
          <a:p>
            <a:r>
              <a:rPr lang="tr-TR" dirty="0" smtClean="0"/>
              <a:t>Yaşlılar, fiziksel yetersizliklerine bağlı olarak kendi kişisel bakımlarını sağlayamazlar ya da sağlamakta zorlanabilirler.</a:t>
            </a:r>
          </a:p>
          <a:p>
            <a:r>
              <a:rPr lang="tr-TR" dirty="0" smtClean="0"/>
              <a:t>El ve vücut temizliği, erkekler için traş, saç bakımı vb faaliyetler için yardıma ihtiyaç duyarlar.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normAutofit/>
          </a:bodyPr>
          <a:lstStyle/>
          <a:p>
            <a:r>
              <a:rPr lang="tr-TR" dirty="0" smtClean="0"/>
              <a:t>Kişisel bakım bireyin günlük temizliğinin yapılmasının yanı sıra vücut, saç, el, tırnak vb. temizliklerin uygulanması ile de sağlanabilir. Ergenlik döneminden itibaren bireyin çevresinde yer edinme isteği, kişisel bakıma verdiği önemi artırmaktadır.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YAŞLILIKTA KİŞİSEL BAKIM</a:t>
            </a:r>
            <a:endParaRPr lang="tr-TR" dirty="0"/>
          </a:p>
        </p:txBody>
      </p:sp>
      <p:sp>
        <p:nvSpPr>
          <p:cNvPr id="3" name="Content Placeholder 2"/>
          <p:cNvSpPr>
            <a:spLocks noGrp="1"/>
          </p:cNvSpPr>
          <p:nvPr>
            <p:ph idx="1"/>
          </p:nvPr>
        </p:nvSpPr>
        <p:spPr/>
        <p:txBody>
          <a:bodyPr/>
          <a:lstStyle/>
          <a:p>
            <a:pPr algn="just"/>
            <a:r>
              <a:rPr lang="tr-TR" dirty="0" smtClean="0"/>
              <a:t>Yetişkinlik döneminde ise bireyin kazandığı veya kazanmak istediği statü doğrultusunda kişisel bakım uygulamalarını önemsediği ve geliştirme eğilimine girdiği görülmektedir. Yaşlılıkta ise bireyin kendi kendine kişisel bakım uygulaması yapması giderek güçleşmekte ve bakım gereksinimi artmaktadır(MEB, 2011).</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92500" lnSpcReduction="20000"/>
          </a:bodyPr>
          <a:lstStyle/>
          <a:p>
            <a:endParaRPr lang="tr-TR" dirty="0"/>
          </a:p>
          <a:p>
            <a:r>
              <a:rPr lang="tr-TR" dirty="0"/>
              <a:t>Alzheimer hastalığından ölen yaşlıların oranı 2014 yılında %4 olmuştur. Ölüm nedeni istatistiklerine göre 2010 yılında Alzheimer hastalığından hayatını kaybeden yaşlıların oranı %2.7 iken, bu oran 2014 yılında %4’e yükselmiştir. Uzun süreli bakıma ihtiyaç duyulan hastalıklardan biri Alzheimer’dır. Türkiye’de Alzheimer görülme sıklığının ve bu hastalık nedeniyle ölüm oranlarının artması uzun süreli bakım ihtiyacının da artacağı anlamına gelmektedir.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lnSpcReduction="10000"/>
          </a:bodyPr>
          <a:lstStyle/>
          <a:p>
            <a:r>
              <a:rPr lang="tr-TR" dirty="0" smtClean="0"/>
              <a:t>Yaşlı yoksulluk oranı %18.3 olarak belirlenmiştir. Çalışan yaşlı nüfusun %74.1’inin tarım sektöründe yer aldığı görülmektedir. </a:t>
            </a:r>
          </a:p>
          <a:p>
            <a:r>
              <a:rPr lang="tr-TR" dirty="0" smtClean="0"/>
              <a:t>Yaşam memnuniyeti araştırması sonuçlarına göre mutlu olduğunu belirten yaşlıların oranı 2014 yılında %62.8 iken bu oran 2015 yılında %56.8’e düşmüştür. Yaşlılık döneminde bireylerin mutluluk kaynağı %66.8 oranı ile aileleri olmuştur (TÜİK, 2016).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lstStyle/>
          <a:p>
            <a:r>
              <a:rPr lang="tr-TR" dirty="0" smtClean="0"/>
              <a:t>Türkiye’de doğumda beklenen ortalama yaşam süresi 78 yıldır. Bu süre erkeklerde 75.3 yıl ve kadınlarda 80.7 yıl olarak belirlenmiştir. Beklenen ortalama yaşam süresi 15 yaşındaki kişiler için 64.3 </a:t>
            </a:r>
            <a:r>
              <a:rPr lang="tr-TR" b="1" dirty="0" smtClean="0"/>
              <a:t>yıldır. Türkiye’de 50 yaşında olan bir kişinin kalan yaşam süresi ortalama 30.6 yıl olarak hesaplanmıştır. Erkekler için bu süre 28.3 yıl iken, kadınlarda 32.9 yıldır. </a:t>
            </a:r>
            <a:r>
              <a:rPr lang="tr-TR" dirty="0" smtClean="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YAŞLANMA VE GETİRDİĞİ İHTİYAÇLAR</a:t>
            </a:r>
            <a:endParaRPr lang="tr-TR" dirty="0"/>
          </a:p>
        </p:txBody>
      </p:sp>
      <p:sp>
        <p:nvSpPr>
          <p:cNvPr id="3" name="Content Placeholder 2"/>
          <p:cNvSpPr>
            <a:spLocks noGrp="1"/>
          </p:cNvSpPr>
          <p:nvPr>
            <p:ph idx="1"/>
          </p:nvPr>
        </p:nvSpPr>
        <p:spPr/>
        <p:txBody>
          <a:bodyPr>
            <a:normAutofit fontScale="85000" lnSpcReduction="20000"/>
          </a:bodyPr>
          <a:lstStyle/>
          <a:p>
            <a:pPr algn="just"/>
            <a:endParaRPr lang="tr-TR" b="1" dirty="0"/>
          </a:p>
          <a:p>
            <a:pPr algn="just"/>
            <a:r>
              <a:rPr lang="tr-TR" b="1" dirty="0"/>
              <a:t>Beklenen yaşam süresi 65 yaşındaki kişiler için 17.9 yıl olarak bulunmuştur (TÜİK, 2015). Erkekler için bu süre 16.2 yıl iken, kadınlarda 19.4 yıldır. Diğer bir ifade ile 65 yaşındaki kadınların erkeklerden ortalama 3.2 yıl daha fazla yaşaması beklenmektedir </a:t>
            </a:r>
            <a:r>
              <a:rPr lang="tr-TR" b="1" dirty="0" smtClean="0"/>
              <a:t>(Tuik).</a:t>
            </a:r>
          </a:p>
          <a:p>
            <a:pPr algn="just"/>
            <a:r>
              <a:rPr lang="tr-TR" b="1" dirty="0" smtClean="0"/>
              <a:t> </a:t>
            </a:r>
            <a:r>
              <a:rPr lang="tr-TR" b="1" dirty="0"/>
              <a:t>Türkiye’de en fazla nüfusun bulunduğu İstanbul’da doğumda beklenen yaşam süresi Türkiye ortalamasından daha yüksek olup toplamda 78.7 yıldır. İstanbul’da bu süre erkeklerde 75.8 yıl ve kadınlarda ise 81.5 yıl olarak hesaplanmıştır (TÜİK, 2015).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t>Beslenme, her yaş grubunda olduğu gibi yaşlılarda da fiziksel ve ruhsal olarak sağlıklı olmada etkilidir. Bu dönemde uygun beslenmenin sağlanmasının yaşam süresi ve yaşam kalitesini artırdığı bilinmektedir. </a:t>
            </a:r>
          </a:p>
          <a:p>
            <a:pPr algn="just"/>
            <a:r>
              <a:rPr lang="tr-TR" dirty="0" smtClean="0"/>
              <a:t>Yaşlı bireylerin yeterli ve dengeli beslenmesi sadece diyet ile ilişkili hastalıkların oluşum riskini azaltmaz, aynı zamanda sağlığı geliştirir, yaşlıların çoğunluğunun enerjik, yaşam dolu ve bağımsız bir yaşam sürdürmelerini kolaylaştırır, hastalık sonrası sağlığın yeniden kazanılması için gereken zamanı azaltır ve sağlık kaynaklarının daha verimli kullanılmasına yardımcı olur.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a:bodyPr>
          <a:lstStyle/>
          <a:p>
            <a:r>
              <a:rPr lang="tr-TR" dirty="0" smtClean="0"/>
              <a:t>Yaşlılarda görme kaybı, tat ve koku almadaki azalma besin seçimini sınırlandırır, öğünden hoşlanma durumunu ve besin tüketimini azaltır. Bunların yanı sıra iştahı, besin ögelerinin emilimini ve kullanımını azaltan ya da besin ögesi gereksinmesini artıran hastalıklar ya da mental sorunlar beslenme durumunu etkiler.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Yaşlılıkta genel olarak beslenme özellikleri:</a:t>
            </a:r>
          </a:p>
          <a:p>
            <a:r>
              <a:rPr lang="tr-TR" dirty="0" smtClean="0"/>
              <a:t> Enerji ihtiyacı azalır.</a:t>
            </a:r>
          </a:p>
          <a:p>
            <a:r>
              <a:rPr lang="tr-TR" dirty="0" smtClean="0"/>
              <a:t>  Sık ve az yemek yenilmelidir.</a:t>
            </a:r>
          </a:p>
          <a:p>
            <a:r>
              <a:rPr lang="tr-TR" dirty="0" smtClean="0"/>
              <a:t>  Sıvı yiyeceklere ağırlık verilip tuz azaltılmalıdır.</a:t>
            </a:r>
          </a:p>
          <a:p>
            <a:r>
              <a:rPr lang="tr-TR" dirty="0" smtClean="0"/>
              <a:t>  Kalori, normal vücut ağırlığını koruyacak kadar olmalıdır.</a:t>
            </a:r>
          </a:p>
          <a:p>
            <a:r>
              <a:rPr lang="tr-TR" dirty="0" smtClean="0"/>
              <a:t>  Günlük yemek listelerinde hoşa gidecek ve kolay yenebilecek yiyecekler yer almalıdır.</a:t>
            </a:r>
          </a:p>
          <a:p>
            <a:r>
              <a:rPr lang="tr-TR" dirty="0" smtClean="0"/>
              <a:t>  Çiğneme zorluğu olanlara yumuşak gıdalar verilmelidir(MEB, 2011).</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YAŞLI BESLENMESİ</a:t>
            </a:r>
            <a:endParaRPr lang="tr-TR" dirty="0"/>
          </a:p>
        </p:txBody>
      </p:sp>
      <p:sp>
        <p:nvSpPr>
          <p:cNvPr id="3" name="Content Placeholder 2"/>
          <p:cNvSpPr>
            <a:spLocks noGrp="1"/>
          </p:cNvSpPr>
          <p:nvPr>
            <p:ph idx="1"/>
          </p:nvPr>
        </p:nvSpPr>
        <p:spPr/>
        <p:txBody>
          <a:bodyPr>
            <a:normAutofit fontScale="62500" lnSpcReduction="20000"/>
          </a:bodyPr>
          <a:lstStyle/>
          <a:p>
            <a:r>
              <a:rPr lang="tr-TR" dirty="0" smtClean="0"/>
              <a:t> Sıvı yiyeceklere ağırlık verilip tuz azaltılmalıdır. </a:t>
            </a:r>
          </a:p>
          <a:p>
            <a:r>
              <a:rPr lang="tr-TR" dirty="0" smtClean="0"/>
              <a:t> Kalori normal vücut ağırlığını koruyacak kadar olmalıdır.</a:t>
            </a:r>
          </a:p>
          <a:p>
            <a:r>
              <a:rPr lang="tr-TR" dirty="0" smtClean="0"/>
              <a:t>  Günlük yaşamda uyku, egzersiz, eğlence ve dinlenmeye dengeli bir şekilde yer verilmelidir. </a:t>
            </a:r>
          </a:p>
          <a:p>
            <a:r>
              <a:rPr lang="tr-TR" dirty="0" smtClean="0"/>
              <a:t> Fiziksel aktiviteyi düzenlemek gerekir.</a:t>
            </a:r>
          </a:p>
          <a:p>
            <a:r>
              <a:rPr lang="tr-TR" dirty="0" smtClean="0"/>
              <a:t>  Vücudun bedensel çökmemesi için devamlı düzenli hafif spor yapmak gerekir. </a:t>
            </a:r>
          </a:p>
          <a:p>
            <a:r>
              <a:rPr lang="tr-TR" dirty="0" smtClean="0"/>
              <a:t> Stresten kaçınmak, mümkün olduğunca düzenli bir yaşam sürmek gerekir. </a:t>
            </a:r>
          </a:p>
          <a:p>
            <a:r>
              <a:rPr lang="tr-TR" dirty="0" smtClean="0"/>
              <a:t> Tat alma, koklama, görme duyuları azalabileceğinden yiyecekler hazırlanırken bu özelliklere dikkat edilmelidir.</a:t>
            </a:r>
          </a:p>
          <a:p>
            <a:r>
              <a:rPr lang="tr-TR" dirty="0" smtClean="0"/>
              <a:t>  Menülerinde hoşa gidecek ve kolay yenebilecek yiyecekler yer almalıdır.</a:t>
            </a:r>
          </a:p>
          <a:p>
            <a:r>
              <a:rPr lang="tr-TR" dirty="0" smtClean="0"/>
              <a:t>  Çiğneme zorluğu olanlara yumuşak gıdalar verilmelidir.</a:t>
            </a:r>
          </a:p>
          <a:p>
            <a:r>
              <a:rPr lang="tr-TR" dirty="0" smtClean="0"/>
              <a:t>  Besin ögelerinin yaşlılıkta değil orta yaşlarda miktarının artırılması ve yaşamın her anında beslenmeye dikkat edilmesi gerekmektedir</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728</Words>
  <Application>Microsoft Office PowerPoint</Application>
  <PresentationFormat>On-screen Show (4:3)</PresentationFormat>
  <Paragraphs>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SOSYAL GÜVENLİK SOSYOLOJİSİ</vt:lpstr>
      <vt:lpstr>YAŞLANMA VE GETİRDİĞİ İHTİYAÇLAR</vt:lpstr>
      <vt:lpstr>YAŞLANMA VE GETİRDİĞİ İHTİYAÇLAR</vt:lpstr>
      <vt:lpstr>YAŞLANMA VE GETİRDİĞİ İHTİYAÇLAR</vt:lpstr>
      <vt:lpstr>YAŞLANMA VE GETİRDİĞİ İHTİYAÇLAR</vt:lpstr>
      <vt:lpstr>YAŞLI BESLENMESİ</vt:lpstr>
      <vt:lpstr>YAŞLI BESLENMESİ</vt:lpstr>
      <vt:lpstr>YAŞLI BESLENMESİ</vt:lpstr>
      <vt:lpstr>YAŞLI BESLENMESİ</vt:lpstr>
      <vt:lpstr>YAŞLILIKTA KİŞİSEL BAKIM</vt:lpstr>
      <vt:lpstr>YAŞLILIKTA KİŞİSEL BAKIM</vt:lpstr>
      <vt:lpstr>YAŞLILIKTA KİŞİSEL BAKIM</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2020-05-08T20:42:20Z</dcterms:created>
  <dcterms:modified xsi:type="dcterms:W3CDTF">2020-05-08T20:43:30Z</dcterms:modified>
</cp:coreProperties>
</file>