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russkiiyazyk.ru/sintaksis/sochinitelnaia-sviaz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russkiiyazyk.ru/sintaksis/obobschayuschie-slova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B0B1-BEF2-4B2E-A81B-47F6AA2B0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Синтаксис </a:t>
            </a:r>
            <a:r>
              <a:rPr lang="tr-TR" dirty="0"/>
              <a:t>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8CD69-D3F2-4000-8667-1A55860AC7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/>
              <a:t>Урок 12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38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82DD-9751-4F8F-B4FC-F80451F95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34008"/>
            <a:ext cx="9601200" cy="851452"/>
          </a:xfrm>
        </p:spPr>
        <p:txBody>
          <a:bodyPr/>
          <a:lstStyle/>
          <a:p>
            <a:r>
              <a:rPr lang="ru-RU" dirty="0"/>
              <a:t>Однородные члены предложения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6F980F-1AAA-4D44-B2F7-7DC77CBCCD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57739"/>
            <a:ext cx="9601200" cy="4409661"/>
          </a:xfrm>
        </p:spPr>
        <p:txBody>
          <a:bodyPr/>
          <a:lstStyle/>
          <a:p>
            <a:pPr algn="just"/>
            <a:r>
              <a:rPr lang="ru-RU" b="1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Однородные члены предложения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— это одинаковые члены, соединенные сочинительной связью и относящиеся к одному и тому же члену предложения.</a:t>
            </a:r>
          </a:p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Однородные члены равноправны в предложении, то есть между ними существует </a:t>
            </a:r>
            <a:r>
              <a:rPr lang="ru-RU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сочинительная связь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которую осуществляют соединительные, противительные и разделительные союзы.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Однородные члены обычно выражаются словами одной и той же части речи, но могут быть выражены и словами разных частей речи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П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ример: </a:t>
            </a:r>
            <a:r>
              <a:rPr lang="ru-RU" b="0" i="1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Мороз крепчал и щипал уши, лицо и руки.</a:t>
            </a:r>
          </a:p>
          <a:p>
            <a:pPr marL="0" indent="0" algn="just">
              <a:buNone/>
            </a:pPr>
            <a:r>
              <a:rPr lang="ru-RU" i="1" dirty="0">
                <a:solidFill>
                  <a:schemeClr val="tx1"/>
                </a:solidFill>
                <a:latin typeface="Arial" panose="020B0604020202020204" pitchFamily="34" charset="0"/>
              </a:rPr>
              <a:t>	  </a:t>
            </a:r>
            <a:r>
              <a:rPr lang="ru-RU" b="0" i="1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Эту работу каменщики выполнили мастерски, у удивительной 	   	  ловкостью. </a:t>
            </a:r>
            <a:endParaRPr lang="en-US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01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E9631-4E52-4FF5-B932-B3B0071D8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62609"/>
            <a:ext cx="9601200" cy="5204791"/>
          </a:xfrm>
        </p:spPr>
        <p:txBody>
          <a:bodyPr>
            <a:normAutofit/>
          </a:bodyPr>
          <a:lstStyle/>
          <a:p>
            <a:pPr algn="l"/>
            <a:r>
              <a:rPr lang="ru-RU" b="1" i="0" dirty="0">
                <a:solidFill>
                  <a:srgbClr val="4E4E3F"/>
                </a:solidFill>
                <a:effectLst/>
              </a:rPr>
              <a:t>Однородные подлежащие</a:t>
            </a:r>
            <a:r>
              <a:rPr lang="ru-RU" b="0" i="0" dirty="0">
                <a:solidFill>
                  <a:srgbClr val="4E4E3F"/>
                </a:solidFill>
                <a:effectLst/>
              </a:rPr>
              <a:t>.</a:t>
            </a:r>
            <a:br>
              <a:rPr lang="ru-RU" b="0" i="0" dirty="0">
                <a:solidFill>
                  <a:srgbClr val="4E4E3F"/>
                </a:solidFill>
                <a:effectLst/>
              </a:rPr>
            </a:br>
            <a:r>
              <a:rPr lang="ru-RU" b="0" i="0" dirty="0">
                <a:solidFill>
                  <a:srgbClr val="4E4E3F"/>
                </a:solidFill>
                <a:effectLst/>
              </a:rPr>
              <a:t>Маша и Витя встретились случайно.</a:t>
            </a:r>
            <a:br>
              <a:rPr lang="ru-RU" b="0" i="0" dirty="0">
                <a:solidFill>
                  <a:srgbClr val="4E4E3F"/>
                </a:solidFill>
                <a:effectLst/>
              </a:rPr>
            </a:br>
            <a:r>
              <a:rPr lang="ru-RU" b="0" i="0" dirty="0">
                <a:solidFill>
                  <a:srgbClr val="4E4E3F"/>
                </a:solidFill>
                <a:effectLst/>
              </a:rPr>
              <a:t>Грибы и ягоды росли на поляне в изобилии.</a:t>
            </a:r>
          </a:p>
          <a:p>
            <a:pPr algn="l"/>
            <a:r>
              <a:rPr lang="ru-RU" b="1" i="0" dirty="0">
                <a:solidFill>
                  <a:srgbClr val="4E4E3F"/>
                </a:solidFill>
                <a:effectLst/>
              </a:rPr>
              <a:t>Однородные сказуемые</a:t>
            </a:r>
            <a:r>
              <a:rPr lang="ru-RU" b="0" i="0" dirty="0">
                <a:solidFill>
                  <a:srgbClr val="4E4E3F"/>
                </a:solidFill>
                <a:effectLst/>
              </a:rPr>
              <a:t>.</a:t>
            </a:r>
            <a:br>
              <a:rPr lang="ru-RU" b="0" i="0" dirty="0">
                <a:solidFill>
                  <a:srgbClr val="4E4E3F"/>
                </a:solidFill>
                <a:effectLst/>
              </a:rPr>
            </a:br>
            <a:r>
              <a:rPr lang="ru-RU" b="0" i="0" dirty="0">
                <a:solidFill>
                  <a:srgbClr val="4E4E3F"/>
                </a:solidFill>
                <a:effectLst/>
              </a:rPr>
              <a:t>Я одновременно слушаю и пишу.</a:t>
            </a:r>
            <a:br>
              <a:rPr lang="ru-RU" b="0" i="0" dirty="0">
                <a:solidFill>
                  <a:srgbClr val="4E4E3F"/>
                </a:solidFill>
                <a:effectLst/>
              </a:rPr>
            </a:br>
            <a:r>
              <a:rPr lang="ru-RU" b="0" i="0" dirty="0">
                <a:solidFill>
                  <a:srgbClr val="4E4E3F"/>
                </a:solidFill>
                <a:effectLst/>
              </a:rPr>
              <a:t>Ласточки кружатся над озером и ловят мошек.</a:t>
            </a:r>
          </a:p>
          <a:p>
            <a:pPr algn="l"/>
            <a:r>
              <a:rPr lang="ru-RU" b="1" i="0" dirty="0">
                <a:solidFill>
                  <a:srgbClr val="4E4E3F"/>
                </a:solidFill>
                <a:effectLst/>
              </a:rPr>
              <a:t>Однородные дополнения</a:t>
            </a:r>
            <a:r>
              <a:rPr lang="ru-RU" b="0" i="0" dirty="0">
                <a:solidFill>
                  <a:srgbClr val="4E4E3F"/>
                </a:solidFill>
                <a:effectLst/>
              </a:rPr>
              <a:t>.</a:t>
            </a:r>
            <a:br>
              <a:rPr lang="ru-RU" b="0" i="0" dirty="0">
                <a:solidFill>
                  <a:srgbClr val="4E4E3F"/>
                </a:solidFill>
                <a:effectLst/>
              </a:rPr>
            </a:br>
            <a:r>
              <a:rPr lang="ru-RU" b="0" i="0" dirty="0">
                <a:solidFill>
                  <a:srgbClr val="4E4E3F"/>
                </a:solidFill>
                <a:effectLst/>
              </a:rPr>
              <a:t>Мы увидели тебя и маму ещё возле магазина.</a:t>
            </a:r>
            <a:br>
              <a:rPr lang="ru-RU" b="0" i="0" dirty="0">
                <a:solidFill>
                  <a:srgbClr val="4E4E3F"/>
                </a:solidFill>
                <a:effectLst/>
              </a:rPr>
            </a:br>
            <a:r>
              <a:rPr lang="ru-RU" b="0" i="0" dirty="0">
                <a:solidFill>
                  <a:srgbClr val="4E4E3F"/>
                </a:solidFill>
                <a:effectLst/>
              </a:rPr>
              <a:t>Я люблю булочки и пирожки.</a:t>
            </a:r>
          </a:p>
          <a:p>
            <a:pPr algn="l"/>
            <a:r>
              <a:rPr lang="ru-RU" b="1" i="0" dirty="0">
                <a:solidFill>
                  <a:srgbClr val="4E4E3F"/>
                </a:solidFill>
                <a:effectLst/>
              </a:rPr>
              <a:t>Однородные определения</a:t>
            </a:r>
            <a:r>
              <a:rPr lang="ru-RU" b="0" i="0" dirty="0">
                <a:solidFill>
                  <a:srgbClr val="4E4E3F"/>
                </a:solidFill>
                <a:effectLst/>
              </a:rPr>
              <a:t>.</a:t>
            </a:r>
            <a:br>
              <a:rPr lang="ru-RU" b="0" i="0" dirty="0">
                <a:solidFill>
                  <a:srgbClr val="4E4E3F"/>
                </a:solidFill>
                <a:effectLst/>
              </a:rPr>
            </a:br>
            <a:r>
              <a:rPr lang="ru-RU" b="0" i="0" dirty="0">
                <a:solidFill>
                  <a:srgbClr val="4E4E3F"/>
                </a:solidFill>
                <a:effectLst/>
              </a:rPr>
              <a:t>Ветер гнал жёлтые и красные листья клёнов по улице.</a:t>
            </a:r>
            <a:br>
              <a:rPr lang="ru-RU" b="0" i="0" dirty="0">
                <a:solidFill>
                  <a:srgbClr val="4E4E3F"/>
                </a:solidFill>
                <a:effectLst/>
              </a:rPr>
            </a:br>
            <a:r>
              <a:rPr lang="ru-RU" b="0" i="0" dirty="0">
                <a:solidFill>
                  <a:srgbClr val="4E4E3F"/>
                </a:solidFill>
                <a:effectLst/>
              </a:rPr>
              <a:t>Нежные и трепетные слова мама произнесла в день рождения своей мамы.</a:t>
            </a:r>
          </a:p>
          <a:p>
            <a:pPr algn="l"/>
            <a:r>
              <a:rPr lang="ru-RU" b="1" i="0" dirty="0">
                <a:solidFill>
                  <a:srgbClr val="4E4E3F"/>
                </a:solidFill>
                <a:effectLst/>
              </a:rPr>
              <a:t>Однородные обстоятельства</a:t>
            </a:r>
            <a:r>
              <a:rPr lang="ru-RU" b="0" i="0" dirty="0">
                <a:solidFill>
                  <a:srgbClr val="4E4E3F"/>
                </a:solidFill>
                <a:effectLst/>
              </a:rPr>
              <a:t>.</a:t>
            </a:r>
            <a:br>
              <a:rPr lang="ru-RU" b="0" i="0" dirty="0">
                <a:solidFill>
                  <a:srgbClr val="4E4E3F"/>
                </a:solidFill>
                <a:effectLst/>
              </a:rPr>
            </a:br>
            <a:r>
              <a:rPr lang="ru-RU" b="0" i="0" dirty="0">
                <a:solidFill>
                  <a:srgbClr val="4E4E3F"/>
                </a:solidFill>
                <a:effectLst/>
              </a:rPr>
              <a:t>Я быстро и чётко проговорил слово.</a:t>
            </a:r>
            <a:br>
              <a:rPr lang="ru-RU" b="0" i="0" dirty="0">
                <a:solidFill>
                  <a:srgbClr val="4E4E3F"/>
                </a:solidFill>
                <a:effectLst/>
              </a:rPr>
            </a:br>
            <a:r>
              <a:rPr lang="ru-RU" b="0" i="0" dirty="0">
                <a:solidFill>
                  <a:srgbClr val="4E4E3F"/>
                </a:solidFill>
                <a:effectLst/>
              </a:rPr>
              <a:t>Грибы росли быстро и всюду.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908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553B58-68D2-448D-94F7-BDDF19D94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36104"/>
            <a:ext cx="9601200" cy="523129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При однородных членах предложения могут быть </a:t>
            </a:r>
            <a:r>
              <a:rPr lang="ru-RU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обобщающие слова</a:t>
            </a:r>
            <a:endParaRPr lang="ru-RU" b="0" i="0" dirty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П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ример: </a:t>
            </a:r>
            <a:r>
              <a:rPr lang="ru-RU" b="0" i="1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 дедушкином саду росло двадцать шесть яблонь: антоновки 	грушовки, анисовки, боровинка, коричная и еще одна яблоня, которую 	мы называли липовой за то, что плоды её по прозрачности, аромату 	и сладости напоминали липовый мёд (В. Солоухин)</a:t>
            </a:r>
          </a:p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 предложении может быть не один ряд однородных членов, а два и больше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Пример: </a:t>
            </a:r>
            <a:r>
              <a:rPr lang="ru-RU" b="0" i="1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Мороз крепчал и щипал уши, лицо и руки (А. Серафимович).</a:t>
            </a:r>
          </a:p>
          <a:p>
            <a:pPr algn="just"/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Однородные члены предложения могут быть распространенными, то есть иметь при себе зависимые слова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Пример: 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Осень на картинах Левитана очень разнообразна. На 	них изображены знакомые с 	детства вещи: стога сена, </a:t>
            </a:r>
            <a:r>
              <a:rPr lang="ru-RU" b="0" i="1" u="none" strike="noStrike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почернелые от 	сырости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; </a:t>
            </a:r>
            <a:r>
              <a:rPr lang="ru-RU" b="0" i="1" u="none" strike="noStrike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маленькие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реки, </a:t>
            </a:r>
            <a:r>
              <a:rPr lang="ru-RU" b="0" i="1" u="none" strike="noStrike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кружащие в 	медленном водоворотах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ru-RU" b="0" i="1" u="none" strike="noStrike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палую листву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;</a:t>
            </a:r>
            <a:r>
              <a:rPr lang="ru-RU" b="0" i="1" u="none" strike="noStrike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одинокие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ru-RU" b="0" i="1" u="none" strike="noStrike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золотые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березы, </a:t>
            </a:r>
            <a:r>
              <a:rPr lang="ru-RU" b="0" i="1" u="none" strike="noStrike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е	еще не обитые ветром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; небо, </a:t>
            </a:r>
            <a:r>
              <a:rPr lang="ru-RU" b="0" i="1" u="none" strike="noStrike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похожее на тонкий лёд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; </a:t>
            </a:r>
            <a:r>
              <a:rPr lang="ru-RU" b="0" i="1" u="none" strike="noStrike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косматые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дож	</a:t>
            </a:r>
            <a:r>
              <a:rPr lang="ru-RU" b="0" i="1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ди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ru-RU" b="0" i="1" u="none" strike="noStrike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над лесными парубками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(К. Паустовский).</a:t>
            </a:r>
            <a:endParaRPr lang="en-US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26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EFBB9-3547-4B70-AEDE-DB752E3B5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97226"/>
          </a:xfrm>
        </p:spPr>
        <p:txBody>
          <a:bodyPr>
            <a:normAutofit fontScale="90000"/>
          </a:bodyPr>
          <a:lstStyle/>
          <a:p>
            <a:r>
              <a:rPr lang="ru-RU" dirty="0"/>
              <a:t>Распространенные и нераспространенные предложения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C7CC20-70FF-499A-BE17-D7F727ACB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34817"/>
            <a:ext cx="9601200" cy="3932583"/>
          </a:xfrm>
        </p:spPr>
        <p:txBody>
          <a:bodyPr/>
          <a:lstStyle/>
          <a:p>
            <a:r>
              <a:rPr lang="ru-RU" b="0" i="0" dirty="0">
                <a:solidFill>
                  <a:schemeClr val="tx1"/>
                </a:solidFill>
                <a:effectLst/>
                <a:latin typeface="Open Sans"/>
              </a:rPr>
              <a:t>В зависимости от второстепенных членов предложения различают предложения двух типов: распространённые и нераспространённые.</a:t>
            </a:r>
          </a:p>
          <a:p>
            <a:r>
              <a:rPr lang="ru-RU" b="1" i="0" dirty="0">
                <a:solidFill>
                  <a:schemeClr val="tx1"/>
                </a:solidFill>
                <a:effectLst/>
                <a:latin typeface="Open Sans"/>
              </a:rPr>
              <a:t>Предложения, состоящие только из грамматической основы, т. е. только из главных членов, называются нераспространёнными.</a:t>
            </a:r>
            <a:endParaRPr lang="ru-RU" dirty="0">
              <a:solidFill>
                <a:schemeClr val="tx1"/>
              </a:solidFill>
              <a:latin typeface="Open Sans"/>
            </a:endParaRPr>
          </a:p>
          <a:p>
            <a:pPr marL="0" indent="0" algn="l">
              <a:buNone/>
            </a:pPr>
            <a:r>
              <a:rPr lang="ru-RU" dirty="0">
                <a:solidFill>
                  <a:schemeClr val="tx1"/>
                </a:solidFill>
                <a:latin typeface="Open Sans"/>
              </a:rPr>
              <a:t>Пример: </a:t>
            </a:r>
            <a:r>
              <a:rPr lang="ru-RU" b="0" i="1" dirty="0">
                <a:solidFill>
                  <a:schemeClr val="tx1"/>
                </a:solidFill>
                <a:effectLst/>
                <a:latin typeface="Open Sans"/>
              </a:rPr>
              <a:t>«Звёзды меркнут и гаснут...» (И. Никитин)</a:t>
            </a:r>
          </a:p>
          <a:p>
            <a:pPr marL="0" indent="0" algn="l">
              <a:buNone/>
            </a:pPr>
            <a:r>
              <a:rPr lang="ru-RU" b="0" i="1" dirty="0">
                <a:solidFill>
                  <a:schemeClr val="tx1"/>
                </a:solidFill>
                <a:effectLst/>
                <a:latin typeface="Open Sans"/>
              </a:rPr>
              <a:t>	«Прошло сто лет...» (А. Пушкин)</a:t>
            </a:r>
          </a:p>
          <a:p>
            <a:r>
              <a:rPr lang="ru-RU" b="1" i="0" dirty="0">
                <a:solidFill>
                  <a:schemeClr val="tx1"/>
                </a:solidFill>
                <a:effectLst/>
                <a:latin typeface="Open Sans"/>
              </a:rPr>
              <a:t>Предложения, в составе которых, помимо главных членов, имеются второстепенные, называются распространёнными.</a:t>
            </a:r>
            <a:endParaRPr lang="ru-RU" i="1" dirty="0">
              <a:solidFill>
                <a:schemeClr val="tx1"/>
              </a:solidFill>
              <a:latin typeface="Open Sans"/>
            </a:endParaRPr>
          </a:p>
          <a:p>
            <a:pPr marL="0" indent="0">
              <a:buNone/>
            </a:pPr>
            <a:r>
              <a:rPr lang="ru-RU" i="1" dirty="0">
                <a:solidFill>
                  <a:schemeClr val="tx1"/>
                </a:solidFill>
                <a:latin typeface="Open Sans"/>
              </a:rPr>
              <a:t>Пример: </a:t>
            </a:r>
            <a:r>
              <a:rPr lang="ru-RU" b="0" i="1" dirty="0">
                <a:solidFill>
                  <a:schemeClr val="tx1"/>
                </a:solidFill>
                <a:effectLst/>
                <a:latin typeface="Open Sans"/>
              </a:rPr>
              <a:t>«У широкой степной дороги ночевала отара овец» (А. Чехов).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080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96FD1-DF44-4177-AB56-EDC4AAB36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10478"/>
          </a:xfrm>
        </p:spPr>
        <p:txBody>
          <a:bodyPr>
            <a:normAutofit fontScale="90000"/>
          </a:bodyPr>
          <a:lstStyle/>
          <a:p>
            <a:r>
              <a:rPr lang="ru-RU" dirty="0"/>
              <a:t>Утвердительные и отрицательные предложения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E199A7-7ACB-4927-BF48-9872595DF0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55304"/>
            <a:ext cx="9601200" cy="4012096"/>
          </a:xfrm>
        </p:spPr>
        <p:txBody>
          <a:bodyPr/>
          <a:lstStyle/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Open Sans"/>
              </a:rPr>
              <a:t>Повествовательные предложения делятся на утвердительные и </a:t>
            </a:r>
            <a:r>
              <a:rPr lang="ru-RU" b="1" i="0" dirty="0">
                <a:solidFill>
                  <a:schemeClr val="tx1"/>
                </a:solidFill>
                <a:effectLst/>
                <a:latin typeface="Open Sans"/>
              </a:rPr>
              <a:t>отрицательные</a:t>
            </a:r>
            <a:r>
              <a:rPr lang="ru-RU" b="0" i="0" dirty="0">
                <a:solidFill>
                  <a:schemeClr val="tx1"/>
                </a:solidFill>
                <a:effectLst/>
                <a:latin typeface="Open Sans"/>
              </a:rPr>
              <a:t>, в зависимости от того, утверждается или отрицается высказываемая в них мысль.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Open Sans"/>
              </a:rPr>
              <a:t>Пример: </a:t>
            </a:r>
            <a:r>
              <a:rPr lang="ru-RU" b="0" i="1" dirty="0">
                <a:solidFill>
                  <a:schemeClr val="tx1"/>
                </a:solidFill>
                <a:effectLst/>
                <a:latin typeface="Open Sans"/>
              </a:rPr>
              <a:t>«Белеет парус одинокой в тумане моря голубом» (М. Лермонтов) </a:t>
            </a:r>
          </a:p>
          <a:p>
            <a:pPr marL="0" indent="0" algn="just">
              <a:buNone/>
            </a:pPr>
            <a:r>
              <a:rPr lang="ru-RU" b="0" i="1" dirty="0">
                <a:solidFill>
                  <a:schemeClr val="tx1"/>
                </a:solidFill>
                <a:effectLst/>
                <a:latin typeface="Open Sans"/>
              </a:rPr>
              <a:t>	«Ничего не было слышно из-за тарахтенья тележки по сухой траве» 	(М. Пришвин)</a:t>
            </a:r>
          </a:p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Open Sans"/>
              </a:rPr>
              <a:t>В русском языке отрицание выражается при помощи отрицательной частицы не и слова нет.</a:t>
            </a:r>
          </a:p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Open Sans"/>
              </a:rPr>
              <a:t>Если частица </a:t>
            </a:r>
            <a:r>
              <a:rPr lang="ru-RU" b="1" i="0" dirty="0">
                <a:solidFill>
                  <a:schemeClr val="tx1"/>
                </a:solidFill>
                <a:effectLst/>
                <a:latin typeface="Open Sans"/>
              </a:rPr>
              <a:t>не</a:t>
            </a:r>
            <a:r>
              <a:rPr lang="ru-RU" b="0" i="0" dirty="0">
                <a:solidFill>
                  <a:schemeClr val="tx1"/>
                </a:solidFill>
                <a:effectLst/>
                <a:latin typeface="Open Sans"/>
              </a:rPr>
              <a:t> стоит перед сказуемым, то отрицается вся мысль, сообщаемая в предложении; если частица </a:t>
            </a:r>
            <a:r>
              <a:rPr lang="ru-RU" b="1" i="0" dirty="0">
                <a:solidFill>
                  <a:schemeClr val="tx1"/>
                </a:solidFill>
                <a:effectLst/>
                <a:latin typeface="Open Sans"/>
              </a:rPr>
              <a:t>не</a:t>
            </a:r>
            <a:r>
              <a:rPr lang="ru-RU" b="0" i="0" dirty="0">
                <a:solidFill>
                  <a:schemeClr val="tx1"/>
                </a:solidFill>
                <a:effectLst/>
                <a:latin typeface="Open Sans"/>
              </a:rPr>
              <a:t> стоит перед каким-либо другим членом предложения, то отрицается какая-то часть высказывания.</a:t>
            </a:r>
          </a:p>
          <a:p>
            <a:pPr marL="0" indent="0" algn="just">
              <a:buNone/>
            </a:pPr>
            <a:endParaRPr lang="ru-RU" b="0" i="1" dirty="0">
              <a:solidFill>
                <a:schemeClr val="tx1"/>
              </a:solidFill>
              <a:effectLst/>
              <a:latin typeface="Open Sans"/>
            </a:endParaRP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840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861F0-16DD-4C52-A8FC-CE807B2E5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Осложненные предложения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DE793-5D27-4BBF-9B5C-A70CA6911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49287"/>
            <a:ext cx="9601200" cy="4118113"/>
          </a:xfrm>
        </p:spPr>
        <p:txBody>
          <a:bodyPr/>
          <a:lstStyle/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Простые предложения многообразны. Они могут быть осложнены. Механизмы осложнения различны, осложняющие компоненты имеют разную природу. Предложение может быть осложнено: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	1) однородными членами</a:t>
            </a:r>
          </a:p>
          <a:p>
            <a:pPr marL="0" indent="0" algn="l">
              <a:buNone/>
            </a:pPr>
            <a:r>
              <a:rPr lang="ru-RU" dirty="0">
                <a:solidFill>
                  <a:srgbClr val="333333"/>
                </a:solidFill>
                <a:latin typeface="Georgia" panose="02040502050405020303" pitchFamily="18" charset="0"/>
              </a:rPr>
              <a:t>	</a:t>
            </a:r>
            <a:r>
              <a:rPr lang="ru-RU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2) обособлениями</a:t>
            </a:r>
          </a:p>
          <a:p>
            <a:pPr marL="0" indent="0" algn="l">
              <a:buNone/>
            </a:pPr>
            <a:r>
              <a:rPr lang="ru-RU" dirty="0">
                <a:solidFill>
                  <a:srgbClr val="333333"/>
                </a:solidFill>
                <a:latin typeface="Georgia" panose="02040502050405020303" pitchFamily="18" charset="0"/>
              </a:rPr>
              <a:t>	</a:t>
            </a:r>
            <a:r>
              <a:rPr lang="ru-RU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3) вводными словами и предложениями</a:t>
            </a:r>
          </a:p>
          <a:p>
            <a:pPr marL="0" indent="0" algn="l">
              <a:buNone/>
            </a:pPr>
            <a:r>
              <a:rPr lang="ru-RU" dirty="0">
                <a:solidFill>
                  <a:srgbClr val="333333"/>
                </a:solidFill>
                <a:latin typeface="Georgia" panose="02040502050405020303" pitchFamily="18" charset="0"/>
              </a:rPr>
              <a:t>	</a:t>
            </a:r>
            <a:r>
              <a:rPr lang="ru-RU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4) вставными конструкциями, обращениями</a:t>
            </a:r>
          </a:p>
        </p:txBody>
      </p:sp>
    </p:spTree>
    <p:extLst>
      <p:ext uri="{BB962C8B-B14F-4D97-AF65-F5344CB8AC3E}">
        <p14:creationId xmlns:p14="http://schemas.microsoft.com/office/powerpoint/2010/main" val="2866141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1D1D-5D66-4DB7-A70C-9CE2B2CC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28E66-6187-4CB0-8599-77BFBBAB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2784"/>
            <a:ext cx="9601200" cy="3988904"/>
          </a:xfrm>
        </p:spPr>
        <p:txBody>
          <a:bodyPr>
            <a:normAutofit/>
          </a:bodyPr>
          <a:lstStyle/>
          <a:p>
            <a:r>
              <a:rPr lang="tr-TR" dirty="0" err="1"/>
              <a:t>Nenkova</a:t>
            </a:r>
            <a:r>
              <a:rPr lang="tr-TR" dirty="0"/>
              <a:t>, T. </a:t>
            </a:r>
            <a:r>
              <a:rPr lang="tr-TR" dirty="0" err="1"/>
              <a:t>Praktiçeskaya</a:t>
            </a:r>
            <a:r>
              <a:rPr lang="tr-TR" dirty="0"/>
              <a:t> </a:t>
            </a:r>
            <a:r>
              <a:rPr lang="tr-TR" dirty="0" err="1"/>
              <a:t>grammatika</a:t>
            </a:r>
            <a:r>
              <a:rPr lang="tr-TR" dirty="0"/>
              <a:t> </a:t>
            </a:r>
            <a:r>
              <a:rPr lang="tr-TR" dirty="0" err="1"/>
              <a:t>russkogo</a:t>
            </a:r>
            <a:r>
              <a:rPr lang="tr-TR" dirty="0"/>
              <a:t> </a:t>
            </a:r>
            <a:r>
              <a:rPr lang="tr-TR" dirty="0" err="1"/>
              <a:t>yazıka</a:t>
            </a:r>
            <a:r>
              <a:rPr lang="tr-TR" dirty="0"/>
              <a:t>, </a:t>
            </a:r>
            <a:r>
              <a:rPr lang="tr-TR" dirty="0" err="1"/>
              <a:t>Veles</a:t>
            </a:r>
            <a:r>
              <a:rPr lang="tr-TR" dirty="0"/>
              <a:t>, Sofya, 2002.</a:t>
            </a:r>
          </a:p>
          <a:p>
            <a:r>
              <a:rPr lang="tr-TR" dirty="0" err="1"/>
              <a:t>Lekant</a:t>
            </a:r>
            <a:r>
              <a:rPr lang="tr-TR" dirty="0"/>
              <a:t>, P.A.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2001.</a:t>
            </a:r>
          </a:p>
          <a:p>
            <a:r>
              <a:rPr lang="tr-TR" dirty="0" err="1"/>
              <a:t>İvanova</a:t>
            </a:r>
            <a:r>
              <a:rPr lang="tr-TR" dirty="0"/>
              <a:t>, İ.S.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Sintaksis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Veliçko</a:t>
            </a:r>
            <a:r>
              <a:rPr lang="tr-TR" dirty="0"/>
              <a:t>, A.V.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Kniga</a:t>
            </a:r>
            <a:r>
              <a:rPr lang="tr-TR" dirty="0"/>
              <a:t> o </a:t>
            </a:r>
            <a:r>
              <a:rPr lang="tr-TR" dirty="0" err="1"/>
              <a:t>grammatike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Babaytseva</a:t>
            </a:r>
            <a:r>
              <a:rPr lang="tr-TR" dirty="0"/>
              <a:t>, V.V.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2010.</a:t>
            </a:r>
          </a:p>
          <a:p>
            <a:r>
              <a:rPr lang="tr-TR" dirty="0" err="1"/>
              <a:t>Rozental</a:t>
            </a:r>
            <a:r>
              <a:rPr lang="tr-TR" dirty="0"/>
              <a:t>, D.E.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Ayris-Press</a:t>
            </a:r>
            <a:r>
              <a:rPr lang="tr-TR" dirty="0"/>
              <a:t>: </a:t>
            </a:r>
            <a:r>
              <a:rPr lang="tr-TR" dirty="0" err="1"/>
              <a:t>Moskva</a:t>
            </a:r>
            <a:r>
              <a:rPr lang="tr-TR" dirty="0"/>
              <a:t>, 2004.</a:t>
            </a:r>
            <a:endParaRPr lang="ru-RU" dirty="0"/>
          </a:p>
          <a:p>
            <a:r>
              <a:rPr lang="tr-TR" dirty="0" err="1"/>
              <a:t>Skoblikova</a:t>
            </a:r>
            <a:r>
              <a:rPr lang="tr-TR" dirty="0"/>
              <a:t>, Ye.S.,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yazık. </a:t>
            </a:r>
            <a:r>
              <a:rPr lang="tr-TR" dirty="0" err="1"/>
              <a:t>Sintaksis</a:t>
            </a:r>
            <a:r>
              <a:rPr lang="tr-TR" dirty="0"/>
              <a:t> </a:t>
            </a:r>
            <a:r>
              <a:rPr lang="tr-TR" dirty="0" err="1"/>
              <a:t>slojnogopredlojeniya</a:t>
            </a:r>
            <a:r>
              <a:rPr lang="tr-TR" dirty="0"/>
              <a:t>, </a:t>
            </a:r>
            <a:r>
              <a:rPr lang="tr-TR" dirty="0" err="1"/>
              <a:t>Flinta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2006.</a:t>
            </a:r>
            <a:endParaRPr lang="ru-RU" dirty="0"/>
          </a:p>
          <a:p>
            <a:r>
              <a:rPr lang="en-US" dirty="0">
                <a:hlinkClick r:id="rId2"/>
              </a:rPr>
              <a:t>https://licey.net/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35112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1514</TotalTime>
  <Words>762</Words>
  <Application>Microsoft Office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Franklin Gothic Book</vt:lpstr>
      <vt:lpstr>Georgia</vt:lpstr>
      <vt:lpstr>Open Sans</vt:lpstr>
      <vt:lpstr>Crop</vt:lpstr>
      <vt:lpstr>Синтаксис I</vt:lpstr>
      <vt:lpstr>Однородные члены предложения</vt:lpstr>
      <vt:lpstr>PowerPoint Presentation</vt:lpstr>
      <vt:lpstr>PowerPoint Presentation</vt:lpstr>
      <vt:lpstr>Распространенные и нераспространенные предложения</vt:lpstr>
      <vt:lpstr>Утвердительные и отрицательные предложения</vt:lpstr>
      <vt:lpstr>Осложненные предложения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Синтаксис II</dc:title>
  <dc:creator>asus</dc:creator>
  <cp:lastModifiedBy>asus</cp:lastModifiedBy>
  <cp:revision>271</cp:revision>
  <dcterms:created xsi:type="dcterms:W3CDTF">2020-03-16T17:46:39Z</dcterms:created>
  <dcterms:modified xsi:type="dcterms:W3CDTF">2020-06-27T14:53:11Z</dcterms:modified>
</cp:coreProperties>
</file>