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Rekreasyon ve Spor Dersi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/>
              <a:t>Rekreasyonun Özellikleri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000"/>
              <a:t>Etkinliklere katılma ve devam etme zorunluluğu yoktur.</a:t>
            </a:r>
          </a:p>
          <a:p>
            <a:pPr>
              <a:lnSpc>
                <a:spcPct val="80000"/>
              </a:lnSpc>
            </a:pPr>
            <a:r>
              <a:rPr lang="tr-TR" sz="2000"/>
              <a:t>Her yaştaki ve cinsteki bireyler katılabilir.</a:t>
            </a:r>
          </a:p>
          <a:p>
            <a:pPr>
              <a:lnSpc>
                <a:spcPct val="80000"/>
              </a:lnSpc>
            </a:pPr>
            <a:r>
              <a:rPr lang="tr-TR" sz="2000"/>
              <a:t>Etkinlikler bireyin kendisini ifade edebilmesine ve yaratıcı olmasına imkan sağlar, yeni deneyimler kazandırır.</a:t>
            </a:r>
          </a:p>
          <a:p>
            <a:pPr>
              <a:lnSpc>
                <a:spcPct val="80000"/>
              </a:lnSpc>
            </a:pPr>
            <a:r>
              <a:rPr lang="tr-TR" sz="2000"/>
              <a:t>Maddi kazanç elde etmek amacı yoktur.</a:t>
            </a:r>
          </a:p>
          <a:p>
            <a:pPr>
              <a:lnSpc>
                <a:spcPct val="80000"/>
              </a:lnSpc>
            </a:pPr>
            <a:r>
              <a:rPr lang="tr-TR" sz="2000"/>
              <a:t>Her türlü alan ve şartlarda uygulanabilir. (Açık-kapalı, yaz-kış, doğa, aktif-pasif)</a:t>
            </a:r>
          </a:p>
          <a:p>
            <a:pPr>
              <a:lnSpc>
                <a:spcPct val="80000"/>
              </a:lnSpc>
            </a:pPr>
            <a:r>
              <a:rPr lang="tr-TR" sz="2000"/>
              <a:t>Etkinliklerin, katılımcıya bireysel ve toplumsal özellikler kazandırması eklenir, arkadaşlık ilişkisi kurulmasını sağlar.</a:t>
            </a:r>
          </a:p>
          <a:p>
            <a:pPr>
              <a:lnSpc>
                <a:spcPct val="80000"/>
              </a:lnSpc>
            </a:pPr>
            <a:r>
              <a:rPr lang="tr-TR" sz="2000"/>
              <a:t>Toplumun yapısına uygun olmalıdır. Bir toplum için hazırlanan rekreasyon örneği, bir başka toplumda benimsenmeyebilir.</a:t>
            </a:r>
          </a:p>
          <a:p>
            <a:pPr>
              <a:lnSpc>
                <a:spcPct val="80000"/>
              </a:lnSpc>
            </a:pPr>
            <a:r>
              <a:rPr lang="tr-TR" sz="2000"/>
              <a:t>Mutlu ve sağlıklı bireyler yaratmasını sağlar.</a:t>
            </a:r>
          </a:p>
          <a:p>
            <a:pPr>
              <a:lnSpc>
                <a:spcPct val="80000"/>
              </a:lnSpc>
            </a:pPr>
            <a:r>
              <a:rPr lang="tr-TR" sz="2000"/>
              <a:t> Üretime hizmet eder, üretkenliği artırır, çalışmayı verimli kılar ve verimliliği artırır,</a:t>
            </a:r>
          </a:p>
          <a:p>
            <a:pPr>
              <a:lnSpc>
                <a:spcPct val="80000"/>
              </a:lnSpc>
            </a:pPr>
            <a:endParaRPr lang="tr-TR" sz="1400"/>
          </a:p>
          <a:p>
            <a:pPr>
              <a:lnSpc>
                <a:spcPct val="80000"/>
              </a:lnSpc>
            </a:pPr>
            <a:endParaRPr lang="tr-TR" sz="20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800" dirty="0" smtClean="0"/>
              <a:t>Rekreasyonun Özellikleri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400"/>
              <a:t>Boş zamanda yapılır ve genellikle bir çeşit etkinliği gerektirir. Etkinlik, fiziksel, zihinsel, toplumsal yada duygusal olabilir.</a:t>
            </a:r>
          </a:p>
          <a:p>
            <a:pPr>
              <a:lnSpc>
                <a:spcPct val="80000"/>
              </a:lnSpc>
            </a:pPr>
            <a:r>
              <a:rPr lang="tr-TR" sz="2400"/>
              <a:t>Gönüllülük esastır. Birey bu etkinlikleri kendisi seçer ve kendi isteği ile katılır.</a:t>
            </a:r>
          </a:p>
          <a:p>
            <a:pPr>
              <a:lnSpc>
                <a:spcPct val="80000"/>
              </a:lnSpc>
            </a:pPr>
            <a:r>
              <a:rPr lang="tr-TR" sz="2400"/>
              <a:t>Bireysel, grupsal, örgütlü, örgütsüz gibi çeşitli durumlarda olabilir, esnektir.</a:t>
            </a:r>
          </a:p>
          <a:p>
            <a:pPr>
              <a:lnSpc>
                <a:spcPct val="80000"/>
              </a:lnSpc>
            </a:pPr>
            <a:r>
              <a:rPr lang="tr-TR" sz="2400"/>
              <a:t>Bu etkinliklere katılmak, bireye ani ve doğrudan bir doyum sağlar.</a:t>
            </a:r>
          </a:p>
          <a:p>
            <a:pPr>
              <a:lnSpc>
                <a:spcPct val="80000"/>
              </a:lnSpc>
            </a:pPr>
            <a:r>
              <a:rPr lang="tr-TR" sz="2400"/>
              <a:t>Ciddi ve amaçlıdır. Kişiye göre bir değeri vardır.</a:t>
            </a:r>
          </a:p>
          <a:p>
            <a:pPr>
              <a:lnSpc>
                <a:spcPct val="80000"/>
              </a:lnSpc>
            </a:pPr>
            <a:r>
              <a:rPr lang="tr-TR" sz="2400"/>
              <a:t>Evrensel olarak uygulanır.</a:t>
            </a:r>
          </a:p>
          <a:p>
            <a:pPr>
              <a:lnSpc>
                <a:spcPct val="80000"/>
              </a:lnSpc>
            </a:pPr>
            <a:r>
              <a:rPr lang="tr-TR" sz="2400"/>
              <a:t> Seçilen etkinlikler geniş bir çeşitlilik gösterir. İsteyen aynı anda birden fazla etkinlikte bulunabilir.</a:t>
            </a:r>
          </a:p>
          <a:p>
            <a:pPr>
              <a:lnSpc>
                <a:spcPct val="80000"/>
              </a:lnSpc>
            </a:pPr>
            <a:endParaRPr lang="tr-TR" sz="240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Rekreasyon çeşitleri</a:t>
            </a:r>
            <a:endParaRPr lang="tr-TR" dirty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Ticari rekreasyon ( gezi )</a:t>
            </a:r>
          </a:p>
          <a:p>
            <a:r>
              <a:rPr lang="tr-TR" sz="2800"/>
              <a:t>Sosyal rekreasyon ( yemek ve davetlere katılım )</a:t>
            </a:r>
          </a:p>
          <a:p>
            <a:r>
              <a:rPr lang="tr-TR" sz="2800"/>
              <a:t>Uluslar arası rekreasyon (uluslar arası seyahat )</a:t>
            </a:r>
          </a:p>
          <a:p>
            <a:r>
              <a:rPr lang="tr-TR" sz="2800"/>
              <a:t>Estetik rekreasyon ( sanat olaylarını izleme,müzik yapıtlarını dinleme)</a:t>
            </a:r>
          </a:p>
          <a:p>
            <a:r>
              <a:rPr lang="tr-TR" sz="2800"/>
              <a:t>Fiziksel rekreasyon ( spor etkinlikleri )</a:t>
            </a:r>
          </a:p>
          <a:p>
            <a:r>
              <a:rPr lang="tr-TR" sz="2800"/>
              <a:t>Orman rekreasyon ( orman gezileri,tabiattan yararlanma )</a:t>
            </a:r>
          </a:p>
          <a:p>
            <a:endParaRPr lang="tr-TR" sz="280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Rekreasyon çeşitleri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Diğer gruplama ise STEİN ve SESMON’a aittir. Bunlara göre;</a:t>
            </a:r>
          </a:p>
          <a:p>
            <a:pPr>
              <a:lnSpc>
                <a:spcPct val="90000"/>
              </a:lnSpc>
            </a:pPr>
            <a:r>
              <a:rPr lang="tr-TR" sz="2400"/>
              <a:t>Oyun ve spor</a:t>
            </a:r>
          </a:p>
          <a:p>
            <a:pPr>
              <a:lnSpc>
                <a:spcPct val="90000"/>
              </a:lnSpc>
            </a:pPr>
            <a:r>
              <a:rPr lang="tr-TR" sz="2400"/>
              <a:t>Dans</a:t>
            </a:r>
          </a:p>
          <a:p>
            <a:pPr>
              <a:lnSpc>
                <a:spcPct val="90000"/>
              </a:lnSpc>
            </a:pPr>
            <a:r>
              <a:rPr lang="tr-TR" sz="2400"/>
              <a:t>El becerileri</a:t>
            </a:r>
          </a:p>
          <a:p>
            <a:pPr>
              <a:lnSpc>
                <a:spcPct val="90000"/>
              </a:lnSpc>
            </a:pPr>
            <a:r>
              <a:rPr lang="tr-TR" sz="2400"/>
              <a:t>Müzik</a:t>
            </a:r>
          </a:p>
          <a:p>
            <a:pPr>
              <a:lnSpc>
                <a:spcPct val="90000"/>
              </a:lnSpc>
            </a:pPr>
            <a:r>
              <a:rPr lang="tr-TR" sz="2400"/>
              <a:t>Drama</a:t>
            </a:r>
          </a:p>
          <a:p>
            <a:pPr>
              <a:lnSpc>
                <a:spcPct val="90000"/>
              </a:lnSpc>
            </a:pPr>
            <a:r>
              <a:rPr lang="tr-TR" sz="2400"/>
              <a:t>Toplumsal etkinlikler</a:t>
            </a:r>
          </a:p>
          <a:p>
            <a:pPr>
              <a:lnSpc>
                <a:spcPct val="90000"/>
              </a:lnSpc>
            </a:pPr>
            <a:r>
              <a:rPr lang="tr-TR" sz="2400"/>
              <a:t>Doğa ve dış mekan etkinlikleri</a:t>
            </a:r>
          </a:p>
          <a:p>
            <a:pPr>
              <a:lnSpc>
                <a:spcPct val="90000"/>
              </a:lnSpc>
            </a:pPr>
            <a:r>
              <a:rPr lang="tr-TR" sz="2400"/>
              <a:t>Dil ve etkinlikleri</a:t>
            </a:r>
          </a:p>
          <a:p>
            <a:pPr>
              <a:lnSpc>
                <a:spcPct val="90000"/>
              </a:lnSpc>
            </a:pPr>
            <a:r>
              <a:rPr lang="tr-TR" sz="2400"/>
              <a:t>Kolleksiyonculuk   şeklindedir.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Rekreasyon çeşitleri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BUCHER rekreasyon etkinliklerini;</a:t>
            </a:r>
          </a:p>
          <a:p>
            <a:pPr>
              <a:lnSpc>
                <a:spcPct val="90000"/>
              </a:lnSpc>
            </a:pPr>
            <a:r>
              <a:rPr lang="tr-TR"/>
              <a:t>Müzik</a:t>
            </a:r>
          </a:p>
          <a:p>
            <a:pPr>
              <a:lnSpc>
                <a:spcPct val="90000"/>
              </a:lnSpc>
            </a:pPr>
            <a:r>
              <a:rPr lang="tr-TR"/>
              <a:t>Dans</a:t>
            </a:r>
          </a:p>
          <a:p>
            <a:pPr>
              <a:lnSpc>
                <a:spcPct val="90000"/>
              </a:lnSpc>
            </a:pPr>
            <a:r>
              <a:rPr lang="tr-TR"/>
              <a:t>El becerileri</a:t>
            </a:r>
          </a:p>
          <a:p>
            <a:pPr>
              <a:lnSpc>
                <a:spcPct val="90000"/>
              </a:lnSpc>
            </a:pPr>
            <a:r>
              <a:rPr lang="tr-TR"/>
              <a:t>Spor ve oyun</a:t>
            </a:r>
          </a:p>
          <a:p>
            <a:pPr>
              <a:lnSpc>
                <a:spcPct val="90000"/>
              </a:lnSpc>
            </a:pPr>
            <a:r>
              <a:rPr lang="tr-TR"/>
              <a:t>Drama</a:t>
            </a:r>
          </a:p>
          <a:p>
            <a:pPr>
              <a:lnSpc>
                <a:spcPct val="90000"/>
              </a:lnSpc>
            </a:pPr>
            <a:r>
              <a:rPr lang="tr-TR"/>
              <a:t>Dış mekan etkinlikleri</a:t>
            </a:r>
          </a:p>
          <a:p>
            <a:pPr>
              <a:lnSpc>
                <a:spcPct val="90000"/>
              </a:lnSpc>
            </a:pPr>
            <a:r>
              <a:rPr lang="tr-TR"/>
              <a:t>Diğerleri       olarak gruplandırmıştır.</a:t>
            </a:r>
          </a:p>
          <a:p>
            <a:pPr>
              <a:lnSpc>
                <a:spcPct val="90000"/>
              </a:lnSpc>
            </a:pPr>
            <a:endParaRPr lang="tr-TR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Katılım Nedenleri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DOĞA SEVGİSİ</a:t>
            </a:r>
          </a:p>
          <a:p>
            <a:pPr>
              <a:lnSpc>
                <a:spcPct val="90000"/>
              </a:lnSpc>
            </a:pPr>
            <a:r>
              <a:rPr lang="tr-TR" dirty="0"/>
              <a:t>RUTİNDEN KAÇIŞ</a:t>
            </a:r>
          </a:p>
          <a:p>
            <a:pPr>
              <a:lnSpc>
                <a:spcPct val="90000"/>
              </a:lnSpc>
            </a:pPr>
            <a:r>
              <a:rPr lang="tr-TR" dirty="0"/>
              <a:t>BEDENSEL İŞ</a:t>
            </a:r>
          </a:p>
          <a:p>
            <a:pPr>
              <a:lnSpc>
                <a:spcPct val="90000"/>
              </a:lnSpc>
            </a:pPr>
            <a:r>
              <a:rPr lang="tr-TR" dirty="0"/>
              <a:t>YARATICILIK</a:t>
            </a:r>
          </a:p>
          <a:p>
            <a:pPr>
              <a:lnSpc>
                <a:spcPct val="90000"/>
              </a:lnSpc>
            </a:pPr>
            <a:r>
              <a:rPr lang="tr-TR" dirty="0"/>
              <a:t>GEVŞEME</a:t>
            </a:r>
          </a:p>
          <a:p>
            <a:pPr>
              <a:lnSpc>
                <a:spcPct val="90000"/>
              </a:lnSpc>
            </a:pPr>
            <a:r>
              <a:rPr lang="tr-TR" dirty="0"/>
              <a:t>SOSYAL KONTROL</a:t>
            </a:r>
          </a:p>
          <a:p>
            <a:pPr>
              <a:lnSpc>
                <a:spcPct val="90000"/>
              </a:lnSpc>
            </a:pPr>
            <a:r>
              <a:rPr lang="tr-TR" dirty="0"/>
              <a:t>BULUŞMA</a:t>
            </a:r>
          </a:p>
          <a:p>
            <a:pPr>
              <a:lnSpc>
                <a:spcPct val="90000"/>
              </a:lnSpc>
            </a:pPr>
            <a:r>
              <a:rPr lang="tr-TR" dirty="0"/>
              <a:t>KARŞI CİNSLE İLİŞKİ KURMA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Katılım Nedenleri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KENDİNİ GERÇEKLEŞTİRME</a:t>
            </a:r>
          </a:p>
          <a:p>
            <a:r>
              <a:rPr lang="tr-TR" sz="3600" dirty="0"/>
              <a:t>YAPABİLME-BAŞARABİLME</a:t>
            </a:r>
          </a:p>
          <a:p>
            <a:r>
              <a:rPr lang="tr-TR" sz="3600" dirty="0"/>
              <a:t>ZAMAN ÖLDÜRME</a:t>
            </a:r>
          </a:p>
          <a:p>
            <a:r>
              <a:rPr lang="tr-TR" sz="3600" dirty="0"/>
              <a:t>ENTELEKTÜEL ESTETİK</a:t>
            </a:r>
          </a:p>
          <a:p>
            <a:r>
              <a:rPr lang="tr-TR" sz="3600" dirty="0"/>
              <a:t>BAĞIMLILIK DUYGUSU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334</Words>
  <Application>Microsoft Office PowerPoint</Application>
  <PresentationFormat>Ekran Gösterisi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Rekreasyon ve Spor Dersi </vt:lpstr>
      <vt:lpstr>Rekreasyonun Özellikleri </vt:lpstr>
      <vt:lpstr>Rekreasyonun Özellikleri  </vt:lpstr>
      <vt:lpstr>Rekreasyon çeşitleri</vt:lpstr>
      <vt:lpstr>Rekreasyon çeşitleri</vt:lpstr>
      <vt:lpstr>Rekreasyon çeşitleri</vt:lpstr>
      <vt:lpstr>Katılım Nedenleri</vt:lpstr>
      <vt:lpstr>Katılım Nedenleri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Rekreasyon ve Spor Dersi </dc:title>
  <dc:creator>vb</dc:creator>
  <cp:lastModifiedBy>win</cp:lastModifiedBy>
  <cp:revision>8</cp:revision>
  <dcterms:created xsi:type="dcterms:W3CDTF">2014-05-27T07:13:00Z</dcterms:created>
  <dcterms:modified xsi:type="dcterms:W3CDTF">2020-05-11T17:37:17Z</dcterms:modified>
</cp:coreProperties>
</file>