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648"/>
  </p:normalViewPr>
  <p:slideViewPr>
    <p:cSldViewPr snapToGrid="0" snapToObjects="1">
      <p:cViewPr varScale="1">
        <p:scale>
          <a:sx n="113" d="100"/>
          <a:sy n="113" d="100"/>
        </p:scale>
        <p:origin x="52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63749C5A-B690-A84E-A5E3-A1388475778B}" type="datetimeFigureOut">
              <a:rPr lang="tr-TR" smtClean="0"/>
              <a:t>9.05.2018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33CE482C-B09C-F544-9B97-403FF47E7765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Resmi yer tutucuya sürükleyin veya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49C5A-B690-A84E-A5E3-A1388475778B}" type="datetimeFigureOut">
              <a:rPr lang="tr-TR" smtClean="0"/>
              <a:t>9.05.2018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E482C-B09C-F544-9B97-403FF47E776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49C5A-B690-A84E-A5E3-A1388475778B}" type="datetimeFigureOut">
              <a:rPr lang="tr-TR" smtClean="0"/>
              <a:t>9.05.2018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E482C-B09C-F544-9B97-403FF47E776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49C5A-B690-A84E-A5E3-A1388475778B}" type="datetimeFigureOut">
              <a:rPr lang="tr-TR" smtClean="0"/>
              <a:t>9.05.2018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E482C-B09C-F544-9B97-403FF47E776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49C5A-B690-A84E-A5E3-A1388475778B}" type="datetimeFigureOut">
              <a:rPr lang="tr-TR" smtClean="0"/>
              <a:t>9.05.2018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E482C-B09C-F544-9B97-403FF47E776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Ana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49C5A-B690-A84E-A5E3-A1388475778B}" type="datetimeFigureOut">
              <a:rPr lang="tr-TR" smtClean="0"/>
              <a:t>9.05.2018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E482C-B09C-F544-9B97-403FF47E776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Ana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49C5A-B690-A84E-A5E3-A1388475778B}" type="datetimeFigureOut">
              <a:rPr lang="tr-TR" smtClean="0"/>
              <a:t>9.05.2018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E482C-B09C-F544-9B97-403FF47E776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49C5A-B690-A84E-A5E3-A1388475778B}" type="datetimeFigureOut">
              <a:rPr lang="tr-TR" smtClean="0"/>
              <a:t>9.05.2018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E482C-B09C-F544-9B97-403FF47E7765}" type="slidenum">
              <a:rPr lang="tr-TR" smtClean="0"/>
              <a:t>‹#›</a:t>
            </a:fld>
            <a:endParaRPr lang="tr-TR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49C5A-B690-A84E-A5E3-A1388475778B}" type="datetimeFigureOut">
              <a:rPr lang="tr-TR" smtClean="0"/>
              <a:t>9.05.2018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E482C-B09C-F544-9B97-403FF47E776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49C5A-B690-A84E-A5E3-A1388475778B}" type="datetimeFigureOut">
              <a:rPr lang="tr-TR" smtClean="0"/>
              <a:t>9.05.2018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E482C-B09C-F544-9B97-403FF47E776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49C5A-B690-A84E-A5E3-A1388475778B}" type="datetimeFigureOut">
              <a:rPr lang="tr-TR" smtClean="0"/>
              <a:t>9.05.2018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E482C-B09C-F544-9B97-403FF47E776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49C5A-B690-A84E-A5E3-A1388475778B}" type="datetimeFigureOut">
              <a:rPr lang="tr-TR" smtClean="0"/>
              <a:t>9.05.2018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E482C-B09C-F544-9B97-403FF47E776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49C5A-B690-A84E-A5E3-A1388475778B}" type="datetimeFigureOut">
              <a:rPr lang="tr-TR" smtClean="0"/>
              <a:t>9.05.2018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E482C-B09C-F544-9B97-403FF47E776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49C5A-B690-A84E-A5E3-A1388475778B}" type="datetimeFigureOut">
              <a:rPr lang="tr-TR" smtClean="0"/>
              <a:t>9.05.2018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E482C-B09C-F544-9B97-403FF47E776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49C5A-B690-A84E-A5E3-A1388475778B}" type="datetimeFigureOut">
              <a:rPr lang="tr-TR" smtClean="0"/>
              <a:t>9.05.2018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E482C-B09C-F544-9B97-403FF47E776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Açıklama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49C5A-B690-A84E-A5E3-A1388475778B}" type="datetimeFigureOut">
              <a:rPr lang="tr-TR" smtClean="0"/>
              <a:t>9.05.2018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E482C-B09C-F544-9B97-403FF47E776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çıklama Yazı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Resmi yer tutucuya sürükleyin veya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49C5A-B690-A84E-A5E3-A1388475778B}" type="datetimeFigureOut">
              <a:rPr lang="tr-TR" smtClean="0"/>
              <a:t>9.05.2018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E482C-B09C-F544-9B97-403FF47E776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63749C5A-B690-A84E-A5E3-A1388475778B}" type="datetimeFigureOut">
              <a:rPr lang="tr-TR" smtClean="0"/>
              <a:t>9.05.2018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33CE482C-B09C-F544-9B97-403FF47E77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6877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Eşya türleri</a:t>
            </a:r>
            <a:endParaRPr lang="tr-TR" dirty="0"/>
          </a:p>
        </p:txBody>
      </p:sp>
      <p:sp>
        <p:nvSpPr>
          <p:cNvPr id="3" name="Alt Konu Başlığı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93130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Eşya türleri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Taşınır-Taşınmaz Eşya</a:t>
            </a:r>
          </a:p>
          <a:p>
            <a:r>
              <a:rPr lang="tr-TR" dirty="0" smtClean="0"/>
              <a:t>Misli-Misli Olmayan Eşya</a:t>
            </a:r>
          </a:p>
          <a:p>
            <a:r>
              <a:rPr lang="tr-TR" dirty="0" smtClean="0"/>
              <a:t>Tüketime Tabi Eşya-Tüketime Tabi Olmayan Eşya</a:t>
            </a:r>
          </a:p>
          <a:p>
            <a:r>
              <a:rPr lang="tr-TR" dirty="0" smtClean="0"/>
              <a:t>Bölünebilen-Bölünemeyen Eşya</a:t>
            </a:r>
          </a:p>
          <a:p>
            <a:r>
              <a:rPr lang="tr-TR" dirty="0" smtClean="0"/>
              <a:t>Sahipli-Sahipsiz Eşya</a:t>
            </a:r>
          </a:p>
          <a:p>
            <a:r>
              <a:rPr lang="tr-TR" dirty="0" smtClean="0"/>
              <a:t>Kamu Malları</a:t>
            </a:r>
          </a:p>
          <a:p>
            <a:r>
              <a:rPr lang="tr-TR" dirty="0" smtClean="0"/>
              <a:t>Basit-Bileşik Eşya</a:t>
            </a:r>
          </a:p>
          <a:p>
            <a:r>
              <a:rPr lang="tr-TR" dirty="0" smtClean="0"/>
              <a:t>Eşya Birliği-Hak Birliği</a:t>
            </a:r>
          </a:p>
          <a:p>
            <a:r>
              <a:rPr lang="tr-TR" dirty="0" smtClean="0"/>
              <a:t>Asıl Şey-Eklenti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372289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Taşınır-taşınmaz eşya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Eşya hukuku bağlamında temel ayrımdır.</a:t>
            </a:r>
          </a:p>
          <a:p>
            <a:r>
              <a:rPr lang="tr-TR" dirty="0" smtClean="0"/>
              <a:t>Bu ayrım, eşyanın bir yerden bir yere taşınıp taşınamaması olgusuna dayanır. </a:t>
            </a:r>
          </a:p>
          <a:p>
            <a:r>
              <a:rPr lang="tr-TR" dirty="0" smtClean="0"/>
              <a:t>Özünde bir değişiklik olmadan bir yerden başka bir yere taşınabilen eşya, taşınır eşya; taşınamayan eşya ise taşınmaz eşyadır.</a:t>
            </a:r>
          </a:p>
          <a:p>
            <a:r>
              <a:rPr lang="tr-TR" dirty="0" smtClean="0"/>
              <a:t>Bu ayrım yapılırken eşyanın yalnızca doğal yapısı değil, aynı zamanda ekonomik yapısı, karşıladığı ihtiyaçlar da dikkate alınır.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571337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Misli eşya-misli olmayan eşya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Misli eşya, alışverişte kural olarak saymak, tartmak veya ölçmek suretiyle belirli hale gelen eşyadır. Bu tür eşyada birinin yerini aynı cinsten bir diğeri alabilir. </a:t>
            </a:r>
          </a:p>
          <a:p>
            <a:r>
              <a:rPr lang="tr-TR" dirty="0" smtClean="0"/>
              <a:t>Alışverişte ferden özel nitelikleri ile tayin edilen, yerine nitelik itibariyle denk başka bir şeyin geçirilmesi mümkün olmayan eşya misli olmayan eşyadır.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70286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Tüketime tâbi eşya-tüketime tabi olmayan eşya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Bir şeyden özgülenme amacına uygun olarak, onu madde itibariyle tüketmek veya elden çıkarmak suretiyle yararlanılıyorsa, bu tüketime tâbi eşyadır. </a:t>
            </a:r>
          </a:p>
          <a:p>
            <a:r>
              <a:rPr lang="tr-TR" dirty="0" smtClean="0"/>
              <a:t>Bir süre kullanılmakla kendisinden yararlanılan, ancak madde itibariyle tükenmeyen eşya, tüketilemeyen eşyadır.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412939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BÖLÜNEBİLEN EŞYA </a:t>
            </a:r>
            <a:r>
              <a:rPr lang="mr-IN" dirty="0" smtClean="0"/>
              <a:t>–</a:t>
            </a:r>
            <a:r>
              <a:rPr lang="tr-TR" dirty="0" smtClean="0"/>
              <a:t> BÖLÜNEMEYEN EŞYA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Buradaki bölünme, fiziki anlamda değil, hukuki anlamda bölünüp bölünmemeyle alakalıdır.</a:t>
            </a:r>
          </a:p>
          <a:p>
            <a:r>
              <a:rPr lang="tr-TR" dirty="0" smtClean="0"/>
              <a:t>Eşyanın değerinde önemli bir azalma olmaksızın ekonomik anlamda aynı nitelikte birden çok bağımsız şeye ayrılabilir olması halinde bölünebilen eşya söz konusudur. ÖR. Para, kumaş, arazi</a:t>
            </a:r>
          </a:p>
          <a:p>
            <a:r>
              <a:rPr lang="tr-TR" dirty="0" smtClean="0"/>
              <a:t>Bölünmekle değer kaybeden ya da tamamen değerini yitiren eşya ise bölünemeyen eşyadır. ÖR. Hayvanlar, telefon, cam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250970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Kamu malları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ÖZEL MALLAR</a:t>
            </a:r>
          </a:p>
          <a:p>
            <a:r>
              <a:rPr lang="tr-TR" dirty="0" smtClean="0"/>
              <a:t>DAR ANLAMDA KAMU MALLARI</a:t>
            </a:r>
          </a:p>
          <a:p>
            <a:pPr marL="800100" lvl="1" indent="-342900">
              <a:buFont typeface="+mj-lt"/>
              <a:buAutoNum type="arabicPeriod"/>
            </a:pPr>
            <a:r>
              <a:rPr lang="tr-TR" dirty="0" smtClean="0"/>
              <a:t>Hizmet Malları</a:t>
            </a:r>
          </a:p>
          <a:p>
            <a:pPr marL="800100" lvl="1" indent="-342900">
              <a:buFont typeface="+mj-lt"/>
              <a:buAutoNum type="arabicPeriod"/>
            </a:pPr>
            <a:r>
              <a:rPr lang="tr-TR" dirty="0" smtClean="0"/>
              <a:t>Kamunun Ortak Kullanmasına Açık Olan Mallar</a:t>
            </a:r>
            <a:endParaRPr lang="tr-TR" dirty="0"/>
          </a:p>
          <a:p>
            <a:pPr marL="1257300" lvl="2" indent="-342900">
              <a:buFont typeface="+mj-lt"/>
              <a:buAutoNum type="alphaLcPeriod"/>
            </a:pPr>
            <a:r>
              <a:rPr lang="tr-TR" dirty="0" smtClean="0"/>
              <a:t>Orta Malları</a:t>
            </a:r>
          </a:p>
          <a:p>
            <a:pPr marL="1257300" lvl="2" indent="-342900">
              <a:buFont typeface="+mj-lt"/>
              <a:buAutoNum type="alphaLcPeriod"/>
            </a:pPr>
            <a:r>
              <a:rPr lang="tr-TR" dirty="0" smtClean="0"/>
              <a:t>Sahipsiz Mallar</a:t>
            </a:r>
          </a:p>
        </p:txBody>
      </p:sp>
    </p:spTree>
    <p:extLst>
      <p:ext uri="{BB962C8B-B14F-4D97-AF65-F5344CB8AC3E}">
        <p14:creationId xmlns:p14="http://schemas.microsoft.com/office/powerpoint/2010/main" val="1004070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BASİT EŞYA </a:t>
            </a:r>
            <a:r>
              <a:rPr lang="mr-IN" dirty="0" smtClean="0"/>
              <a:t>–</a:t>
            </a:r>
            <a:r>
              <a:rPr lang="tr-TR" dirty="0" smtClean="0"/>
              <a:t> </a:t>
            </a:r>
            <a:r>
              <a:rPr lang="tr-TR" dirty="0" err="1" smtClean="0"/>
              <a:t>BİrLEŞİK</a:t>
            </a:r>
            <a:r>
              <a:rPr lang="tr-TR" dirty="0" smtClean="0"/>
              <a:t> EŞYA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Basit eşya, yalın, tek başına var olan, ayırt edilemez bir bütünlük arz eden eşyadır. ÖR. Hayvan, cam bardak, bitki</a:t>
            </a:r>
          </a:p>
          <a:p>
            <a:r>
              <a:rPr lang="tr-TR" dirty="0" smtClean="0"/>
              <a:t>Birleşik eşya ise, birden çok şeyin ayrılmaz biçimde birleşmesinden meydana gelen; ancak onu meydana getiren şeylerden ayrı bir varlığı olan eşyadır. </a:t>
            </a:r>
            <a:r>
              <a:rPr lang="tr-TR" smtClean="0"/>
              <a:t>Birleşik eşyayı meydana getiren parçalara bütünleyici parça denir.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1129835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ökyüzü">
  <a:themeElements>
    <a:clrScheme name="Gökyüzü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Gökyüzü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ökyüzü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72</TotalTime>
  <Words>339</Words>
  <Application>Microsoft Macintosh PowerPoint</Application>
  <PresentationFormat>Geniş Ekran</PresentationFormat>
  <Paragraphs>36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3" baseType="lpstr">
      <vt:lpstr>Calibri</vt:lpstr>
      <vt:lpstr>Calibri Light</vt:lpstr>
      <vt:lpstr>Mangal</vt:lpstr>
      <vt:lpstr>Arial</vt:lpstr>
      <vt:lpstr>Gökyüzü</vt:lpstr>
      <vt:lpstr>Eşya türleri</vt:lpstr>
      <vt:lpstr>Eşya türleri</vt:lpstr>
      <vt:lpstr>Taşınır-taşınmaz eşya</vt:lpstr>
      <vt:lpstr>Misli eşya-misli olmayan eşya</vt:lpstr>
      <vt:lpstr>Tüketime tâbi eşya-tüketime tabi olmayan eşya</vt:lpstr>
      <vt:lpstr>BÖLÜNEBİLEN EŞYA – BÖLÜNEMEYEN EŞYA</vt:lpstr>
      <vt:lpstr>Kamu malları</vt:lpstr>
      <vt:lpstr>BASİT EŞYA – BİrLEŞİK EŞYA </vt:lpstr>
    </vt:vector>
  </TitlesOfParts>
  <Company/>
  <LinksUpToDate>false</LinksUpToDate>
  <SharedDoc>false</SharedDoc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Eşya türleri</dc:title>
  <dc:creator>Tuğçe ORAL</dc:creator>
  <cp:lastModifiedBy>Tuğçe ORAL</cp:lastModifiedBy>
  <cp:revision>4</cp:revision>
  <dcterms:created xsi:type="dcterms:W3CDTF">2018-05-09T17:18:23Z</dcterms:created>
  <dcterms:modified xsi:type="dcterms:W3CDTF">2018-05-09T18:31:17Z</dcterms:modified>
</cp:coreProperties>
</file>