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2"/>
  </p:notesMasterIdLst>
  <p:sldIdLst>
    <p:sldId id="256" r:id="rId2"/>
    <p:sldId id="442" r:id="rId3"/>
    <p:sldId id="443" r:id="rId4"/>
    <p:sldId id="445" r:id="rId5"/>
    <p:sldId id="446" r:id="rId6"/>
    <p:sldId id="447" r:id="rId7"/>
    <p:sldId id="448" r:id="rId8"/>
    <p:sldId id="449" r:id="rId9"/>
    <p:sldId id="450" r:id="rId10"/>
    <p:sldId id="287" r:id="rId11"/>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78688" cy="1143000"/>
          </a:xfrm>
        </p:spPr>
        <p:txBody>
          <a:bodyPr/>
          <a:lstStyle/>
          <a:p>
            <a:r>
              <a:rPr lang="tr-TR" dirty="0">
                <a:solidFill>
                  <a:srgbClr val="009644"/>
                </a:solidFill>
              </a:rPr>
              <a:t>Yaratıcılıkta etkili olan değişkenler</a:t>
            </a:r>
          </a:p>
        </p:txBody>
      </p:sp>
      <p:sp>
        <p:nvSpPr>
          <p:cNvPr id="3" name="2 İçerik Yer Tutucusu"/>
          <p:cNvSpPr>
            <a:spLocks noGrp="1"/>
          </p:cNvSpPr>
          <p:nvPr>
            <p:ph sz="half" idx="1"/>
          </p:nvPr>
        </p:nvSpPr>
        <p:spPr>
          <a:xfrm>
            <a:off x="1331640" y="2276872"/>
            <a:ext cx="3168352" cy="4114800"/>
          </a:xfrm>
        </p:spPr>
        <p:txBody>
          <a:bodyPr/>
          <a:lstStyle/>
          <a:p>
            <a:r>
              <a:rPr lang="tr-TR" dirty="0"/>
              <a:t>Kalıtım</a:t>
            </a:r>
          </a:p>
          <a:p>
            <a:r>
              <a:rPr lang="tr-TR" dirty="0"/>
              <a:t>Toplum</a:t>
            </a:r>
          </a:p>
          <a:p>
            <a:r>
              <a:rPr lang="tr-TR" dirty="0" err="1"/>
              <a:t>Sosyo</a:t>
            </a:r>
            <a:r>
              <a:rPr lang="tr-TR" dirty="0"/>
              <a:t> ekonomik düzey</a:t>
            </a:r>
          </a:p>
          <a:p>
            <a:r>
              <a:rPr lang="tr-TR" dirty="0"/>
              <a:t>Zeka</a:t>
            </a:r>
          </a:p>
          <a:p>
            <a:endParaRPr lang="tr-TR" dirty="0"/>
          </a:p>
        </p:txBody>
      </p:sp>
      <p:sp>
        <p:nvSpPr>
          <p:cNvPr id="4" name="3 İçerik Yer Tutucusu"/>
          <p:cNvSpPr>
            <a:spLocks noGrp="1"/>
          </p:cNvSpPr>
          <p:nvPr>
            <p:ph sz="half" idx="2"/>
          </p:nvPr>
        </p:nvSpPr>
        <p:spPr/>
        <p:txBody>
          <a:bodyPr/>
          <a:lstStyle/>
          <a:p>
            <a:r>
              <a:rPr lang="tr-TR" dirty="0"/>
              <a:t>Yaş</a:t>
            </a:r>
          </a:p>
          <a:p>
            <a:r>
              <a:rPr lang="tr-TR" dirty="0"/>
              <a:t>Cinsiyet</a:t>
            </a:r>
          </a:p>
          <a:p>
            <a:r>
              <a:rPr lang="tr-TR" dirty="0"/>
              <a:t>Doğum sırası</a:t>
            </a:r>
          </a:p>
          <a:p>
            <a:r>
              <a:rPr lang="tr-TR" dirty="0"/>
              <a:t>Denetim odağı</a:t>
            </a:r>
          </a:p>
          <a:p>
            <a:r>
              <a:rPr lang="tr-TR" dirty="0"/>
              <a:t>Patoloji</a:t>
            </a:r>
          </a:p>
          <a:p>
            <a:r>
              <a:rPr lang="tr-TR" dirty="0"/>
              <a:t>……………….</a:t>
            </a:r>
          </a:p>
          <a:p>
            <a:endParaRPr lang="tr-TR" dirty="0"/>
          </a:p>
        </p:txBody>
      </p:sp>
    </p:spTree>
    <p:extLst>
      <p:ext uri="{BB962C8B-B14F-4D97-AF65-F5344CB8AC3E}">
        <p14:creationId xmlns:p14="http://schemas.microsoft.com/office/powerpoint/2010/main" val="157584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solidFill>
                  <a:srgbClr val="009644"/>
                </a:solidFill>
              </a:rPr>
              <a:t>Yaratıcılığın Gelişiminde Aile</a:t>
            </a:r>
          </a:p>
        </p:txBody>
      </p:sp>
      <p:sp>
        <p:nvSpPr>
          <p:cNvPr id="6" name="5 İçerik Yer Tutucusu"/>
          <p:cNvSpPr>
            <a:spLocks noGrp="1"/>
          </p:cNvSpPr>
          <p:nvPr>
            <p:ph sz="half" idx="1"/>
          </p:nvPr>
        </p:nvSpPr>
        <p:spPr>
          <a:xfrm>
            <a:off x="685800" y="2081213"/>
            <a:ext cx="7198568" cy="4114800"/>
          </a:xfrm>
        </p:spPr>
        <p:txBody>
          <a:bodyPr/>
          <a:lstStyle/>
          <a:p>
            <a:pPr marL="0" indent="0">
              <a:buNone/>
            </a:pPr>
            <a:r>
              <a:rPr lang="tr-TR" dirty="0"/>
              <a:t>Kişi doğduğu andan itibaren içinde bulunduğu ailesinden, anne-babasının tutumundan, ailede var olan ilişkilerden kısacası aile ortamındaki her şeyden etkilenir. Doğumdan önce başlayan bu etki yaşam boyu devam eder. Okula başlama ile birlikte her ne kadar arkadaşlar ve öğretmenlerin etkisi artmaya başlasa da ailenin kişi üzerindeki etkileri devam eder.</a:t>
            </a:r>
          </a:p>
          <a:p>
            <a:endParaRPr lang="tr-TR" dirty="0"/>
          </a:p>
        </p:txBody>
      </p:sp>
    </p:spTree>
    <p:extLst>
      <p:ext uri="{BB962C8B-B14F-4D97-AF65-F5344CB8AC3E}">
        <p14:creationId xmlns:p14="http://schemas.microsoft.com/office/powerpoint/2010/main" val="2263558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0"/>
            <a:ext cx="7772400" cy="1143000"/>
          </a:xfrm>
        </p:spPr>
        <p:txBody>
          <a:bodyPr/>
          <a:lstStyle/>
          <a:p>
            <a:r>
              <a:rPr lang="tr-TR" dirty="0">
                <a:solidFill>
                  <a:srgbClr val="009644"/>
                </a:solidFill>
              </a:rPr>
              <a:t>Yaratıcılığın Gelişiminde Aile</a:t>
            </a:r>
            <a:endParaRPr lang="tr-TR" dirty="0"/>
          </a:p>
        </p:txBody>
      </p:sp>
      <p:sp>
        <p:nvSpPr>
          <p:cNvPr id="3" name="2 İçerik Yer Tutucusu"/>
          <p:cNvSpPr>
            <a:spLocks noGrp="1"/>
          </p:cNvSpPr>
          <p:nvPr>
            <p:ph idx="1"/>
          </p:nvPr>
        </p:nvSpPr>
        <p:spPr>
          <a:xfrm>
            <a:off x="683568" y="1700808"/>
            <a:ext cx="7772400" cy="2046932"/>
          </a:xfrm>
        </p:spPr>
        <p:txBody>
          <a:bodyPr/>
          <a:lstStyle/>
          <a:p>
            <a:pPr marL="0" indent="0" algn="just">
              <a:buNone/>
            </a:pPr>
            <a:r>
              <a:rPr lang="tr-TR" dirty="0"/>
              <a:t>Çocuğun geçirmiş olduğu yaşantılar, aile içinde çocuğa karışı olan davranışlar ve tutumlar yaratıcılık üzerinde etkili olur.</a:t>
            </a:r>
          </a:p>
        </p:txBody>
      </p:sp>
    </p:spTree>
    <p:extLst>
      <p:ext uri="{BB962C8B-B14F-4D97-AF65-F5344CB8AC3E}">
        <p14:creationId xmlns:p14="http://schemas.microsoft.com/office/powerpoint/2010/main" val="1402164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solidFill>
                  <a:srgbClr val="7030A0"/>
                </a:solidFill>
              </a:rPr>
              <a:t>YARATICILIK VE EĞİTİM</a:t>
            </a:r>
          </a:p>
        </p:txBody>
      </p:sp>
      <p:sp>
        <p:nvSpPr>
          <p:cNvPr id="3" name="Content Placeholder 2"/>
          <p:cNvSpPr>
            <a:spLocks noGrp="1"/>
          </p:cNvSpPr>
          <p:nvPr>
            <p:ph idx="1"/>
          </p:nvPr>
        </p:nvSpPr>
        <p:spPr/>
        <p:txBody>
          <a:bodyPr/>
          <a:lstStyle/>
          <a:p>
            <a:pPr marL="0" indent="0">
              <a:buNone/>
            </a:pPr>
            <a:r>
              <a:rPr lang="en-US" dirty="0" err="1"/>
              <a:t>Okul</a:t>
            </a:r>
            <a:r>
              <a:rPr lang="en-US" dirty="0"/>
              <a:t> </a:t>
            </a:r>
            <a:r>
              <a:rPr lang="en-US" dirty="0" err="1"/>
              <a:t>ve</a:t>
            </a:r>
            <a:r>
              <a:rPr lang="en-US" dirty="0"/>
              <a:t> </a:t>
            </a:r>
            <a:r>
              <a:rPr lang="en-US" dirty="0" err="1"/>
              <a:t>eğitimciler</a:t>
            </a:r>
            <a:r>
              <a:rPr lang="en-US" dirty="0"/>
              <a:t> </a:t>
            </a:r>
            <a:r>
              <a:rPr lang="en-US" dirty="0" err="1"/>
              <a:t>çocukların</a:t>
            </a:r>
            <a:r>
              <a:rPr lang="en-US" dirty="0"/>
              <a:t> </a:t>
            </a:r>
            <a:r>
              <a:rPr lang="en-US" dirty="0" err="1"/>
              <a:t>yaratıcılıkları</a:t>
            </a:r>
            <a:r>
              <a:rPr lang="en-US" dirty="0"/>
              <a:t> </a:t>
            </a:r>
            <a:r>
              <a:rPr lang="en-US" dirty="0" err="1"/>
              <a:t>üzerinde</a:t>
            </a:r>
            <a:r>
              <a:rPr lang="en-US" dirty="0"/>
              <a:t> </a:t>
            </a:r>
            <a:r>
              <a:rPr lang="en-US" dirty="0" err="1"/>
              <a:t>önemli</a:t>
            </a:r>
            <a:r>
              <a:rPr lang="en-US" dirty="0"/>
              <a:t> </a:t>
            </a:r>
            <a:r>
              <a:rPr lang="en-US" dirty="0" err="1"/>
              <a:t>bir</a:t>
            </a:r>
            <a:r>
              <a:rPr lang="en-US" dirty="0"/>
              <a:t> </a:t>
            </a:r>
            <a:r>
              <a:rPr lang="en-US" dirty="0" err="1"/>
              <a:t>etkiye</a:t>
            </a:r>
            <a:r>
              <a:rPr lang="en-US" dirty="0"/>
              <a:t> </a:t>
            </a:r>
            <a:r>
              <a:rPr lang="en-US" dirty="0" err="1"/>
              <a:t>sahiptir</a:t>
            </a:r>
            <a:r>
              <a:rPr lang="en-US" dirty="0"/>
              <a:t>.</a:t>
            </a:r>
          </a:p>
        </p:txBody>
      </p:sp>
    </p:spTree>
    <p:extLst>
      <p:ext uri="{BB962C8B-B14F-4D97-AF65-F5344CB8AC3E}">
        <p14:creationId xmlns:p14="http://schemas.microsoft.com/office/powerpoint/2010/main" val="2619797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548680"/>
            <a:ext cx="7498080" cy="1152128"/>
          </a:xfrm>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
        <p:nvSpPr>
          <p:cNvPr id="3" name="2 İçerik Yer Tutucusu"/>
          <p:cNvSpPr>
            <a:spLocks noGrp="1"/>
          </p:cNvSpPr>
          <p:nvPr>
            <p:ph idx="1"/>
          </p:nvPr>
        </p:nvSpPr>
        <p:spPr>
          <a:xfrm>
            <a:off x="1331640" y="1772816"/>
            <a:ext cx="7498080" cy="3997424"/>
          </a:xfrm>
        </p:spPr>
        <p:txBody>
          <a:bodyPr>
            <a:normAutofit/>
          </a:bodyPr>
          <a:lstStyle/>
          <a:p>
            <a:endParaRPr lang="tr-TR" b="1" dirty="0"/>
          </a:p>
          <a:p>
            <a:r>
              <a:rPr lang="tr-TR" b="1" dirty="0"/>
              <a:t>Yaratıcı düşüncenin önemi</a:t>
            </a:r>
          </a:p>
          <a:p>
            <a:r>
              <a:rPr lang="tr-TR" b="1" dirty="0"/>
              <a:t>Sınıfta yaratıcı iklim oluşturma</a:t>
            </a:r>
          </a:p>
          <a:p>
            <a:r>
              <a:rPr lang="tr-TR" b="1" dirty="0"/>
              <a:t>Basmakalıp çalışmalardan kaçınma</a:t>
            </a:r>
          </a:p>
          <a:p>
            <a:r>
              <a:rPr lang="tr-TR" b="1" dirty="0"/>
              <a:t>Düşüncelere özendirmek</a:t>
            </a:r>
          </a:p>
          <a:p>
            <a:r>
              <a:rPr lang="tr-TR" b="1" dirty="0"/>
              <a:t>Yaratıcı süreç konusunda bilgi verme</a:t>
            </a:r>
          </a:p>
        </p:txBody>
      </p:sp>
    </p:spTree>
    <p:extLst>
      <p:ext uri="{BB962C8B-B14F-4D97-AF65-F5344CB8AC3E}">
        <p14:creationId xmlns:p14="http://schemas.microsoft.com/office/powerpoint/2010/main" val="1031410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204864"/>
            <a:ext cx="7498080" cy="4043536"/>
          </a:xfrm>
        </p:spPr>
        <p:txBody>
          <a:bodyPr/>
          <a:lstStyle/>
          <a:p>
            <a:r>
              <a:rPr lang="tr-TR" b="1" dirty="0"/>
              <a:t>Düşünceleri geçerlilik sınamasından geçirme</a:t>
            </a:r>
          </a:p>
          <a:p>
            <a:r>
              <a:rPr lang="tr-TR" b="1" dirty="0"/>
              <a:t>Yeni görüşleri hoşgörü ile karşılama</a:t>
            </a:r>
          </a:p>
          <a:p>
            <a:r>
              <a:rPr lang="tr-TR" b="1" dirty="0"/>
              <a:t>Şaheserlere karşı oluşan aşırı saygı ve korkuyu giderme</a:t>
            </a:r>
          </a:p>
        </p:txBody>
      </p:sp>
      <p:sp>
        <p:nvSpPr>
          <p:cNvPr id="4" name="1 Başlık"/>
          <p:cNvSpPr>
            <a:spLocks noGrp="1"/>
          </p:cNvSpPr>
          <p:nvPr>
            <p:ph type="title"/>
          </p:nvPr>
        </p:nvSpPr>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Tree>
    <p:extLst>
      <p:ext uri="{BB962C8B-B14F-4D97-AF65-F5344CB8AC3E}">
        <p14:creationId xmlns:p14="http://schemas.microsoft.com/office/powerpoint/2010/main" val="2318143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492896"/>
            <a:ext cx="7498080" cy="3755504"/>
          </a:xfrm>
        </p:spPr>
        <p:txBody>
          <a:bodyPr/>
          <a:lstStyle/>
          <a:p>
            <a:r>
              <a:rPr lang="tr-TR" b="1" dirty="0"/>
              <a:t>Çocukların kendi isteğiyle başlattığı çalışmaları destekleme</a:t>
            </a:r>
            <a:endParaRPr lang="tr-TR" dirty="0"/>
          </a:p>
          <a:p>
            <a:r>
              <a:rPr lang="tr-TR" b="1" dirty="0"/>
              <a:t>Tedirgin edecek durum yaratma </a:t>
            </a:r>
          </a:p>
          <a:p>
            <a:r>
              <a:rPr lang="tr-TR" b="1" dirty="0"/>
              <a:t>Yaratıcı düşünce gereksinimi oluşturma</a:t>
            </a:r>
          </a:p>
          <a:p>
            <a:endParaRPr lang="tr-TR" dirty="0"/>
          </a:p>
          <a:p>
            <a:endParaRPr lang="tr-TR" dirty="0"/>
          </a:p>
        </p:txBody>
      </p:sp>
      <p:sp>
        <p:nvSpPr>
          <p:cNvPr id="4" name="1 Başlık"/>
          <p:cNvSpPr>
            <a:spLocks noGrp="1"/>
          </p:cNvSpPr>
          <p:nvPr>
            <p:ph type="title"/>
          </p:nvPr>
        </p:nvSpPr>
        <p:spPr>
          <a:xfrm>
            <a:off x="1331640" y="548680"/>
            <a:ext cx="7498080" cy="1143000"/>
          </a:xfrm>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Tree>
    <p:extLst>
      <p:ext uri="{BB962C8B-B14F-4D97-AF65-F5344CB8AC3E}">
        <p14:creationId xmlns:p14="http://schemas.microsoft.com/office/powerpoint/2010/main" val="1010928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204864"/>
            <a:ext cx="7498080" cy="4043536"/>
          </a:xfrm>
        </p:spPr>
        <p:txBody>
          <a:bodyPr/>
          <a:lstStyle/>
          <a:p>
            <a:r>
              <a:rPr lang="tr-TR" b="1" dirty="0"/>
              <a:t>Yaratıcılıkta etkin ve sakin dönem sağlama</a:t>
            </a:r>
          </a:p>
          <a:p>
            <a:r>
              <a:rPr lang="tr-TR" b="1" dirty="0"/>
              <a:t>Yaratıcı düşünceleri eyleme koyma ortamı oluşturma</a:t>
            </a:r>
          </a:p>
          <a:p>
            <a:r>
              <a:rPr lang="tr-TR" b="1" dirty="0"/>
              <a:t>Yapıcı eleştiriler geliştirme</a:t>
            </a:r>
          </a:p>
          <a:p>
            <a:r>
              <a:rPr lang="tr-TR" b="1" dirty="0"/>
              <a:t>Çocukların ilgi alanlarını genişletme</a:t>
            </a:r>
          </a:p>
          <a:p>
            <a:endParaRPr lang="tr-TR" dirty="0"/>
          </a:p>
        </p:txBody>
      </p:sp>
      <p:sp>
        <p:nvSpPr>
          <p:cNvPr id="4" name="1 Başlık"/>
          <p:cNvSpPr>
            <a:spLocks noGrp="1"/>
          </p:cNvSpPr>
          <p:nvPr>
            <p:ph type="title"/>
          </p:nvPr>
        </p:nvSpPr>
        <p:spPr/>
        <p:txBody>
          <a:bodyPr>
            <a:noAutofit/>
          </a:bodyPr>
          <a:lstStyle/>
          <a:p>
            <a:pPr lvl="1" algn="ctr" rtl="0">
              <a:spcBef>
                <a:spcPct val="0"/>
              </a:spcBef>
            </a:pPr>
            <a:br>
              <a:rPr lang="tr-TR" sz="4400" b="1" dirty="0">
                <a:solidFill>
                  <a:srgbClr val="7030A0"/>
                </a:solidFill>
              </a:rPr>
            </a:br>
            <a:r>
              <a:rPr lang="tr-TR" sz="4400" b="1" dirty="0">
                <a:solidFill>
                  <a:srgbClr val="7030A0"/>
                </a:solidFill>
              </a:rPr>
              <a:t>Yaratıcı Eğitim İlkeleri</a:t>
            </a:r>
            <a:br>
              <a:rPr lang="tr-TR" sz="4400" dirty="0">
                <a:solidFill>
                  <a:srgbClr val="7030A0"/>
                </a:solidFill>
              </a:rPr>
            </a:br>
            <a:endParaRPr lang="tr-TR" sz="4400" dirty="0">
              <a:solidFill>
                <a:srgbClr val="7030A0"/>
              </a:solidFill>
            </a:endParaRPr>
          </a:p>
        </p:txBody>
      </p:sp>
    </p:spTree>
    <p:extLst>
      <p:ext uri="{BB962C8B-B14F-4D97-AF65-F5344CB8AC3E}">
        <p14:creationId xmlns:p14="http://schemas.microsoft.com/office/powerpoint/2010/main" val="3998533250"/>
      </p:ext>
    </p:extLst>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1068</TotalTime>
  <Words>434</Words>
  <Application>Microsoft Office PowerPoint</Application>
  <PresentationFormat>Ekran Gösterisi (4:3)</PresentationFormat>
  <Paragraphs>49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Comic Sans MS</vt:lpstr>
      <vt:lpstr>Times New Roman</vt:lpstr>
      <vt:lpstr>Şiirsel tasarım şablonu</vt:lpstr>
      <vt:lpstr>ÇOCUKLUK DÖNEMİNDE YARATICILIK VE SANAT EĞİTİMİ</vt:lpstr>
      <vt:lpstr>Yaratıcılıkta etkili olan değişkenler</vt:lpstr>
      <vt:lpstr>Yaratıcılığın Gelişiminde Aile</vt:lpstr>
      <vt:lpstr>Yaratıcılığın Gelişiminde Aile</vt:lpstr>
      <vt:lpstr>YARATICILIK VE EĞİTİM</vt:lpstr>
      <vt:lpstr> Yaratıcı Eğitim İlkeleri </vt:lpstr>
      <vt:lpstr> Yaratıcı Eğitim İlkeleri </vt:lpstr>
      <vt:lpstr> Yaratıcı Eğitim İlkeleri </vt:lpstr>
      <vt:lpstr> Yaratıcı Eğitim İlkeleri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50</cp:revision>
  <dcterms:created xsi:type="dcterms:W3CDTF">2009-04-17T20:58:37Z</dcterms:created>
  <dcterms:modified xsi:type="dcterms:W3CDTF">2020-05-04T20:46:24Z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