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287908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981184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78340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49870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095144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7" name="Slide Number Placeholder 6"/>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30380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8" name="Footer Placeholder 7"/>
          <p:cNvSpPr>
            <a:spLocks noGrp="1"/>
          </p:cNvSpPr>
          <p:nvPr>
            <p:ph type="ftr" sz="quarter" idx="11"/>
          </p:nvPr>
        </p:nvSpPr>
        <p:spPr/>
        <p:txBody>
          <a:bodyPr/>
          <a:lstStyle/>
          <a:p>
            <a:endParaRPr lang="tr-TR">
              <a:solidFill>
                <a:prstClr val="black">
                  <a:tint val="75000"/>
                </a:prstClr>
              </a:solidFill>
            </a:endParaRPr>
          </a:p>
        </p:txBody>
      </p:sp>
      <p:sp>
        <p:nvSpPr>
          <p:cNvPr id="9" name="Slide Number Placeholder 8"/>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236828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4" name="Footer Placeholder 3"/>
          <p:cNvSpPr>
            <a:spLocks noGrp="1"/>
          </p:cNvSpPr>
          <p:nvPr>
            <p:ph type="ftr" sz="quarter" idx="11"/>
          </p:nvPr>
        </p:nvSpPr>
        <p:spPr/>
        <p:txBody>
          <a:bodyPr/>
          <a:lstStyle/>
          <a:p>
            <a:endParaRPr lang="tr-TR">
              <a:solidFill>
                <a:prstClr val="black">
                  <a:tint val="75000"/>
                </a:prstClr>
              </a:solidFill>
            </a:endParaRPr>
          </a:p>
        </p:txBody>
      </p:sp>
      <p:sp>
        <p:nvSpPr>
          <p:cNvPr id="5" name="Slide Number Placeholder 4"/>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54188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3" name="Footer Placeholder 2"/>
          <p:cNvSpPr>
            <a:spLocks noGrp="1"/>
          </p:cNvSpPr>
          <p:nvPr>
            <p:ph type="ftr" sz="quarter" idx="11"/>
          </p:nvPr>
        </p:nvSpPr>
        <p:spPr/>
        <p:txBody>
          <a:bodyPr/>
          <a:lstStyle/>
          <a:p>
            <a:endParaRPr lang="tr-TR">
              <a:solidFill>
                <a:prstClr val="black">
                  <a:tint val="75000"/>
                </a:prstClr>
              </a:solidFill>
            </a:endParaRPr>
          </a:p>
        </p:txBody>
      </p:sp>
      <p:sp>
        <p:nvSpPr>
          <p:cNvPr id="4" name="Slide Number Placeholder 3"/>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93831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7" name="Slide Number Placeholder 6"/>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48859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7" name="Slide Number Placeholder 6"/>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87155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1729334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tr-TR" sz="2200" b="1" dirty="0" smtClean="0">
                <a:latin typeface="Times New Roman" panose="02020603050405020304" pitchFamily="18" charset="0"/>
                <a:cs typeface="Times New Roman" panose="02020603050405020304" pitchFamily="18" charset="0"/>
              </a:rPr>
              <a:t>Ankara Üniversitesi</a:t>
            </a:r>
            <a:br>
              <a:rPr lang="tr-TR" sz="2200" b="1" dirty="0" smtClean="0">
                <a:latin typeface="Times New Roman" panose="02020603050405020304" pitchFamily="18" charset="0"/>
                <a:cs typeface="Times New Roman" panose="02020603050405020304" pitchFamily="18" charset="0"/>
              </a:rPr>
            </a:br>
            <a:r>
              <a:rPr lang="tr-TR" sz="2200" b="1" dirty="0" smtClean="0">
                <a:latin typeface="Times New Roman" panose="02020603050405020304" pitchFamily="18" charset="0"/>
                <a:cs typeface="Times New Roman" panose="02020603050405020304" pitchFamily="18" charset="0"/>
              </a:rPr>
              <a:t>Siyasal Bilgiler Fakültesi</a:t>
            </a:r>
            <a:br>
              <a:rPr lang="tr-TR" sz="2200" b="1" dirty="0" smtClean="0">
                <a:latin typeface="Times New Roman" panose="02020603050405020304" pitchFamily="18" charset="0"/>
                <a:cs typeface="Times New Roman" panose="02020603050405020304" pitchFamily="18" charset="0"/>
              </a:rPr>
            </a:br>
            <a:r>
              <a:rPr lang="tr-TR" sz="2200" b="1" dirty="0" smtClean="0">
                <a:latin typeface="Times New Roman" panose="02020603050405020304" pitchFamily="18" charset="0"/>
                <a:cs typeface="Times New Roman" panose="02020603050405020304" pitchFamily="18" charset="0"/>
              </a:rPr>
              <a:t>4 Siyaset Bilimi ve Kamu Yönetimi Bölümü</a:t>
            </a:r>
            <a:br>
              <a:rPr lang="tr-TR" sz="2200" b="1" dirty="0" smtClean="0">
                <a:latin typeface="Times New Roman" panose="02020603050405020304" pitchFamily="18" charset="0"/>
                <a:cs typeface="Times New Roman" panose="02020603050405020304" pitchFamily="18" charset="0"/>
              </a:rPr>
            </a:br>
            <a:r>
              <a:rPr lang="tr-TR" sz="3600" b="1" dirty="0" smtClean="0">
                <a:latin typeface="Times New Roman" panose="02020603050405020304" pitchFamily="18" charset="0"/>
                <a:cs typeface="Times New Roman" panose="02020603050405020304" pitchFamily="18" charset="0"/>
              </a:rPr>
              <a:t/>
            </a:r>
            <a:br>
              <a:rPr lang="tr-TR" sz="3600" b="1" dirty="0" smtClean="0">
                <a:latin typeface="Times New Roman" panose="02020603050405020304" pitchFamily="18" charset="0"/>
                <a:cs typeface="Times New Roman" panose="02020603050405020304" pitchFamily="18" charset="0"/>
              </a:rPr>
            </a:br>
            <a:r>
              <a:rPr lang="tr-TR" sz="2700" b="1" dirty="0">
                <a:latin typeface="Times New Roman" panose="02020603050405020304" pitchFamily="18" charset="0"/>
                <a:cs typeface="Times New Roman" panose="02020603050405020304" pitchFamily="18" charset="0"/>
              </a:rPr>
              <a:t>Kooperatifçilik </a:t>
            </a:r>
            <a:r>
              <a:rPr lang="tr-TR" sz="2700" b="1" dirty="0" smtClean="0">
                <a:latin typeface="Times New Roman" panose="02020603050405020304" pitchFamily="18" charset="0"/>
                <a:cs typeface="Times New Roman" panose="02020603050405020304" pitchFamily="18" charset="0"/>
              </a:rPr>
              <a:t>ve Kırsal Gelişme Politikası</a:t>
            </a:r>
            <a:r>
              <a:rPr lang="tr-TR" sz="2700" b="1" dirty="0">
                <a:latin typeface="Times New Roman" panose="02020603050405020304" pitchFamily="18" charset="0"/>
                <a:cs typeface="Times New Roman" panose="02020603050405020304" pitchFamily="18" charset="0"/>
              </a:rPr>
              <a:t/>
            </a:r>
            <a:br>
              <a:rPr lang="tr-TR" sz="2700" b="1" dirty="0">
                <a:latin typeface="Times New Roman" panose="02020603050405020304" pitchFamily="18" charset="0"/>
                <a:cs typeface="Times New Roman" panose="02020603050405020304" pitchFamily="18" charset="0"/>
              </a:rPr>
            </a:br>
            <a:r>
              <a:rPr lang="tr-TR" sz="2700" b="1" dirty="0">
                <a:latin typeface="Times New Roman" panose="02020603050405020304" pitchFamily="18" charset="0"/>
                <a:cs typeface="Times New Roman" panose="02020603050405020304" pitchFamily="18" charset="0"/>
              </a:rPr>
              <a:t>Dersi</a:t>
            </a:r>
            <a:r>
              <a:rPr lang="tr-TR" sz="2700" b="1" dirty="0" smtClean="0"/>
              <a:t>	</a:t>
            </a:r>
            <a:br>
              <a:rPr lang="tr-TR" sz="2700" b="1" dirty="0" smtClean="0"/>
            </a:br>
            <a:endParaRPr lang="tr-TR" sz="2700" dirty="0"/>
          </a:p>
        </p:txBody>
      </p:sp>
      <p:sp>
        <p:nvSpPr>
          <p:cNvPr id="3" name="Subtitle 2"/>
          <p:cNvSpPr>
            <a:spLocks noGrp="1"/>
          </p:cNvSpPr>
          <p:nvPr>
            <p:ph type="subTitle" idx="1"/>
          </p:nvPr>
        </p:nvSpPr>
        <p:spPr/>
        <p:txBody>
          <a:bodyPr/>
          <a:lstStyle/>
          <a:p>
            <a:r>
              <a:rPr lang="tr-TR" dirty="0" smtClean="0">
                <a:latin typeface="Times New Roman" panose="02020603050405020304" pitchFamily="18" charset="0"/>
                <a:cs typeface="Times New Roman" panose="02020603050405020304" pitchFamily="18" charset="0"/>
              </a:rPr>
              <a:t>2019-2020 Öğretim Yılı</a:t>
            </a:r>
          </a:p>
          <a:p>
            <a:r>
              <a:rPr lang="tr-TR" dirty="0" smtClean="0">
                <a:latin typeface="Times New Roman" panose="02020603050405020304" pitchFamily="18" charset="0"/>
                <a:cs typeface="Times New Roman" panose="02020603050405020304" pitchFamily="18" charset="0"/>
              </a:rPr>
              <a:t>Güz Dönemi</a:t>
            </a:r>
          </a:p>
          <a:p>
            <a:r>
              <a:rPr lang="tr-TR" dirty="0" smtClean="0">
                <a:latin typeface="Times New Roman" panose="02020603050405020304" pitchFamily="18" charset="0"/>
                <a:cs typeface="Times New Roman" panose="02020603050405020304" pitchFamily="18" charset="0"/>
              </a:rPr>
              <a:t>Prof. Dr. Ayşegül Mengi</a:t>
            </a:r>
          </a:p>
          <a:p>
            <a:endParaRPr lang="tr-TR" dirty="0"/>
          </a:p>
        </p:txBody>
      </p:sp>
    </p:spTree>
    <p:extLst>
      <p:ext uri="{BB962C8B-B14F-4D97-AF65-F5344CB8AC3E}">
        <p14:creationId xmlns:p14="http://schemas.microsoft.com/office/powerpoint/2010/main" val="7518089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200" b="1" dirty="0"/>
              <a:t>Kalkınma Planlarında Kıra Yönelik </a:t>
            </a:r>
            <a:r>
              <a:rPr lang="tr-TR" sz="3200" b="1" dirty="0" smtClean="0"/>
              <a:t>Politikalar</a:t>
            </a:r>
            <a:br>
              <a:rPr lang="tr-TR" sz="3200" b="1" dirty="0" smtClean="0"/>
            </a:br>
            <a:r>
              <a:rPr lang="tr-TR" sz="3200" b="1" dirty="0" smtClean="0"/>
              <a:t>(</a:t>
            </a:r>
            <a:r>
              <a:rPr lang="tr-TR" sz="3200" b="1" dirty="0"/>
              <a:t>V</a:t>
            </a:r>
            <a:r>
              <a:rPr lang="tr-TR" sz="3200" b="1" dirty="0" smtClean="0"/>
              <a:t>. Hafta)</a:t>
            </a:r>
            <a:endParaRPr lang="tr-TR" sz="3200" dirty="0"/>
          </a:p>
        </p:txBody>
      </p:sp>
      <p:sp>
        <p:nvSpPr>
          <p:cNvPr id="3" name="Content Placeholder 2"/>
          <p:cNvSpPr>
            <a:spLocks noGrp="1"/>
          </p:cNvSpPr>
          <p:nvPr>
            <p:ph idx="1"/>
          </p:nvPr>
        </p:nvSpPr>
        <p:spPr/>
        <p:txBody>
          <a:bodyPr>
            <a:normAutofit/>
          </a:bodyPr>
          <a:lstStyle/>
          <a:p>
            <a:r>
              <a:rPr lang="tr-TR" sz="2000" dirty="0" smtClean="0"/>
              <a:t>1. BYKP: </a:t>
            </a:r>
            <a:r>
              <a:rPr lang="tr-TR" sz="2000" dirty="0"/>
              <a:t>Plan, toplum kalkınması (</a:t>
            </a:r>
            <a:r>
              <a:rPr lang="tr-TR" sz="2000" dirty="0" smtClean="0"/>
              <a:t>köy kalkınması</a:t>
            </a:r>
            <a:r>
              <a:rPr lang="tr-TR" sz="2000" dirty="0"/>
              <a:t>) başlığı ile kırsal kalkınmaya ayrı bir yer vermiştir.</a:t>
            </a:r>
            <a:endParaRPr lang="tr-TR" sz="2000" dirty="0" smtClean="0"/>
          </a:p>
          <a:p>
            <a:r>
              <a:rPr lang="tr-TR" sz="2000" dirty="0" smtClean="0"/>
              <a:t>2.BYKP: </a:t>
            </a:r>
            <a:r>
              <a:rPr lang="tr-TR" sz="2000" dirty="0"/>
              <a:t>“Köy ve Köylü Sorunları” başlığı altında Planda ayrı bir bölüme </a:t>
            </a:r>
            <a:r>
              <a:rPr lang="tr-TR" sz="2000" dirty="0" smtClean="0"/>
              <a:t>yer vermiştir</a:t>
            </a:r>
            <a:r>
              <a:rPr lang="tr-TR" sz="2000" dirty="0"/>
              <a:t>. </a:t>
            </a:r>
            <a:r>
              <a:rPr lang="tr-TR" sz="2000" dirty="0" smtClean="0"/>
              <a:t>Planda sanayileşmenin, </a:t>
            </a:r>
            <a:r>
              <a:rPr lang="tr-TR" sz="2000" dirty="0"/>
              <a:t>tarımda </a:t>
            </a:r>
            <a:r>
              <a:rPr lang="tr-TR" sz="2000" dirty="0" smtClean="0"/>
              <a:t>modernleşmenin ve kentleşmenin birbirinden </a:t>
            </a:r>
            <a:r>
              <a:rPr lang="tr-TR" sz="2000" dirty="0"/>
              <a:t>ayrılamaz üç temel öğe </a:t>
            </a:r>
            <a:r>
              <a:rPr lang="tr-TR" sz="2000" dirty="0" smtClean="0"/>
              <a:t>olduğu belirtilmektedir.</a:t>
            </a:r>
          </a:p>
          <a:p>
            <a:r>
              <a:rPr lang="tr-TR" sz="2000" dirty="0" smtClean="0"/>
              <a:t>3.BYKP: </a:t>
            </a:r>
            <a:r>
              <a:rPr lang="tr-TR" sz="2000" dirty="0"/>
              <a:t>Avrupa ülkeleri ile bütünleşmesini amaçlayan, </a:t>
            </a:r>
            <a:r>
              <a:rPr lang="tr-TR" sz="2000" dirty="0" smtClean="0"/>
              <a:t>bazı reform önerilerine </a:t>
            </a:r>
            <a:r>
              <a:rPr lang="tr-TR" sz="2000" dirty="0"/>
              <a:t>yer vermeyi programlayan, toprak, tarım kesimlerinin gelişmesi </a:t>
            </a:r>
            <a:r>
              <a:rPr lang="tr-TR" sz="2000" dirty="0" smtClean="0"/>
              <a:t>için yeniden </a:t>
            </a:r>
            <a:r>
              <a:rPr lang="tr-TR" sz="2000" dirty="0"/>
              <a:t>düzenlemelere yönelik “merkez köy modeli“ düşüncesine yer veren </a:t>
            </a:r>
            <a:r>
              <a:rPr lang="tr-TR" sz="2000" dirty="0" smtClean="0"/>
              <a:t>bir plandır.</a:t>
            </a:r>
          </a:p>
          <a:p>
            <a:r>
              <a:rPr lang="tr-TR" sz="2000" dirty="0" smtClean="0"/>
              <a:t>4.BYKP: </a:t>
            </a:r>
            <a:r>
              <a:rPr lang="tr-TR" sz="2000" dirty="0"/>
              <a:t>Bu plan, </a:t>
            </a:r>
            <a:r>
              <a:rPr lang="tr-TR" sz="2000" dirty="0" smtClean="0"/>
              <a:t>köylünün kalkınma </a:t>
            </a:r>
            <a:r>
              <a:rPr lang="tr-TR" sz="2000" dirty="0"/>
              <a:t>olanaklarını, üretim gücünü, gelirini artırmak, kırsal alanda </a:t>
            </a:r>
            <a:r>
              <a:rPr lang="tr-TR" sz="2000" dirty="0" smtClean="0"/>
              <a:t>gelişmeyi hızlandırmak </a:t>
            </a:r>
            <a:r>
              <a:rPr lang="tr-TR" sz="2000" dirty="0"/>
              <a:t>ve yaşam düzeyini yükseltmek için kimi önlemler </a:t>
            </a:r>
            <a:r>
              <a:rPr lang="tr-TR" sz="2000" dirty="0" smtClean="0"/>
              <a:t>almayı öngörmüştür. Köy kent yaklaşımı bu plan döneminde ele alınmıştır.</a:t>
            </a:r>
            <a:endParaRPr lang="tr-TR" sz="2000" dirty="0"/>
          </a:p>
        </p:txBody>
      </p:sp>
    </p:spTree>
    <p:extLst>
      <p:ext uri="{BB962C8B-B14F-4D97-AF65-F5344CB8AC3E}">
        <p14:creationId xmlns:p14="http://schemas.microsoft.com/office/powerpoint/2010/main" val="8471292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200" b="1" dirty="0"/>
              <a:t>Kalkınma Planlarında Kıra Yönelik Politikalar</a:t>
            </a:r>
            <a:br>
              <a:rPr lang="tr-TR" sz="3200" b="1" dirty="0"/>
            </a:br>
            <a:r>
              <a:rPr lang="tr-TR" sz="3200" b="1" dirty="0"/>
              <a:t>(V. Hafta)</a:t>
            </a:r>
            <a:endParaRPr lang="tr-TR" sz="3200" dirty="0"/>
          </a:p>
        </p:txBody>
      </p:sp>
      <p:sp>
        <p:nvSpPr>
          <p:cNvPr id="3" name="Content Placeholder 2"/>
          <p:cNvSpPr>
            <a:spLocks noGrp="1"/>
          </p:cNvSpPr>
          <p:nvPr>
            <p:ph idx="1"/>
          </p:nvPr>
        </p:nvSpPr>
        <p:spPr/>
        <p:txBody>
          <a:bodyPr>
            <a:normAutofit/>
          </a:bodyPr>
          <a:lstStyle/>
          <a:p>
            <a:r>
              <a:rPr lang="tr-TR" sz="2000" dirty="0"/>
              <a:t>V. </a:t>
            </a:r>
            <a:r>
              <a:rPr lang="tr-TR" sz="2000" dirty="0" smtClean="0"/>
              <a:t>BYKP: </a:t>
            </a:r>
            <a:r>
              <a:rPr lang="tr-TR" sz="2000" dirty="0"/>
              <a:t>’Köye ya </a:t>
            </a:r>
            <a:r>
              <a:rPr lang="tr-TR" sz="2000" dirty="0" smtClean="0"/>
              <a:t>da Kırsal </a:t>
            </a:r>
            <a:r>
              <a:rPr lang="tr-TR" sz="2000" dirty="0"/>
              <a:t>Alanlara Götürülecek Hizmetler” başlığı altında </a:t>
            </a:r>
            <a:r>
              <a:rPr lang="tr-TR" sz="2000" dirty="0" smtClean="0"/>
              <a:t>politikalar ele </a:t>
            </a:r>
            <a:r>
              <a:rPr lang="tr-TR" sz="2000" dirty="0"/>
              <a:t>alınmıştır</a:t>
            </a:r>
            <a:r>
              <a:rPr lang="tr-TR" sz="2000" dirty="0" smtClean="0"/>
              <a:t>.</a:t>
            </a:r>
            <a:r>
              <a:rPr lang="tr-TR" sz="2000" dirty="0"/>
              <a:t> </a:t>
            </a:r>
            <a:r>
              <a:rPr lang="tr-TR" sz="2000" dirty="0" smtClean="0"/>
              <a:t>Köy </a:t>
            </a:r>
            <a:r>
              <a:rPr lang="tr-TR" sz="2000" dirty="0"/>
              <a:t>ve kent arasındaki altyapı ve yaşam ölçünleri bakımından </a:t>
            </a:r>
            <a:r>
              <a:rPr lang="tr-TR" sz="2000" dirty="0" smtClean="0"/>
              <a:t>görülen farklılıkların giderilmesi öngörülmüştür.</a:t>
            </a:r>
          </a:p>
          <a:p>
            <a:r>
              <a:rPr lang="tr-TR" sz="2000" dirty="0" smtClean="0"/>
              <a:t>VI</a:t>
            </a:r>
            <a:r>
              <a:rPr lang="tr-TR" sz="2000" dirty="0"/>
              <a:t>. </a:t>
            </a:r>
            <a:r>
              <a:rPr lang="tr-TR" sz="2000" dirty="0" smtClean="0"/>
              <a:t>BYKP: </a:t>
            </a:r>
            <a:r>
              <a:rPr lang="tr-TR" sz="2000" dirty="0"/>
              <a:t>Plan</a:t>
            </a:r>
            <a:r>
              <a:rPr lang="tr-TR" sz="2000" dirty="0" smtClean="0"/>
              <a:t>, kalkınmada </a:t>
            </a:r>
            <a:r>
              <a:rPr lang="tr-TR" sz="2000" dirty="0"/>
              <a:t>öncelikli yörelerde kamu yatırım ve hizmetlerinde </a:t>
            </a:r>
            <a:r>
              <a:rPr lang="tr-TR" sz="2000" dirty="0" smtClean="0"/>
              <a:t>etkinliğin sağlanması</a:t>
            </a:r>
            <a:r>
              <a:rPr lang="tr-TR" sz="2000" dirty="0"/>
              <a:t>, kırsal alanlarda yerel hizmetlerin verimliliğini artırmak için ilçe </a:t>
            </a:r>
            <a:r>
              <a:rPr lang="tr-TR" sz="2000" dirty="0" smtClean="0"/>
              <a:t>özel yönetimlerinin </a:t>
            </a:r>
            <a:r>
              <a:rPr lang="tr-TR" sz="2000" dirty="0"/>
              <a:t>kurulması, küçük belediyelerin ve köy </a:t>
            </a:r>
            <a:r>
              <a:rPr lang="tr-TR" sz="2000" dirty="0" smtClean="0"/>
              <a:t>yönetimlerinin güçlendirilmesi </a:t>
            </a:r>
            <a:r>
              <a:rPr lang="tr-TR" sz="2000" dirty="0"/>
              <a:t>yönünde çalışmaları </a:t>
            </a:r>
            <a:r>
              <a:rPr lang="tr-TR" sz="2000" dirty="0" smtClean="0"/>
              <a:t>kapsamına </a:t>
            </a:r>
            <a:r>
              <a:rPr lang="tr-TR" sz="2000" dirty="0"/>
              <a:t>almıştır.</a:t>
            </a:r>
          </a:p>
          <a:p>
            <a:r>
              <a:rPr lang="tr-TR" sz="2000" dirty="0" smtClean="0"/>
              <a:t>VII. BYKP: Planda, “Altyapı </a:t>
            </a:r>
            <a:r>
              <a:rPr lang="tr-TR" sz="2000" dirty="0"/>
              <a:t>Hizmetlerinde </a:t>
            </a:r>
            <a:r>
              <a:rPr lang="tr-TR" sz="2000" dirty="0" smtClean="0"/>
              <a:t>Değişim Projeleri</a:t>
            </a:r>
            <a:r>
              <a:rPr lang="tr-TR" sz="2000" dirty="0"/>
              <a:t>” başlığı altında , “Köy Altyapısı</a:t>
            </a:r>
            <a:r>
              <a:rPr lang="tr-TR" sz="2000" dirty="0" smtClean="0"/>
              <a:t>” başlığına </a:t>
            </a:r>
            <a:r>
              <a:rPr lang="tr-TR" sz="2000" dirty="0"/>
              <a:t>yer </a:t>
            </a:r>
            <a:r>
              <a:rPr lang="tr-TR" sz="2000" dirty="0" smtClean="0"/>
              <a:t>verilmiştir. </a:t>
            </a:r>
          </a:p>
          <a:p>
            <a:r>
              <a:rPr lang="tr-TR" sz="2000" dirty="0" smtClean="0"/>
              <a:t>VIII</a:t>
            </a:r>
            <a:r>
              <a:rPr lang="tr-TR" sz="2000" dirty="0"/>
              <a:t>. </a:t>
            </a:r>
            <a:r>
              <a:rPr lang="tr-TR" sz="2000" dirty="0" smtClean="0"/>
              <a:t>BYKP:Bu dönemde, kırsal </a:t>
            </a:r>
            <a:r>
              <a:rPr lang="tr-TR" sz="2000" dirty="0"/>
              <a:t>kalkınma </a:t>
            </a:r>
            <a:r>
              <a:rPr lang="tr-TR" sz="2000" dirty="0" smtClean="0"/>
              <a:t>proje ve </a:t>
            </a:r>
            <a:r>
              <a:rPr lang="tr-TR" sz="2000" dirty="0"/>
              <a:t>faaliyetlerine çerçeve oluşturmak üzere 2006 yılında “Ulusal Kırsal </a:t>
            </a:r>
            <a:r>
              <a:rPr lang="tr-TR" sz="2000" dirty="0" smtClean="0"/>
              <a:t>Kalkınma Stratejisi</a:t>
            </a:r>
            <a:r>
              <a:rPr lang="tr-TR" sz="2000" dirty="0"/>
              <a:t>” hazırlanıp yürürlüğe konmuştur</a:t>
            </a:r>
            <a:r>
              <a:rPr lang="tr-TR" sz="2000" dirty="0" smtClean="0"/>
              <a:t>. </a:t>
            </a:r>
            <a:endParaRPr lang="tr-TR" dirty="0"/>
          </a:p>
        </p:txBody>
      </p:sp>
    </p:spTree>
    <p:extLst>
      <p:ext uri="{BB962C8B-B14F-4D97-AF65-F5344CB8AC3E}">
        <p14:creationId xmlns:p14="http://schemas.microsoft.com/office/powerpoint/2010/main" val="14751501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sz="3200" b="1" dirty="0">
                <a:solidFill>
                  <a:prstClr val="black"/>
                </a:solidFill>
              </a:rPr>
              <a:t>Kalkınma Planlarında Kıra Yönelik Politikalar</a:t>
            </a:r>
            <a:br>
              <a:rPr lang="tr-TR" sz="3200" b="1" dirty="0">
                <a:solidFill>
                  <a:prstClr val="black"/>
                </a:solidFill>
              </a:rPr>
            </a:br>
            <a:r>
              <a:rPr lang="tr-TR" sz="3200" b="1" dirty="0">
                <a:solidFill>
                  <a:prstClr val="black"/>
                </a:solidFill>
              </a:rPr>
              <a:t>(V. Hafta)</a:t>
            </a:r>
            <a:endParaRPr lang="tr-TR" dirty="0"/>
          </a:p>
        </p:txBody>
      </p:sp>
      <p:sp>
        <p:nvSpPr>
          <p:cNvPr id="3" name="Content Placeholder 2"/>
          <p:cNvSpPr>
            <a:spLocks noGrp="1"/>
          </p:cNvSpPr>
          <p:nvPr>
            <p:ph idx="1"/>
          </p:nvPr>
        </p:nvSpPr>
        <p:spPr/>
        <p:txBody>
          <a:bodyPr>
            <a:normAutofit fontScale="92500" lnSpcReduction="10000"/>
          </a:bodyPr>
          <a:lstStyle/>
          <a:p>
            <a:r>
              <a:rPr lang="tr-TR" sz="2000" dirty="0" smtClean="0">
                <a:solidFill>
                  <a:prstClr val="black"/>
                </a:solidFill>
              </a:rPr>
              <a:t>IX. Kalkınma Planı: </a:t>
            </a:r>
            <a:r>
              <a:rPr lang="tr-TR" sz="2000" dirty="0" smtClean="0"/>
              <a:t>“Kırsal Kesimde Kalkınmanın Sağlanması” başlığı altında konuya yer verilmiştir. Bu Planda, kırsal </a:t>
            </a:r>
            <a:r>
              <a:rPr lang="tr-TR" sz="2000" dirty="0"/>
              <a:t>kalkınmaya yönelik politikalar, ağırlıklı olarak kırsal </a:t>
            </a:r>
            <a:r>
              <a:rPr lang="tr-TR" sz="2000" dirty="0" smtClean="0"/>
              <a:t>altyapının geliştirilmesine </a:t>
            </a:r>
            <a:r>
              <a:rPr lang="tr-TR" sz="2000" dirty="0"/>
              <a:t>ve tarım dışı ekonomik faaliyet türlerinin </a:t>
            </a:r>
            <a:r>
              <a:rPr lang="tr-TR" sz="2000" dirty="0" smtClean="0"/>
              <a:t>desteklenmesine yöneliktir.</a:t>
            </a:r>
          </a:p>
          <a:p>
            <a:pPr algn="just"/>
            <a:r>
              <a:rPr lang="tr-TR" sz="2000" dirty="0" smtClean="0">
                <a:solidFill>
                  <a:prstClr val="black"/>
                </a:solidFill>
              </a:rPr>
              <a:t>X. Kalkınma Planı: </a:t>
            </a:r>
            <a:r>
              <a:rPr lang="tr-TR" sz="2000" dirty="0"/>
              <a:t>’’Kırsal Kalkınma” başlığı altında, </a:t>
            </a:r>
            <a:r>
              <a:rPr lang="tr-TR" sz="2000" dirty="0" smtClean="0"/>
              <a:t>planın amacı, hedefleri </a:t>
            </a:r>
            <a:r>
              <a:rPr lang="tr-TR" sz="2000" dirty="0"/>
              <a:t>ve </a:t>
            </a:r>
            <a:r>
              <a:rPr lang="tr-TR" sz="2000" dirty="0" smtClean="0"/>
              <a:t>politikaları belirtilmiştir</a:t>
            </a:r>
            <a:r>
              <a:rPr lang="tr-TR" sz="2000" dirty="0"/>
              <a:t>. Kırsal kalkınma için </a:t>
            </a:r>
            <a:r>
              <a:rPr lang="tr-TR" sz="2000" dirty="0" smtClean="0"/>
              <a:t>temel amaç</a:t>
            </a:r>
            <a:r>
              <a:rPr lang="tr-TR" sz="2000" dirty="0"/>
              <a:t>, kırsal kesimdeki asgari gönenç düzeyinin ülke </a:t>
            </a:r>
            <a:r>
              <a:rPr lang="tr-TR" sz="2000" dirty="0" smtClean="0"/>
              <a:t>ortalamasına yaklaştırılmasıdır</a:t>
            </a:r>
            <a:r>
              <a:rPr lang="tr-TR" sz="2000" dirty="0"/>
              <a:t>.</a:t>
            </a:r>
            <a:endParaRPr lang="tr-TR" sz="2000" dirty="0" smtClean="0">
              <a:solidFill>
                <a:prstClr val="black"/>
              </a:solidFill>
            </a:endParaRPr>
          </a:p>
          <a:p>
            <a:pPr lvl="0"/>
            <a:r>
              <a:rPr lang="tr-TR" sz="2000" dirty="0" smtClean="0">
                <a:solidFill>
                  <a:prstClr val="black"/>
                </a:solidFill>
              </a:rPr>
              <a:t>XI</a:t>
            </a:r>
            <a:r>
              <a:rPr lang="tr-TR" sz="2000" dirty="0">
                <a:solidFill>
                  <a:prstClr val="black"/>
                </a:solidFill>
              </a:rPr>
              <a:t>. Kalkınma Planı: On Birinci Kalkınma Planı (2019-2023): “Yaşanabilir Şehirler, Sürdürülebilir</a:t>
            </a:r>
          </a:p>
          <a:p>
            <a:pPr lvl="0" algn="just"/>
            <a:r>
              <a:rPr lang="tr-TR" sz="2000" dirty="0">
                <a:solidFill>
                  <a:prstClr val="black"/>
                </a:solidFill>
              </a:rPr>
              <a:t>Çevre” Başlığı Altında: Bölgesel Gelişme, Kentleşme, Konut, Kentsel Dönüşüm, Kentsel Altyapı, Kırsal Kalkınma, Çevrenin Korunması ve Afet Yönetimine yer vermiştir. Sürdürebilir kırsal kalkınma anlayışıyla, üretici birliklerinin ve aile işletmelerinin üretim kapasitesinin, kırsal işgücünün istihdam edilebilirliğinin artırılması, yaşam niteliğinin iyileştirilmesi, yoksullukla mücadelenin sürdürülmesi gibi sorunlara karşı önlemler alınacağı belirtilmektedir.</a:t>
            </a:r>
          </a:p>
          <a:p>
            <a:endParaRPr lang="tr-TR" dirty="0"/>
          </a:p>
        </p:txBody>
      </p:sp>
    </p:spTree>
    <p:extLst>
      <p:ext uri="{BB962C8B-B14F-4D97-AF65-F5344CB8AC3E}">
        <p14:creationId xmlns:p14="http://schemas.microsoft.com/office/powerpoint/2010/main" val="185933719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426</Words>
  <Application>Microsoft Office PowerPoint</Application>
  <PresentationFormat>On-screen Show (4:3)</PresentationFormat>
  <Paragraphs>19</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1_Office Theme</vt:lpstr>
      <vt:lpstr>Ankara Üniversitesi Siyasal Bilgiler Fakültesi 4 Siyaset Bilimi ve Kamu Yönetimi Bölümü  Kooperatifçilik ve Kırsal Gelişme Politikası Dersi  </vt:lpstr>
      <vt:lpstr>Kalkınma Planlarında Kıra Yönelik Politikalar (V. Hafta)</vt:lpstr>
      <vt:lpstr>Kalkınma Planlarında Kıra Yönelik Politikalar (V. Hafta)</vt:lpstr>
      <vt:lpstr>Kalkınma Planlarında Kıra Yönelik Politikalar (V. Hafta)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Siyasal Bilgiler Fakültesi 4 Siyaset Bilimi ve Kamu Yönetimi Bölümü  Kooperatifçilik ve Kırsal Gelişme Politikası Dersi  </dc:title>
  <dc:creator>Gokce</dc:creator>
  <cp:lastModifiedBy>Gokce</cp:lastModifiedBy>
  <cp:revision>1</cp:revision>
  <dcterms:created xsi:type="dcterms:W3CDTF">2019-12-01T13:04:05Z</dcterms:created>
  <dcterms:modified xsi:type="dcterms:W3CDTF">2019-12-01T13:04:51Z</dcterms:modified>
</cp:coreProperties>
</file>