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6466" y="54119"/>
            <a:ext cx="7234555" cy="68410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549" y="2520899"/>
            <a:ext cx="7517130" cy="150114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73174" y="6410783"/>
            <a:ext cx="417829" cy="2235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2235">
              <a:spcBef>
                <a:spcPts val="5"/>
              </a:spcBef>
            </a:pPr>
            <a:fld id="{81D60167-4931-47E6-BA6A-407CBD079E47}" type="slidenum">
              <a:rPr lang="tr-TR" spc="-40" smtClean="0"/>
              <a:pPr marL="102235">
                <a:spcBef>
                  <a:spcPts val="5"/>
                </a:spcBef>
              </a:pPr>
              <a:t>‹#›</a:t>
            </a:fld>
            <a:r>
              <a:rPr lang="tr-TR" spc="-40" smtClean="0"/>
              <a:t>/77</a:t>
            </a:r>
            <a:endParaRPr lang="tr-TR" spc="-40" dirty="0"/>
          </a:p>
        </p:txBody>
      </p:sp>
    </p:spTree>
    <p:extLst>
      <p:ext uri="{BB962C8B-B14F-4D97-AF65-F5344CB8AC3E}">
        <p14:creationId xmlns:p14="http://schemas.microsoft.com/office/powerpoint/2010/main" val="48827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Sürdürülebilir Tasarım ve Uygulamaları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8114" y="5653283"/>
            <a:ext cx="262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/</a:t>
            </a:r>
            <a:r>
              <a:rPr sz="1000" spc="-50" dirty="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324" y="1496237"/>
            <a:ext cx="4904740" cy="44037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92405" indent="-180340">
              <a:spcBef>
                <a:spcPts val="4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spc="-195" dirty="0">
                <a:latin typeface="Arial"/>
                <a:cs typeface="Arial"/>
              </a:rPr>
              <a:t>GİRİŞ</a:t>
            </a:r>
            <a:endParaRPr dirty="0">
              <a:latin typeface="Arial"/>
              <a:cs typeface="Arial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229" dirty="0">
                <a:latin typeface="Arial"/>
                <a:cs typeface="Arial"/>
              </a:rPr>
              <a:t>TOPLUMSAL</a:t>
            </a:r>
            <a:r>
              <a:rPr b="1" spc="-110" dirty="0">
                <a:latin typeface="Arial"/>
                <a:cs typeface="Arial"/>
              </a:rPr>
              <a:t> </a:t>
            </a:r>
            <a:r>
              <a:rPr b="1" spc="-145" dirty="0">
                <a:latin typeface="Arial"/>
                <a:cs typeface="Arial"/>
              </a:rPr>
              <a:t>DÖNÜŞÜM</a:t>
            </a:r>
            <a:endParaRPr dirty="0">
              <a:latin typeface="Arial"/>
              <a:cs typeface="Arial"/>
            </a:endParaRPr>
          </a:p>
          <a:p>
            <a:pPr marL="700405" lvl="1" indent="-231140">
              <a:spcBef>
                <a:spcPts val="305"/>
              </a:spcBef>
              <a:buFont typeface="Wingdings"/>
              <a:buChar char=""/>
              <a:tabLst>
                <a:tab pos="701040" algn="l"/>
              </a:tabLst>
            </a:pPr>
            <a:r>
              <a:rPr spc="-125" dirty="0">
                <a:latin typeface="Arial"/>
                <a:cs typeface="Arial"/>
              </a:rPr>
              <a:t>Tarım </a:t>
            </a:r>
            <a:r>
              <a:rPr spc="-90" dirty="0">
                <a:latin typeface="Arial"/>
                <a:cs typeface="Arial"/>
              </a:rPr>
              <a:t>Toplumundan </a:t>
            </a:r>
            <a:r>
              <a:rPr spc="-140" dirty="0">
                <a:latin typeface="Arial"/>
                <a:cs typeface="Arial"/>
              </a:rPr>
              <a:t>Sanayi </a:t>
            </a:r>
            <a:r>
              <a:rPr spc="-95" dirty="0">
                <a:latin typeface="Arial"/>
                <a:cs typeface="Arial"/>
              </a:rPr>
              <a:t>Toplumuna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45" dirty="0">
                <a:latin typeface="Arial"/>
                <a:cs typeface="Arial"/>
              </a:rPr>
              <a:t>Geçiş</a:t>
            </a:r>
            <a:endParaRPr dirty="0">
              <a:latin typeface="Arial"/>
              <a:cs typeface="Arial"/>
            </a:endParaRPr>
          </a:p>
          <a:p>
            <a:pPr marL="700405" lvl="1" indent="-231140">
              <a:spcBef>
                <a:spcPts val="300"/>
              </a:spcBef>
              <a:buFont typeface="Wingdings"/>
              <a:buChar char=""/>
              <a:tabLst>
                <a:tab pos="701040" algn="l"/>
              </a:tabLst>
            </a:pPr>
            <a:r>
              <a:rPr spc="-140" dirty="0">
                <a:latin typeface="Arial"/>
                <a:cs typeface="Arial"/>
              </a:rPr>
              <a:t>Sanayi </a:t>
            </a:r>
            <a:r>
              <a:rPr spc="-90" dirty="0">
                <a:latin typeface="Arial"/>
                <a:cs typeface="Arial"/>
              </a:rPr>
              <a:t>Toplumundan </a:t>
            </a:r>
            <a:r>
              <a:rPr spc="-70" dirty="0">
                <a:latin typeface="Arial"/>
                <a:cs typeface="Arial"/>
              </a:rPr>
              <a:t>Bilgi </a:t>
            </a:r>
            <a:r>
              <a:rPr spc="-95" dirty="0">
                <a:latin typeface="Arial"/>
                <a:cs typeface="Arial"/>
              </a:rPr>
              <a:t>Toplumuna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45" dirty="0">
                <a:latin typeface="Arial"/>
                <a:cs typeface="Arial"/>
              </a:rPr>
              <a:t>Geçiş</a:t>
            </a:r>
            <a:endParaRPr dirty="0">
              <a:latin typeface="Arial"/>
              <a:cs typeface="Arial"/>
            </a:endParaRPr>
          </a:p>
          <a:p>
            <a:pPr marL="700405" lvl="1" indent="-231140">
              <a:spcBef>
                <a:spcPts val="305"/>
              </a:spcBef>
              <a:buFont typeface="Wingdings"/>
              <a:buChar char=""/>
              <a:tabLst>
                <a:tab pos="701040" algn="l"/>
              </a:tabLst>
            </a:pPr>
            <a:r>
              <a:rPr spc="-75" dirty="0">
                <a:latin typeface="Arial"/>
                <a:cs typeface="Arial"/>
              </a:rPr>
              <a:t>Bilgi </a:t>
            </a:r>
            <a:r>
              <a:rPr spc="-95" dirty="0">
                <a:latin typeface="Arial"/>
                <a:cs typeface="Arial"/>
              </a:rPr>
              <a:t>Temelli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5" dirty="0">
                <a:latin typeface="Arial"/>
                <a:cs typeface="Arial"/>
              </a:rPr>
              <a:t>Ekonomi</a:t>
            </a:r>
            <a:endParaRPr dirty="0">
              <a:latin typeface="Arial"/>
              <a:cs typeface="Arial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235" dirty="0">
                <a:latin typeface="Arial"/>
                <a:cs typeface="Arial"/>
              </a:rPr>
              <a:t>TÜRK </a:t>
            </a:r>
            <a:r>
              <a:rPr b="1" spc="-215" dirty="0">
                <a:latin typeface="Arial"/>
                <a:cs typeface="Arial"/>
              </a:rPr>
              <a:t>İNŞAAT </a:t>
            </a:r>
            <a:r>
              <a:rPr b="1" spc="-225" dirty="0">
                <a:latin typeface="Arial"/>
                <a:cs typeface="Arial"/>
              </a:rPr>
              <a:t>SEKTÖRÜNÜN </a:t>
            </a:r>
            <a:r>
              <a:rPr b="1" spc="-275" dirty="0">
                <a:latin typeface="Arial"/>
                <a:cs typeface="Arial"/>
              </a:rPr>
              <a:t>GENEL</a:t>
            </a:r>
            <a:r>
              <a:rPr b="1" spc="-265" dirty="0">
                <a:latin typeface="Arial"/>
                <a:cs typeface="Arial"/>
              </a:rPr>
              <a:t> </a:t>
            </a:r>
            <a:r>
              <a:rPr b="1" spc="-130" dirty="0">
                <a:latin typeface="Arial"/>
                <a:cs typeface="Arial"/>
              </a:rPr>
              <a:t>DURUMU</a:t>
            </a:r>
            <a:endParaRPr dirty="0">
              <a:latin typeface="Arial"/>
              <a:cs typeface="Arial"/>
            </a:endParaRPr>
          </a:p>
          <a:p>
            <a:pPr marL="295910" indent="-283845">
              <a:spcBef>
                <a:spcPts val="300"/>
              </a:spcBef>
              <a:buSzPct val="94444"/>
              <a:buFont typeface="Wingdings"/>
              <a:buChar char=""/>
              <a:tabLst>
                <a:tab pos="296545" algn="l"/>
              </a:tabLst>
            </a:pPr>
            <a:r>
              <a:rPr b="1" spc="-215" dirty="0">
                <a:latin typeface="Arial"/>
                <a:cs typeface="Arial"/>
              </a:rPr>
              <a:t>İNŞAAT </a:t>
            </a:r>
            <a:r>
              <a:rPr b="1" spc="-245" dirty="0">
                <a:latin typeface="Arial"/>
                <a:cs typeface="Arial"/>
              </a:rPr>
              <a:t>SEKTÖRÜNDE </a:t>
            </a:r>
            <a:r>
              <a:rPr b="1" spc="-195" dirty="0">
                <a:latin typeface="Arial"/>
                <a:cs typeface="Arial"/>
              </a:rPr>
              <a:t>BİLGİ</a:t>
            </a:r>
            <a:r>
              <a:rPr b="1" spc="-110" dirty="0">
                <a:latin typeface="Arial"/>
                <a:cs typeface="Arial"/>
              </a:rPr>
              <a:t> </a:t>
            </a:r>
            <a:r>
              <a:rPr b="1" spc="-245" dirty="0">
                <a:latin typeface="Arial"/>
                <a:cs typeface="Arial"/>
              </a:rPr>
              <a:t>TEKNOLOJİLERİ</a:t>
            </a:r>
            <a:endParaRPr dirty="0">
              <a:latin typeface="Arial"/>
              <a:cs typeface="Arial"/>
            </a:endParaRPr>
          </a:p>
          <a:p>
            <a:pPr marL="700405" lvl="1" indent="-231140">
              <a:spcBef>
                <a:spcPts val="305"/>
              </a:spcBef>
              <a:buFont typeface="Wingdings"/>
              <a:buChar char=""/>
              <a:tabLst>
                <a:tab pos="701040" algn="l"/>
              </a:tabLst>
            </a:pPr>
            <a:r>
              <a:rPr spc="-60" dirty="0">
                <a:latin typeface="Arial"/>
                <a:cs typeface="Arial"/>
              </a:rPr>
              <a:t>Projelendirme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145" dirty="0">
                <a:latin typeface="Arial"/>
                <a:cs typeface="Arial"/>
              </a:rPr>
              <a:t>Aşaması</a:t>
            </a:r>
            <a:endParaRPr dirty="0">
              <a:latin typeface="Arial"/>
              <a:cs typeface="Arial"/>
            </a:endParaRPr>
          </a:p>
          <a:p>
            <a:pPr marL="700405" lvl="1" indent="-231140">
              <a:spcBef>
                <a:spcPts val="300"/>
              </a:spcBef>
              <a:buFont typeface="Wingdings"/>
              <a:buChar char=""/>
              <a:tabLst>
                <a:tab pos="701040" algn="l"/>
              </a:tabLst>
            </a:pPr>
            <a:r>
              <a:rPr spc="-70" dirty="0">
                <a:latin typeface="Arial"/>
                <a:cs typeface="Arial"/>
              </a:rPr>
              <a:t>İhale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145" dirty="0">
                <a:latin typeface="Arial"/>
                <a:cs typeface="Arial"/>
              </a:rPr>
              <a:t>Aşaması</a:t>
            </a:r>
            <a:endParaRPr dirty="0">
              <a:latin typeface="Arial"/>
              <a:cs typeface="Arial"/>
            </a:endParaRPr>
          </a:p>
          <a:p>
            <a:pPr marL="700405" lvl="1" indent="-231140">
              <a:spcBef>
                <a:spcPts val="309"/>
              </a:spcBef>
              <a:buFont typeface="Wingdings"/>
              <a:buChar char=""/>
              <a:tabLst>
                <a:tab pos="701040" algn="l"/>
              </a:tabLst>
            </a:pPr>
            <a:r>
              <a:rPr spc="-160" dirty="0">
                <a:latin typeface="Arial"/>
                <a:cs typeface="Arial"/>
              </a:rPr>
              <a:t>Yapım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145" dirty="0">
                <a:latin typeface="Arial"/>
                <a:cs typeface="Arial"/>
              </a:rPr>
              <a:t>Aşaması</a:t>
            </a:r>
            <a:endParaRPr dirty="0">
              <a:latin typeface="Arial"/>
              <a:cs typeface="Arial"/>
            </a:endParaRPr>
          </a:p>
          <a:p>
            <a:pPr marL="700405" lvl="1" indent="-231140">
              <a:spcBef>
                <a:spcPts val="300"/>
              </a:spcBef>
              <a:buFont typeface="Wingdings"/>
              <a:buChar char=""/>
              <a:tabLst>
                <a:tab pos="701040" algn="l"/>
              </a:tabLst>
            </a:pPr>
            <a:r>
              <a:rPr spc="-85" dirty="0">
                <a:latin typeface="Arial"/>
                <a:cs typeface="Arial"/>
              </a:rPr>
              <a:t>Kullanım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145" dirty="0">
                <a:latin typeface="Arial"/>
                <a:cs typeface="Arial"/>
              </a:rPr>
              <a:t>Aşaması</a:t>
            </a:r>
            <a:endParaRPr dirty="0">
              <a:latin typeface="Arial"/>
              <a:cs typeface="Arial"/>
            </a:endParaRPr>
          </a:p>
          <a:p>
            <a:pPr marL="1157605" lvl="2" indent="-231140">
              <a:spcBef>
                <a:spcPts val="300"/>
              </a:spcBef>
              <a:buFont typeface="Wingdings"/>
              <a:buChar char=""/>
              <a:tabLst>
                <a:tab pos="1158240" algn="l"/>
              </a:tabLst>
            </a:pPr>
            <a:r>
              <a:rPr spc="-105" dirty="0">
                <a:latin typeface="Arial"/>
                <a:cs typeface="Arial"/>
              </a:rPr>
              <a:t>Bina </a:t>
            </a:r>
            <a:r>
              <a:rPr spc="-180" dirty="0">
                <a:latin typeface="Arial"/>
                <a:cs typeface="Arial"/>
              </a:rPr>
              <a:t>Tesis </a:t>
            </a:r>
            <a:r>
              <a:rPr spc="-85" dirty="0">
                <a:latin typeface="Arial"/>
                <a:cs typeface="Arial"/>
              </a:rPr>
              <a:t>Yönetiminde </a:t>
            </a:r>
            <a:r>
              <a:rPr spc="-75" dirty="0">
                <a:latin typeface="Arial"/>
                <a:cs typeface="Arial"/>
              </a:rPr>
              <a:t>Bilgi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60" dirty="0">
                <a:latin typeface="Arial"/>
                <a:cs typeface="Arial"/>
              </a:rPr>
              <a:t>Teknolojileri</a:t>
            </a:r>
            <a:endParaRPr dirty="0">
              <a:latin typeface="Arial"/>
              <a:cs typeface="Arial"/>
            </a:endParaRPr>
          </a:p>
          <a:p>
            <a:pPr marL="192405" indent="-180340">
              <a:spcBef>
                <a:spcPts val="30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spc="-245" dirty="0">
                <a:latin typeface="Arial"/>
                <a:cs typeface="Arial"/>
              </a:rPr>
              <a:t>SONUÇLAR </a:t>
            </a:r>
            <a:r>
              <a:rPr b="1" spc="-135" dirty="0">
                <a:latin typeface="Arial"/>
                <a:cs typeface="Arial"/>
              </a:rPr>
              <a:t>ve</a:t>
            </a:r>
            <a:r>
              <a:rPr b="1" spc="-225" dirty="0">
                <a:latin typeface="Arial"/>
                <a:cs typeface="Arial"/>
              </a:rPr>
              <a:t> </a:t>
            </a:r>
            <a:r>
              <a:rPr b="1" spc="-240" dirty="0">
                <a:latin typeface="Arial"/>
                <a:cs typeface="Arial"/>
              </a:rPr>
              <a:t>ÖNERİLER</a:t>
            </a:r>
            <a:endParaRPr dirty="0">
              <a:latin typeface="Arial"/>
              <a:cs typeface="Arial"/>
            </a:endParaRPr>
          </a:p>
          <a:p>
            <a:pPr marL="192405" indent="-180340">
              <a:spcBef>
                <a:spcPts val="3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spc="-270" dirty="0">
                <a:latin typeface="Arial"/>
                <a:cs typeface="Arial"/>
              </a:rPr>
              <a:t>KAYNAKLAR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9855" y="553456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391660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1" y="470328"/>
            <a:ext cx="92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G</a:t>
            </a:r>
            <a:r>
              <a:rPr spc="-45" dirty="0"/>
              <a:t>İ</a:t>
            </a:r>
            <a:r>
              <a:rPr spc="-395" dirty="0"/>
              <a:t>R</a:t>
            </a:r>
            <a:r>
              <a:rPr spc="-160" dirty="0"/>
              <a:t>İ</a:t>
            </a:r>
            <a:r>
              <a:rPr spc="-625" dirty="0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4" y="1581633"/>
            <a:ext cx="8833485" cy="1277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400" spc="-170" dirty="0">
                <a:latin typeface="Arial"/>
                <a:cs typeface="Arial"/>
              </a:rPr>
              <a:t>Gün </a:t>
            </a:r>
            <a:r>
              <a:rPr sz="2400" spc="-120" dirty="0">
                <a:latin typeface="Arial"/>
                <a:cs typeface="Arial"/>
              </a:rPr>
              <a:t>geçtikçe </a:t>
            </a:r>
            <a:r>
              <a:rPr sz="2400" spc="-130" dirty="0">
                <a:latin typeface="Arial"/>
                <a:cs typeface="Arial"/>
              </a:rPr>
              <a:t>hızını </a:t>
            </a:r>
            <a:r>
              <a:rPr sz="2400" spc="-60" dirty="0">
                <a:latin typeface="Arial"/>
                <a:cs typeface="Arial"/>
              </a:rPr>
              <a:t>arttırarak </a:t>
            </a:r>
            <a:r>
              <a:rPr sz="2400" spc="-120" dirty="0">
                <a:latin typeface="Arial"/>
                <a:cs typeface="Arial"/>
              </a:rPr>
              <a:t>gelişen </a:t>
            </a:r>
            <a:r>
              <a:rPr sz="2400" spc="-110" dirty="0">
                <a:latin typeface="Arial"/>
                <a:cs typeface="Arial"/>
              </a:rPr>
              <a:t>bilgisayar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b="1" spc="-150" dirty="0">
                <a:solidFill>
                  <a:srgbClr val="FF0000"/>
                </a:solidFill>
                <a:latin typeface="Arial"/>
                <a:cs typeface="Arial"/>
              </a:rPr>
              <a:t>bilgi 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teknolojileri, 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hayatımızın </a:t>
            </a:r>
            <a:r>
              <a:rPr sz="2400" spc="-85" dirty="0">
                <a:latin typeface="Arial"/>
                <a:cs typeface="Arial"/>
              </a:rPr>
              <a:t>birçok </a:t>
            </a:r>
            <a:r>
              <a:rPr sz="2400" spc="-110" dirty="0">
                <a:latin typeface="Arial"/>
                <a:cs typeface="Arial"/>
              </a:rPr>
              <a:t>alanında </a:t>
            </a:r>
            <a:r>
              <a:rPr sz="2400" spc="-100" dirty="0">
                <a:latin typeface="Arial"/>
                <a:cs typeface="Arial"/>
              </a:rPr>
              <a:t>yer </a:t>
            </a:r>
            <a:r>
              <a:rPr sz="2400" spc="-85" dirty="0">
                <a:latin typeface="Arial"/>
                <a:cs typeface="Arial"/>
              </a:rPr>
              <a:t>almakta; </a:t>
            </a:r>
            <a:r>
              <a:rPr sz="2400" spc="-50" dirty="0">
                <a:latin typeface="Arial"/>
                <a:cs typeface="Arial"/>
              </a:rPr>
              <a:t>bilginin </a:t>
            </a:r>
            <a:r>
              <a:rPr sz="2400" spc="-80" dirty="0">
                <a:latin typeface="Arial"/>
                <a:cs typeface="Arial"/>
              </a:rPr>
              <a:t>oluşturulması,  </a:t>
            </a:r>
            <a:r>
              <a:rPr sz="2400" spc="-150" dirty="0">
                <a:latin typeface="Arial"/>
                <a:cs typeface="Arial"/>
              </a:rPr>
              <a:t>saklanması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65" dirty="0">
                <a:latin typeface="Arial"/>
                <a:cs typeface="Arial"/>
              </a:rPr>
              <a:t>iletilmesinde </a:t>
            </a:r>
            <a:r>
              <a:rPr sz="2400" spc="-90" dirty="0">
                <a:latin typeface="Arial"/>
                <a:cs typeface="Arial"/>
              </a:rPr>
              <a:t>kolaylıklar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sağlamaktadır</a:t>
            </a:r>
            <a:r>
              <a:rPr sz="2400" spc="-13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627" y="2996959"/>
            <a:ext cx="6687502" cy="2698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2235">
              <a:spcBef>
                <a:spcPts val="5"/>
              </a:spcBef>
            </a:pPr>
            <a:fld id="{81D60167-4931-47E6-BA6A-407CBD079E47}" type="slidenum">
              <a:rPr spc="-40" dirty="0"/>
              <a:pPr marL="102235">
                <a:spcBef>
                  <a:spcPts val="5"/>
                </a:spcBef>
              </a:pPr>
              <a:t>3</a:t>
            </a:fld>
            <a:r>
              <a:rPr spc="-40" dirty="0"/>
              <a:t>/77</a:t>
            </a:r>
          </a:p>
        </p:txBody>
      </p:sp>
    </p:spTree>
    <p:extLst>
      <p:ext uri="{BB962C8B-B14F-4D97-AF65-F5344CB8AC3E}">
        <p14:creationId xmlns:p14="http://schemas.microsoft.com/office/powerpoint/2010/main" val="386090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1" y="529705"/>
            <a:ext cx="92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G</a:t>
            </a:r>
            <a:r>
              <a:rPr spc="-45" dirty="0"/>
              <a:t>İ</a:t>
            </a:r>
            <a:r>
              <a:rPr spc="-395" dirty="0"/>
              <a:t>R</a:t>
            </a:r>
            <a:r>
              <a:rPr spc="-160" dirty="0"/>
              <a:t>İ</a:t>
            </a:r>
            <a:r>
              <a:rPr spc="-625" dirty="0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1633435"/>
            <a:ext cx="252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  <a:tab pos="1388110" algn="l"/>
                <a:tab pos="2005964" algn="l"/>
              </a:tabLst>
            </a:pPr>
            <a:r>
              <a:rPr sz="2400" spc="-615" dirty="0">
                <a:latin typeface="Arial"/>
                <a:cs typeface="Arial"/>
              </a:rPr>
              <a:t>Y</a:t>
            </a:r>
            <a:r>
              <a:rPr sz="2400" spc="-145" dirty="0">
                <a:latin typeface="Arial"/>
                <a:cs typeface="Arial"/>
              </a:rPr>
              <a:t>oğ</a:t>
            </a:r>
            <a:r>
              <a:rPr sz="2400" spc="-80" dirty="0">
                <a:latin typeface="Arial"/>
                <a:cs typeface="Arial"/>
              </a:rPr>
              <a:t>u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40" dirty="0">
                <a:latin typeface="Arial"/>
                <a:cs typeface="Arial"/>
              </a:rPr>
              <a:t>bi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75" dirty="0">
                <a:latin typeface="Arial"/>
                <a:cs typeface="Arial"/>
              </a:rPr>
              <a:t>b</a:t>
            </a:r>
            <a:r>
              <a:rPr sz="2400" spc="-40" dirty="0">
                <a:latin typeface="Arial"/>
                <a:cs typeface="Arial"/>
              </a:rPr>
              <a:t>il</a:t>
            </a:r>
            <a:r>
              <a:rPr sz="2400" spc="-1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983" y="1581619"/>
            <a:ext cx="848677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44750">
              <a:lnSpc>
                <a:spcPct val="114199"/>
              </a:lnSpc>
              <a:spcBef>
                <a:spcPts val="100"/>
              </a:spcBef>
              <a:tabLst>
                <a:tab pos="2216150" algn="l"/>
                <a:tab pos="3591560" algn="l"/>
                <a:tab pos="3672204" algn="l"/>
                <a:tab pos="5100955" algn="l"/>
                <a:tab pos="5436870" algn="l"/>
                <a:tab pos="6122670" algn="l"/>
                <a:tab pos="6374765" algn="l"/>
                <a:tab pos="7337425" algn="l"/>
                <a:tab pos="7784465" algn="l"/>
                <a:tab pos="7959725" algn="l"/>
              </a:tabLst>
            </a:pP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k</a:t>
            </a:r>
            <a:r>
              <a:rPr sz="2400" spc="-125" dirty="0">
                <a:latin typeface="Arial"/>
                <a:cs typeface="Arial"/>
              </a:rPr>
              <a:t>ı</a:t>
            </a:r>
            <a:r>
              <a:rPr sz="2400" spc="-250" dirty="0">
                <a:latin typeface="Arial"/>
                <a:cs typeface="Arial"/>
              </a:rPr>
              <a:t>ş</a:t>
            </a:r>
            <a:r>
              <a:rPr sz="2400" spc="-135" dirty="0">
                <a:latin typeface="Arial"/>
                <a:cs typeface="Arial"/>
              </a:rPr>
              <a:t>ı</a:t>
            </a:r>
            <a:r>
              <a:rPr sz="2400" spc="-80" dirty="0">
                <a:latin typeface="Arial"/>
                <a:cs typeface="Arial"/>
              </a:rPr>
              <a:t>n</a:t>
            </a:r>
            <a:r>
              <a:rPr sz="2400" spc="-120" dirty="0">
                <a:latin typeface="Arial"/>
                <a:cs typeface="Arial"/>
              </a:rPr>
              <a:t>ı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155" dirty="0">
                <a:latin typeface="Arial"/>
                <a:cs typeface="Arial"/>
              </a:rPr>
              <a:t>y</a:t>
            </a:r>
            <a:r>
              <a:rPr sz="2400" spc="-240" dirty="0">
                <a:latin typeface="Arial"/>
                <a:cs typeface="Arial"/>
              </a:rPr>
              <a:t>a</a:t>
            </a:r>
            <a:r>
              <a:rPr sz="2400" spc="-225" dirty="0">
                <a:latin typeface="Arial"/>
                <a:cs typeface="Arial"/>
              </a:rPr>
              <a:t>ş</a:t>
            </a:r>
            <a:r>
              <a:rPr sz="2400" spc="-130" dirty="0">
                <a:latin typeface="Arial"/>
                <a:cs typeface="Arial"/>
              </a:rPr>
              <a:t>an</a:t>
            </a:r>
            <a:r>
              <a:rPr sz="2400" spc="-80" dirty="0">
                <a:latin typeface="Arial"/>
                <a:cs typeface="Arial"/>
              </a:rPr>
              <a:t>d</a:t>
            </a:r>
            <a:r>
              <a:rPr sz="2400" spc="-110" dirty="0">
                <a:latin typeface="Arial"/>
                <a:cs typeface="Arial"/>
              </a:rPr>
              <a:t>ı</a:t>
            </a:r>
            <a:r>
              <a:rPr sz="2400" spc="-220" dirty="0">
                <a:latin typeface="Arial"/>
                <a:cs typeface="Arial"/>
              </a:rPr>
              <a:t>ğ</a:t>
            </a:r>
            <a:r>
              <a:rPr sz="2400" spc="-1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80" dirty="0">
                <a:latin typeface="Arial"/>
                <a:cs typeface="Arial"/>
              </a:rPr>
              <a:t>n</a:t>
            </a:r>
            <a:r>
              <a:rPr sz="2400" spc="-229" dirty="0">
                <a:latin typeface="Arial"/>
                <a:cs typeface="Arial"/>
              </a:rPr>
              <a:t>şa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75" dirty="0">
                <a:latin typeface="Arial"/>
                <a:cs typeface="Arial"/>
              </a:rPr>
              <a:t>s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k</a:t>
            </a:r>
            <a:r>
              <a:rPr sz="2400" spc="-25" dirty="0">
                <a:latin typeface="Arial"/>
                <a:cs typeface="Arial"/>
              </a:rPr>
              <a:t>t</a:t>
            </a:r>
            <a:r>
              <a:rPr sz="2400" spc="-45" dirty="0">
                <a:latin typeface="Arial"/>
                <a:cs typeface="Arial"/>
              </a:rPr>
              <a:t>ö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7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195" dirty="0">
                <a:latin typeface="Arial"/>
                <a:cs typeface="Arial"/>
              </a:rPr>
              <a:t>s</a:t>
            </a:r>
            <a:r>
              <a:rPr sz="2400" spc="-2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300" dirty="0">
                <a:latin typeface="Arial"/>
                <a:cs typeface="Arial"/>
              </a:rPr>
              <a:t>B</a:t>
            </a:r>
            <a:r>
              <a:rPr sz="2400" spc="-50" dirty="0">
                <a:latin typeface="Arial"/>
                <a:cs typeface="Arial"/>
              </a:rPr>
              <a:t>il</a:t>
            </a:r>
            <a:r>
              <a:rPr sz="2400" spc="-1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  </a:t>
            </a:r>
            <a:r>
              <a:rPr sz="2400" spc="-509" dirty="0">
                <a:latin typeface="Arial"/>
                <a:cs typeface="Arial"/>
              </a:rPr>
              <a:t>T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65" dirty="0">
                <a:latin typeface="Arial"/>
                <a:cs typeface="Arial"/>
              </a:rPr>
              <a:t>knol</a:t>
            </a:r>
            <a:r>
              <a:rPr sz="2400" spc="-35" dirty="0">
                <a:latin typeface="Arial"/>
                <a:cs typeface="Arial"/>
              </a:rPr>
              <a:t>oj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15" dirty="0">
                <a:latin typeface="Arial"/>
                <a:cs typeface="Arial"/>
              </a:rPr>
              <a:t>ri</a:t>
            </a:r>
            <a:r>
              <a:rPr sz="2400" spc="-40" dirty="0">
                <a:latin typeface="Arial"/>
                <a:cs typeface="Arial"/>
              </a:rPr>
              <a:t>ni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4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ğ</a:t>
            </a:r>
            <a:r>
              <a:rPr sz="2400" spc="-55" dirty="0">
                <a:latin typeface="Arial"/>
                <a:cs typeface="Arial"/>
              </a:rPr>
              <a:t>l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d</a:t>
            </a:r>
            <a:r>
              <a:rPr sz="2400" spc="-120" dirty="0">
                <a:latin typeface="Arial"/>
                <a:cs typeface="Arial"/>
              </a:rPr>
              <a:t>ı</a:t>
            </a:r>
            <a:r>
              <a:rPr sz="2400" spc="-220" dirty="0">
                <a:latin typeface="Arial"/>
                <a:cs typeface="Arial"/>
              </a:rPr>
              <a:t>ğ</a:t>
            </a:r>
            <a:r>
              <a:rPr sz="2400" spc="-11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	i</a:t>
            </a:r>
            <a:r>
              <a:rPr sz="2400" spc="-120" dirty="0">
                <a:latin typeface="Arial"/>
                <a:cs typeface="Arial"/>
              </a:rPr>
              <a:t>mk</a:t>
            </a:r>
            <a:r>
              <a:rPr sz="2400" spc="-130" dirty="0">
                <a:latin typeface="Arial"/>
                <a:cs typeface="Arial"/>
              </a:rPr>
              <a:t>â</a:t>
            </a:r>
            <a:r>
              <a:rPr sz="2400" spc="-140" dirty="0">
                <a:latin typeface="Arial"/>
                <a:cs typeface="Arial"/>
              </a:rPr>
              <a:t>n</a:t>
            </a:r>
            <a:r>
              <a:rPr sz="2400" spc="-55" dirty="0">
                <a:latin typeface="Arial"/>
                <a:cs typeface="Arial"/>
              </a:rPr>
              <a:t>la</a:t>
            </a:r>
            <a:r>
              <a:rPr sz="2400" spc="-95" dirty="0">
                <a:latin typeface="Arial"/>
                <a:cs typeface="Arial"/>
              </a:rPr>
              <a:t>r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85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d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229" dirty="0">
                <a:latin typeface="Arial"/>
                <a:cs typeface="Arial"/>
              </a:rPr>
              <a:t>ğ</a:t>
            </a:r>
            <a:r>
              <a:rPr sz="2400" spc="-15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270" dirty="0">
                <a:latin typeface="Arial"/>
                <a:cs typeface="Arial"/>
              </a:rPr>
              <a:t>s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k</a:t>
            </a:r>
            <a:r>
              <a:rPr sz="2400" spc="-25" dirty="0">
                <a:latin typeface="Arial"/>
                <a:cs typeface="Arial"/>
              </a:rPr>
              <a:t>t</a:t>
            </a:r>
            <a:r>
              <a:rPr sz="2400" spc="-45" dirty="0">
                <a:latin typeface="Arial"/>
                <a:cs typeface="Arial"/>
              </a:rPr>
              <a:t>ö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150" dirty="0">
                <a:latin typeface="Arial"/>
                <a:cs typeface="Arial"/>
              </a:rPr>
              <a:t>k</a:t>
            </a:r>
            <a:r>
              <a:rPr sz="2400" spc="-130" dirty="0">
                <a:latin typeface="Arial"/>
                <a:cs typeface="Arial"/>
              </a:rPr>
              <a:t>ad</a:t>
            </a:r>
            <a:r>
              <a:rPr sz="2400" spc="-95" dirty="0"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983" y="2416772"/>
            <a:ext cx="8485505" cy="8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  <a:tabLst>
                <a:tab pos="5529580" algn="l"/>
                <a:tab pos="6253480" algn="l"/>
                <a:tab pos="7021195" algn="l"/>
              </a:tabLst>
            </a:pPr>
            <a:r>
              <a:rPr sz="2400" spc="15" dirty="0">
                <a:latin typeface="Arial"/>
                <a:cs typeface="Arial"/>
              </a:rPr>
              <a:t>f</a:t>
            </a:r>
            <a:r>
              <a:rPr sz="2400" spc="-229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y</a:t>
            </a:r>
            <a:r>
              <a:rPr sz="2400" spc="-80" dirty="0">
                <a:latin typeface="Arial"/>
                <a:cs typeface="Arial"/>
              </a:rPr>
              <a:t>d</a:t>
            </a:r>
            <a:r>
              <a:rPr sz="2400" spc="-12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l</a:t>
            </a:r>
            <a:r>
              <a:rPr sz="2400" spc="-130" dirty="0">
                <a:latin typeface="Arial"/>
                <a:cs typeface="Arial"/>
              </a:rPr>
              <a:t>an</a:t>
            </a:r>
            <a:r>
              <a:rPr sz="2400" spc="-11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m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mış</a:t>
            </a:r>
            <a:r>
              <a:rPr sz="2400" spc="26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v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bu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g</a:t>
            </a:r>
            <a:r>
              <a:rPr sz="2400" spc="-150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li</a:t>
            </a:r>
            <a:r>
              <a:rPr sz="2400" spc="-130" dirty="0">
                <a:latin typeface="Arial"/>
                <a:cs typeface="Arial"/>
              </a:rPr>
              <a:t>ş</a:t>
            </a:r>
            <a:r>
              <a:rPr sz="2400" spc="-135" dirty="0">
                <a:latin typeface="Arial"/>
                <a:cs typeface="Arial"/>
              </a:rPr>
              <a:t>m</a:t>
            </a:r>
            <a:r>
              <a:rPr sz="2400" spc="-95" dirty="0">
                <a:latin typeface="Arial"/>
                <a:cs typeface="Arial"/>
              </a:rPr>
              <a:t>e</a:t>
            </a:r>
            <a:r>
              <a:rPr sz="2400" spc="-40" dirty="0">
                <a:latin typeface="Arial"/>
                <a:cs typeface="Arial"/>
              </a:rPr>
              <a:t>l</a:t>
            </a:r>
            <a:r>
              <a:rPr sz="2400" spc="-95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ri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g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15" dirty="0">
                <a:latin typeface="Arial"/>
                <a:cs typeface="Arial"/>
              </a:rPr>
              <a:t>ri</a:t>
            </a:r>
            <a:r>
              <a:rPr sz="2400" spc="-110" dirty="0">
                <a:latin typeface="Arial"/>
                <a:cs typeface="Arial"/>
              </a:rPr>
              <a:t>de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150" dirty="0">
                <a:latin typeface="Arial"/>
                <a:cs typeface="Arial"/>
              </a:rPr>
              <a:t>ak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8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85" dirty="0">
                <a:latin typeface="Arial"/>
                <a:cs typeface="Arial"/>
              </a:rPr>
              <a:t>m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dur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85" dirty="0">
                <a:latin typeface="Arial"/>
                <a:cs typeface="Arial"/>
              </a:rPr>
              <a:t>m</a:t>
            </a:r>
            <a:r>
              <a:rPr sz="2400" spc="-75" dirty="0">
                <a:latin typeface="Arial"/>
                <a:cs typeface="Arial"/>
              </a:rPr>
              <a:t>u</a:t>
            </a:r>
            <a:r>
              <a:rPr sz="2400" spc="-85" dirty="0">
                <a:latin typeface="Arial"/>
                <a:cs typeface="Arial"/>
              </a:rPr>
              <a:t>nd</a:t>
            </a:r>
            <a:r>
              <a:rPr sz="2400" spc="-125" dirty="0">
                <a:latin typeface="Arial"/>
                <a:cs typeface="Arial"/>
              </a:rPr>
              <a:t>a  </a:t>
            </a:r>
            <a:r>
              <a:rPr sz="2400" spc="-110" dirty="0">
                <a:latin typeface="Arial"/>
                <a:cs typeface="Arial"/>
              </a:rPr>
              <a:t>kalmıştır.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679" y="3284985"/>
            <a:ext cx="6048667" cy="255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2235">
              <a:spcBef>
                <a:spcPts val="5"/>
              </a:spcBef>
            </a:pPr>
            <a:fld id="{81D60167-4931-47E6-BA6A-407CBD079E47}" type="slidenum">
              <a:rPr spc="-40" dirty="0"/>
              <a:pPr marL="102235">
                <a:spcBef>
                  <a:spcPts val="5"/>
                </a:spcBef>
              </a:pPr>
              <a:t>4</a:t>
            </a:fld>
            <a:r>
              <a:rPr spc="-40" dirty="0"/>
              <a:t>/77</a:t>
            </a:r>
          </a:p>
        </p:txBody>
      </p:sp>
    </p:spTree>
    <p:extLst>
      <p:ext uri="{BB962C8B-B14F-4D97-AF65-F5344CB8AC3E}">
        <p14:creationId xmlns:p14="http://schemas.microsoft.com/office/powerpoint/2010/main" val="38383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1" y="553456"/>
            <a:ext cx="92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G</a:t>
            </a:r>
            <a:r>
              <a:rPr spc="-45" dirty="0"/>
              <a:t>İ</a:t>
            </a:r>
            <a:r>
              <a:rPr spc="-395" dirty="0"/>
              <a:t>R</a:t>
            </a:r>
            <a:r>
              <a:rPr spc="-160" dirty="0"/>
              <a:t>İ</a:t>
            </a:r>
            <a:r>
              <a:rPr spc="-625" dirty="0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1581619"/>
            <a:ext cx="8832850" cy="169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400" spc="-160" dirty="0">
                <a:solidFill>
                  <a:srgbClr val="C00000"/>
                </a:solidFill>
                <a:latin typeface="Arial"/>
                <a:cs typeface="Arial"/>
              </a:rPr>
              <a:t>Zaman</a:t>
            </a:r>
            <a:r>
              <a:rPr sz="2400" spc="-160" dirty="0">
                <a:latin typeface="Arial"/>
                <a:cs typeface="Arial"/>
              </a:rPr>
              <a:t>, </a:t>
            </a:r>
            <a:r>
              <a:rPr sz="2400" spc="-120" dirty="0">
                <a:solidFill>
                  <a:srgbClr val="C00000"/>
                </a:solidFill>
                <a:latin typeface="Arial"/>
                <a:cs typeface="Arial"/>
              </a:rPr>
              <a:t>mekân</a:t>
            </a:r>
            <a:r>
              <a:rPr sz="2400" spc="-120" dirty="0">
                <a:latin typeface="Arial"/>
                <a:cs typeface="Arial"/>
              </a:rPr>
              <a:t>, </a:t>
            </a:r>
            <a:r>
              <a:rPr sz="2400" spc="-150" dirty="0">
                <a:solidFill>
                  <a:srgbClr val="C00000"/>
                </a:solidFill>
                <a:latin typeface="Arial"/>
                <a:cs typeface="Arial"/>
              </a:rPr>
              <a:t>doğa </a:t>
            </a: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koşulları</a:t>
            </a:r>
            <a:r>
              <a:rPr sz="2400" spc="-95" dirty="0">
                <a:latin typeface="Arial"/>
                <a:cs typeface="Arial"/>
              </a:rPr>
              <a:t>, </a:t>
            </a:r>
            <a:r>
              <a:rPr sz="2400" spc="-60" dirty="0">
                <a:solidFill>
                  <a:srgbClr val="C00000"/>
                </a:solidFill>
                <a:latin typeface="Arial"/>
                <a:cs typeface="Arial"/>
              </a:rPr>
              <a:t>maliyet</a:t>
            </a:r>
            <a:r>
              <a:rPr sz="2400" spc="-60" dirty="0">
                <a:latin typeface="Arial"/>
                <a:cs typeface="Arial"/>
              </a:rPr>
              <a:t>, </a:t>
            </a:r>
            <a:r>
              <a:rPr sz="2400" spc="-125" dirty="0">
                <a:solidFill>
                  <a:srgbClr val="C00000"/>
                </a:solidFill>
                <a:latin typeface="Arial"/>
                <a:cs typeface="Arial"/>
              </a:rPr>
              <a:t>malzeme</a:t>
            </a:r>
            <a:r>
              <a:rPr sz="2400" spc="-125" dirty="0">
                <a:latin typeface="Arial"/>
                <a:cs typeface="Arial"/>
              </a:rPr>
              <a:t>, </a:t>
            </a:r>
            <a:r>
              <a:rPr sz="2400" spc="-120" dirty="0">
                <a:solidFill>
                  <a:srgbClr val="C00000"/>
                </a:solidFill>
                <a:latin typeface="Arial"/>
                <a:cs typeface="Arial"/>
              </a:rPr>
              <a:t>insan </a:t>
            </a:r>
            <a:r>
              <a:rPr sz="2400" spc="-75" dirty="0">
                <a:latin typeface="Arial"/>
                <a:cs typeface="Arial"/>
              </a:rPr>
              <a:t>gibi </a:t>
            </a:r>
            <a:r>
              <a:rPr sz="2400" spc="-85" dirty="0">
                <a:latin typeface="Arial"/>
                <a:cs typeface="Arial"/>
              </a:rPr>
              <a:t>birçok  </a:t>
            </a:r>
            <a:r>
              <a:rPr sz="2400" spc="-70" dirty="0">
                <a:latin typeface="Arial"/>
                <a:cs typeface="Arial"/>
              </a:rPr>
              <a:t>faktörün </a:t>
            </a:r>
            <a:r>
              <a:rPr sz="2400" spc="-35" dirty="0">
                <a:latin typeface="Arial"/>
                <a:cs typeface="Arial"/>
              </a:rPr>
              <a:t>etki </a:t>
            </a:r>
            <a:r>
              <a:rPr sz="2400" spc="-20" dirty="0">
                <a:latin typeface="Arial"/>
                <a:cs typeface="Arial"/>
              </a:rPr>
              <a:t>ettiği </a:t>
            </a:r>
            <a:r>
              <a:rPr sz="2400" spc="-100" dirty="0">
                <a:latin typeface="Arial"/>
                <a:cs typeface="Arial"/>
              </a:rPr>
              <a:t>inşaat </a:t>
            </a:r>
            <a:r>
              <a:rPr sz="2400" spc="-70" dirty="0">
                <a:latin typeface="Arial"/>
                <a:cs typeface="Arial"/>
              </a:rPr>
              <a:t>işlerinde, </a:t>
            </a:r>
            <a:r>
              <a:rPr sz="2400" spc="-75" dirty="0">
                <a:latin typeface="Arial"/>
                <a:cs typeface="Arial"/>
              </a:rPr>
              <a:t>bu </a:t>
            </a:r>
            <a:r>
              <a:rPr sz="2400" spc="-50" dirty="0">
                <a:latin typeface="Arial"/>
                <a:cs typeface="Arial"/>
              </a:rPr>
              <a:t>faktörlerin </a:t>
            </a:r>
            <a:r>
              <a:rPr sz="2400" spc="-35" dirty="0">
                <a:latin typeface="Arial"/>
                <a:cs typeface="Arial"/>
              </a:rPr>
              <a:t>birbirleriyle  </a:t>
            </a:r>
            <a:r>
              <a:rPr sz="2400" spc="-50" dirty="0">
                <a:latin typeface="Arial"/>
                <a:cs typeface="Arial"/>
              </a:rPr>
              <a:t>etkileşimleri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75" dirty="0">
                <a:latin typeface="Arial"/>
                <a:cs typeface="Arial"/>
              </a:rPr>
              <a:t>bu </a:t>
            </a:r>
            <a:r>
              <a:rPr sz="2400" spc="-65" dirty="0">
                <a:latin typeface="Arial"/>
                <a:cs typeface="Arial"/>
              </a:rPr>
              <a:t>etkileşim </a:t>
            </a:r>
            <a:r>
              <a:rPr sz="2400" spc="-125" dirty="0">
                <a:latin typeface="Arial"/>
                <a:cs typeface="Arial"/>
              </a:rPr>
              <a:t>sonucunda </a:t>
            </a:r>
            <a:r>
              <a:rPr sz="2400" spc="-80" dirty="0">
                <a:latin typeface="Arial"/>
                <a:cs typeface="Arial"/>
              </a:rPr>
              <a:t>işin </a:t>
            </a:r>
            <a:r>
              <a:rPr sz="2400" spc="-100" dirty="0">
                <a:latin typeface="Arial"/>
                <a:cs typeface="Arial"/>
              </a:rPr>
              <a:t>gidişatına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130" dirty="0">
                <a:latin typeface="Arial"/>
                <a:cs typeface="Arial"/>
              </a:rPr>
              <a:t>sonucuna  </a:t>
            </a:r>
            <a:r>
              <a:rPr sz="2400" spc="-80" dirty="0">
                <a:latin typeface="Arial"/>
                <a:cs typeface="Arial"/>
              </a:rPr>
              <a:t>olan </a:t>
            </a:r>
            <a:r>
              <a:rPr sz="2400" spc="-35" dirty="0">
                <a:latin typeface="Arial"/>
                <a:cs typeface="Arial"/>
              </a:rPr>
              <a:t>etkileri </a:t>
            </a:r>
            <a:r>
              <a:rPr sz="2400" spc="-130" dirty="0">
                <a:latin typeface="Arial"/>
                <a:cs typeface="Arial"/>
              </a:rPr>
              <a:t>çok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önemlidir.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5787" y="3428645"/>
            <a:ext cx="4847221" cy="242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2235">
              <a:spcBef>
                <a:spcPts val="5"/>
              </a:spcBef>
            </a:pPr>
            <a:fld id="{81D60167-4931-47E6-BA6A-407CBD079E47}" type="slidenum">
              <a:rPr spc="-40" dirty="0"/>
              <a:pPr marL="102235">
                <a:spcBef>
                  <a:spcPts val="5"/>
                </a:spcBef>
              </a:pPr>
              <a:t>5</a:t>
            </a:fld>
            <a:r>
              <a:rPr spc="-40" dirty="0"/>
              <a:t>/77</a:t>
            </a:r>
          </a:p>
        </p:txBody>
      </p:sp>
    </p:spTree>
    <p:extLst>
      <p:ext uri="{BB962C8B-B14F-4D97-AF65-F5344CB8AC3E}">
        <p14:creationId xmlns:p14="http://schemas.microsoft.com/office/powerpoint/2010/main" val="223499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1" y="470325"/>
            <a:ext cx="92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G</a:t>
            </a:r>
            <a:r>
              <a:rPr spc="-45" dirty="0"/>
              <a:t>İ</a:t>
            </a:r>
            <a:r>
              <a:rPr spc="-395" dirty="0"/>
              <a:t>R</a:t>
            </a:r>
            <a:r>
              <a:rPr spc="-160" dirty="0"/>
              <a:t>İ</a:t>
            </a:r>
            <a:r>
              <a:rPr spc="-625" dirty="0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1581619"/>
            <a:ext cx="8834120" cy="2110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400" spc="-100" dirty="0">
                <a:solidFill>
                  <a:srgbClr val="C00000"/>
                </a:solidFill>
                <a:latin typeface="Arial"/>
                <a:cs typeface="Arial"/>
              </a:rPr>
              <a:t>Bilgi </a:t>
            </a:r>
            <a:r>
              <a:rPr sz="2400" spc="-75" dirty="0">
                <a:solidFill>
                  <a:srgbClr val="C00000"/>
                </a:solidFill>
                <a:latin typeface="Arial"/>
                <a:cs typeface="Arial"/>
              </a:rPr>
              <a:t>Teknolojileri</a:t>
            </a:r>
            <a:r>
              <a:rPr sz="2400" spc="-75" dirty="0">
                <a:latin typeface="Arial"/>
                <a:cs typeface="Arial"/>
              </a:rPr>
              <a:t>, </a:t>
            </a:r>
            <a:r>
              <a:rPr sz="2400" spc="-40" dirty="0">
                <a:solidFill>
                  <a:srgbClr val="C00000"/>
                </a:solidFill>
                <a:latin typeface="Arial"/>
                <a:cs typeface="Arial"/>
              </a:rPr>
              <a:t>fizibilite</a:t>
            </a:r>
            <a:r>
              <a:rPr sz="2400" spc="5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çalışmalarından</a:t>
            </a:r>
            <a:r>
              <a:rPr sz="2400" spc="-114" dirty="0">
                <a:latin typeface="Arial"/>
                <a:cs typeface="Arial"/>
              </a:rPr>
              <a:t>,  </a:t>
            </a:r>
            <a:r>
              <a:rPr sz="2400" spc="-70" dirty="0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planlama </a:t>
            </a:r>
            <a:r>
              <a:rPr sz="2400" spc="-140" dirty="0">
                <a:latin typeface="Arial"/>
                <a:cs typeface="Arial"/>
              </a:rPr>
              <a:t>ve  </a:t>
            </a:r>
            <a:r>
              <a:rPr sz="2400" spc="-65" dirty="0">
                <a:latin typeface="Arial"/>
                <a:cs typeface="Arial"/>
              </a:rPr>
              <a:t>yönetimine, </a:t>
            </a:r>
            <a:r>
              <a:rPr sz="2400" spc="-100" dirty="0">
                <a:latin typeface="Arial"/>
                <a:cs typeface="Arial"/>
              </a:rPr>
              <a:t>şantiye uygulamalarından, </a:t>
            </a:r>
            <a:r>
              <a:rPr sz="2400" spc="-85" dirty="0">
                <a:latin typeface="Arial"/>
                <a:cs typeface="Arial"/>
              </a:rPr>
              <a:t>kullanım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110" dirty="0">
                <a:latin typeface="Arial"/>
                <a:cs typeface="Arial"/>
              </a:rPr>
              <a:t>yok </a:t>
            </a:r>
            <a:r>
              <a:rPr sz="2400" spc="-70" dirty="0">
                <a:latin typeface="Arial"/>
                <a:cs typeface="Arial"/>
              </a:rPr>
              <a:t>edilme  </a:t>
            </a:r>
            <a:r>
              <a:rPr sz="2400" spc="-95" dirty="0">
                <a:latin typeface="Arial"/>
                <a:cs typeface="Arial"/>
              </a:rPr>
              <a:t>süreçlerine </a:t>
            </a:r>
            <a:r>
              <a:rPr sz="2400" spc="-125" dirty="0">
                <a:latin typeface="Arial"/>
                <a:cs typeface="Arial"/>
              </a:rPr>
              <a:t>kadar </a:t>
            </a:r>
            <a:r>
              <a:rPr sz="2400" spc="-35" dirty="0">
                <a:latin typeface="Arial"/>
                <a:cs typeface="Arial"/>
              </a:rPr>
              <a:t>tüm </a:t>
            </a:r>
            <a:r>
              <a:rPr sz="2400" spc="-140" dirty="0">
                <a:latin typeface="Arial"/>
                <a:cs typeface="Arial"/>
              </a:rPr>
              <a:t>yapı </a:t>
            </a:r>
            <a:r>
              <a:rPr sz="2400" spc="-175" dirty="0">
                <a:latin typeface="Arial"/>
                <a:cs typeface="Arial"/>
              </a:rPr>
              <a:t>yaşam </a:t>
            </a:r>
            <a:r>
              <a:rPr sz="2400" spc="-100" dirty="0">
                <a:latin typeface="Arial"/>
                <a:cs typeface="Arial"/>
              </a:rPr>
              <a:t>evresindeki </a:t>
            </a:r>
            <a:r>
              <a:rPr sz="2400" spc="-75" dirty="0">
                <a:latin typeface="Arial"/>
                <a:cs typeface="Arial"/>
              </a:rPr>
              <a:t>her </a:t>
            </a:r>
            <a:r>
              <a:rPr sz="2400" spc="-20" dirty="0">
                <a:latin typeface="Arial"/>
                <a:cs typeface="Arial"/>
              </a:rPr>
              <a:t>türlü </a:t>
            </a:r>
            <a:r>
              <a:rPr sz="2400" spc="-100" dirty="0">
                <a:latin typeface="Arial"/>
                <a:cs typeface="Arial"/>
              </a:rPr>
              <a:t>inşaat  </a:t>
            </a:r>
            <a:r>
              <a:rPr sz="2400" spc="-70" dirty="0">
                <a:latin typeface="Arial"/>
                <a:cs typeface="Arial"/>
              </a:rPr>
              <a:t>faaliyetini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75" dirty="0">
                <a:latin typeface="Arial"/>
                <a:cs typeface="Arial"/>
              </a:rPr>
              <a:t>bu </a:t>
            </a:r>
            <a:r>
              <a:rPr sz="2400" spc="-80" dirty="0">
                <a:latin typeface="Arial"/>
                <a:cs typeface="Arial"/>
              </a:rPr>
              <a:t>faaliyetlerde </a:t>
            </a:r>
            <a:r>
              <a:rPr sz="2400" spc="-114" dirty="0">
                <a:latin typeface="Arial"/>
                <a:cs typeface="Arial"/>
              </a:rPr>
              <a:t>görev alan </a:t>
            </a:r>
            <a:r>
              <a:rPr sz="2400" spc="-90" dirty="0">
                <a:latin typeface="Arial"/>
                <a:cs typeface="Arial"/>
              </a:rPr>
              <a:t>kişi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30" dirty="0">
                <a:latin typeface="Arial"/>
                <a:cs typeface="Arial"/>
              </a:rPr>
              <a:t>birimleri </a:t>
            </a:r>
            <a:r>
              <a:rPr sz="2400" spc="-65" dirty="0">
                <a:latin typeface="Arial"/>
                <a:cs typeface="Arial"/>
              </a:rPr>
              <a:t>çeşitli  </a:t>
            </a:r>
            <a:r>
              <a:rPr sz="2400" spc="-85" dirty="0">
                <a:latin typeface="Arial"/>
                <a:cs typeface="Arial"/>
              </a:rPr>
              <a:t>şekillerde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desteklemektedir.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782" y="3721545"/>
            <a:ext cx="4138676" cy="2155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2235">
              <a:spcBef>
                <a:spcPts val="5"/>
              </a:spcBef>
            </a:pPr>
            <a:fld id="{81D60167-4931-47E6-BA6A-407CBD079E47}" type="slidenum">
              <a:rPr spc="-40" dirty="0"/>
              <a:pPr marL="102235">
                <a:spcBef>
                  <a:spcPts val="5"/>
                </a:spcBef>
              </a:pPr>
              <a:t>6</a:t>
            </a:fld>
            <a:r>
              <a:rPr spc="-40" dirty="0"/>
              <a:t>/77</a:t>
            </a:r>
          </a:p>
        </p:txBody>
      </p:sp>
    </p:spTree>
    <p:extLst>
      <p:ext uri="{BB962C8B-B14F-4D97-AF65-F5344CB8AC3E}">
        <p14:creationId xmlns:p14="http://schemas.microsoft.com/office/powerpoint/2010/main" val="18836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1" y="505955"/>
            <a:ext cx="92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G</a:t>
            </a:r>
            <a:r>
              <a:rPr spc="-45" dirty="0"/>
              <a:t>İ</a:t>
            </a:r>
            <a:r>
              <a:rPr spc="-395" dirty="0"/>
              <a:t>R</a:t>
            </a:r>
            <a:r>
              <a:rPr spc="-160" dirty="0"/>
              <a:t>İ</a:t>
            </a:r>
            <a:r>
              <a:rPr spc="-625" dirty="0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4" y="1581619"/>
            <a:ext cx="8833485" cy="169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400" spc="-150" dirty="0">
                <a:latin typeface="Arial"/>
                <a:cs typeface="Arial"/>
              </a:rPr>
              <a:t>Eskiden, </a:t>
            </a:r>
            <a:r>
              <a:rPr sz="2400" spc="-75" dirty="0">
                <a:latin typeface="Arial"/>
                <a:cs typeface="Arial"/>
              </a:rPr>
              <a:t>mimar </a:t>
            </a:r>
            <a:r>
              <a:rPr sz="2400" spc="-170" dirty="0">
                <a:latin typeface="Arial"/>
                <a:cs typeface="Arial"/>
              </a:rPr>
              <a:t>ya </a:t>
            </a:r>
            <a:r>
              <a:rPr sz="2400" spc="-130" dirty="0">
                <a:latin typeface="Arial"/>
                <a:cs typeface="Arial"/>
              </a:rPr>
              <a:t>da </a:t>
            </a:r>
            <a:r>
              <a:rPr sz="2400" spc="-100" dirty="0">
                <a:latin typeface="Arial"/>
                <a:cs typeface="Arial"/>
              </a:rPr>
              <a:t>mühendis </a:t>
            </a:r>
            <a:r>
              <a:rPr sz="2400" spc="-70" dirty="0">
                <a:latin typeface="Arial"/>
                <a:cs typeface="Arial"/>
              </a:rPr>
              <a:t>denildiğinde </a:t>
            </a:r>
            <a:r>
              <a:rPr sz="2400" spc="-120" dirty="0">
                <a:latin typeface="Arial"/>
                <a:cs typeface="Arial"/>
              </a:rPr>
              <a:t>akla </a:t>
            </a:r>
            <a:r>
              <a:rPr sz="2400" spc="-35" dirty="0">
                <a:latin typeface="Arial"/>
                <a:cs typeface="Arial"/>
              </a:rPr>
              <a:t>ilk </a:t>
            </a:r>
            <a:r>
              <a:rPr sz="2400" spc="-105" dirty="0">
                <a:latin typeface="Arial"/>
                <a:cs typeface="Arial"/>
              </a:rPr>
              <a:t>olarak çizim  </a:t>
            </a:r>
            <a:r>
              <a:rPr sz="2400" spc="-170" dirty="0">
                <a:latin typeface="Arial"/>
                <a:cs typeface="Arial"/>
              </a:rPr>
              <a:t>masası, </a:t>
            </a:r>
            <a:r>
              <a:rPr sz="2400" spc="-300" dirty="0">
                <a:latin typeface="Arial"/>
                <a:cs typeface="Arial"/>
              </a:rPr>
              <a:t>T </a:t>
            </a:r>
            <a:r>
              <a:rPr sz="2400" spc="-70" dirty="0">
                <a:latin typeface="Arial"/>
                <a:cs typeface="Arial"/>
              </a:rPr>
              <a:t>cetveli </a:t>
            </a:r>
            <a:r>
              <a:rPr sz="2400" spc="-140" dirty="0">
                <a:latin typeface="Arial"/>
                <a:cs typeface="Arial"/>
              </a:rPr>
              <a:t>ve </a:t>
            </a:r>
            <a:r>
              <a:rPr sz="2400" spc="-105" dirty="0">
                <a:latin typeface="Arial"/>
                <a:cs typeface="Arial"/>
              </a:rPr>
              <a:t>gönyeler </a:t>
            </a:r>
            <a:r>
              <a:rPr sz="2400" spc="-40" dirty="0">
                <a:latin typeface="Arial"/>
                <a:cs typeface="Arial"/>
              </a:rPr>
              <a:t>ile </a:t>
            </a:r>
            <a:r>
              <a:rPr sz="2400" spc="-110" dirty="0">
                <a:latin typeface="Arial"/>
                <a:cs typeface="Arial"/>
              </a:rPr>
              <a:t>yapılan </a:t>
            </a:r>
            <a:r>
              <a:rPr sz="2400" spc="-60" dirty="0">
                <a:latin typeface="Arial"/>
                <a:cs typeface="Arial"/>
              </a:rPr>
              <a:t>projeler </a:t>
            </a:r>
            <a:r>
              <a:rPr sz="2400" spc="-90" dirty="0">
                <a:latin typeface="Arial"/>
                <a:cs typeface="Arial"/>
              </a:rPr>
              <a:t>gelirken, </a:t>
            </a:r>
            <a:r>
              <a:rPr sz="2400" spc="-20" dirty="0">
                <a:latin typeface="Arial"/>
                <a:cs typeface="Arial"/>
              </a:rPr>
              <a:t>bir </a:t>
            </a:r>
            <a:r>
              <a:rPr sz="2400" spc="-95" dirty="0">
                <a:latin typeface="Arial"/>
                <a:cs typeface="Arial"/>
              </a:rPr>
              <a:t>dönem  </a:t>
            </a:r>
            <a:r>
              <a:rPr sz="2400" spc="-70" dirty="0">
                <a:latin typeface="Arial"/>
                <a:cs typeface="Arial"/>
              </a:rPr>
              <a:t>bunların </a:t>
            </a:r>
            <a:r>
              <a:rPr sz="2400" spc="-60" dirty="0">
                <a:latin typeface="Arial"/>
                <a:cs typeface="Arial"/>
              </a:rPr>
              <a:t>yerini </a:t>
            </a:r>
            <a:r>
              <a:rPr sz="2400" spc="-110" dirty="0">
                <a:latin typeface="Arial"/>
                <a:cs typeface="Arial"/>
              </a:rPr>
              <a:t>bilgisayar </a:t>
            </a:r>
            <a:r>
              <a:rPr sz="2400" spc="-105" dirty="0">
                <a:latin typeface="Arial"/>
                <a:cs typeface="Arial"/>
              </a:rPr>
              <a:t>yardımıyla </a:t>
            </a:r>
            <a:r>
              <a:rPr sz="2400" spc="-114" dirty="0">
                <a:latin typeface="Arial"/>
                <a:cs typeface="Arial"/>
              </a:rPr>
              <a:t>hazırlanan </a:t>
            </a:r>
            <a:r>
              <a:rPr sz="2400" spc="-130" dirty="0">
                <a:latin typeface="Arial"/>
                <a:cs typeface="Arial"/>
              </a:rPr>
              <a:t>üç </a:t>
            </a:r>
            <a:r>
              <a:rPr sz="2400" spc="-45" dirty="0">
                <a:latin typeface="Arial"/>
                <a:cs typeface="Arial"/>
              </a:rPr>
              <a:t>boyutlu </a:t>
            </a:r>
            <a:r>
              <a:rPr sz="2400" spc="-85" dirty="0">
                <a:latin typeface="Arial"/>
                <a:cs typeface="Arial"/>
              </a:rPr>
              <a:t>çizimler  </a:t>
            </a:r>
            <a:r>
              <a:rPr sz="2400" spc="-105" dirty="0">
                <a:latin typeface="Arial"/>
                <a:cs typeface="Arial"/>
              </a:rPr>
              <a:t>almıştır.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619" y="3501009"/>
            <a:ext cx="6374267" cy="201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2235">
              <a:spcBef>
                <a:spcPts val="5"/>
              </a:spcBef>
            </a:pPr>
            <a:fld id="{81D60167-4931-47E6-BA6A-407CBD079E47}" type="slidenum">
              <a:rPr spc="-40" dirty="0"/>
              <a:pPr marL="102235">
                <a:spcBef>
                  <a:spcPts val="5"/>
                </a:spcBef>
              </a:pPr>
              <a:t>7</a:t>
            </a:fld>
            <a:r>
              <a:rPr spc="-40" dirty="0"/>
              <a:t>/77</a:t>
            </a:r>
          </a:p>
        </p:txBody>
      </p:sp>
    </p:spTree>
    <p:extLst>
      <p:ext uri="{BB962C8B-B14F-4D97-AF65-F5344CB8AC3E}">
        <p14:creationId xmlns:p14="http://schemas.microsoft.com/office/powerpoint/2010/main" val="321793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1" y="541582"/>
            <a:ext cx="92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G</a:t>
            </a:r>
            <a:r>
              <a:rPr spc="-45" dirty="0"/>
              <a:t>İ</a:t>
            </a:r>
            <a:r>
              <a:rPr spc="-395" dirty="0"/>
              <a:t>R</a:t>
            </a:r>
            <a:r>
              <a:rPr spc="-160" dirty="0"/>
              <a:t>İ</a:t>
            </a:r>
            <a:r>
              <a:rPr spc="-625" dirty="0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1581619"/>
            <a:ext cx="8834120" cy="169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Zaman </a:t>
            </a:r>
            <a:r>
              <a:rPr sz="2400" spc="-80" dirty="0">
                <a:latin typeface="Arial"/>
                <a:cs typeface="Arial"/>
              </a:rPr>
              <a:t>içinde </a:t>
            </a:r>
            <a:r>
              <a:rPr sz="2400" spc="-110" dirty="0">
                <a:latin typeface="Arial"/>
                <a:cs typeface="Arial"/>
              </a:rPr>
              <a:t>bilgisayar </a:t>
            </a:r>
            <a:r>
              <a:rPr sz="2400" spc="-40" dirty="0">
                <a:latin typeface="Arial"/>
                <a:cs typeface="Arial"/>
              </a:rPr>
              <a:t>ile </a:t>
            </a:r>
            <a:r>
              <a:rPr sz="2400" spc="-90" dirty="0">
                <a:latin typeface="Arial"/>
                <a:cs typeface="Arial"/>
              </a:rPr>
              <a:t>elde </a:t>
            </a:r>
            <a:r>
              <a:rPr sz="2400" spc="-75" dirty="0">
                <a:latin typeface="Arial"/>
                <a:cs typeface="Arial"/>
              </a:rPr>
              <a:t>edilen </a:t>
            </a:r>
            <a:r>
              <a:rPr sz="2400" spc="-130" dirty="0">
                <a:latin typeface="Arial"/>
                <a:cs typeface="Arial"/>
              </a:rPr>
              <a:t>üç </a:t>
            </a:r>
            <a:r>
              <a:rPr sz="2400" spc="-45" dirty="0">
                <a:latin typeface="Arial"/>
                <a:cs typeface="Arial"/>
              </a:rPr>
              <a:t>boyutlu </a:t>
            </a:r>
            <a:r>
              <a:rPr sz="2400" spc="-75" dirty="0">
                <a:latin typeface="Arial"/>
                <a:cs typeface="Arial"/>
              </a:rPr>
              <a:t>görüntüleme  </a:t>
            </a:r>
            <a:r>
              <a:rPr sz="2400" spc="-70" dirty="0">
                <a:latin typeface="Arial"/>
                <a:cs typeface="Arial"/>
              </a:rPr>
              <a:t>tekniklerinde </a:t>
            </a:r>
            <a:r>
              <a:rPr sz="2400" spc="-130" dirty="0">
                <a:latin typeface="Arial"/>
                <a:cs typeface="Arial"/>
              </a:rPr>
              <a:t>çok </a:t>
            </a:r>
            <a:r>
              <a:rPr sz="2400" spc="-65" dirty="0">
                <a:latin typeface="Arial"/>
                <a:cs typeface="Arial"/>
              </a:rPr>
              <a:t>önemli </a:t>
            </a:r>
            <a:r>
              <a:rPr sz="2400" spc="-60" dirty="0">
                <a:latin typeface="Arial"/>
                <a:cs typeface="Arial"/>
              </a:rPr>
              <a:t>ilerlemeler </a:t>
            </a:r>
            <a:r>
              <a:rPr sz="2400" spc="-100" dirty="0">
                <a:latin typeface="Arial"/>
                <a:cs typeface="Arial"/>
              </a:rPr>
              <a:t>kaydedilmiş </a:t>
            </a:r>
            <a:r>
              <a:rPr sz="2400" spc="-125" dirty="0">
                <a:latin typeface="Arial"/>
                <a:cs typeface="Arial"/>
              </a:rPr>
              <a:t>olmasına rağmen  </a:t>
            </a:r>
            <a:r>
              <a:rPr sz="2400" spc="-110" dirty="0">
                <a:latin typeface="Arial"/>
                <a:cs typeface="Arial"/>
              </a:rPr>
              <a:t>ekran, </a:t>
            </a:r>
            <a:r>
              <a:rPr sz="2400" spc="-125" dirty="0">
                <a:latin typeface="Arial"/>
                <a:cs typeface="Arial"/>
              </a:rPr>
              <a:t>klavye </a:t>
            </a:r>
            <a:r>
              <a:rPr sz="2400" spc="-160" dirty="0">
                <a:latin typeface="Arial"/>
                <a:cs typeface="Arial"/>
              </a:rPr>
              <a:t>veya </a:t>
            </a:r>
            <a:r>
              <a:rPr sz="2400" spc="-90" dirty="0">
                <a:latin typeface="Arial"/>
                <a:cs typeface="Arial"/>
              </a:rPr>
              <a:t>fare </a:t>
            </a:r>
            <a:r>
              <a:rPr sz="2400" spc="-75" dirty="0">
                <a:latin typeface="Arial"/>
                <a:cs typeface="Arial"/>
              </a:rPr>
              <a:t>gibi </a:t>
            </a:r>
            <a:r>
              <a:rPr sz="2400" spc="-130" dirty="0">
                <a:latin typeface="Arial"/>
                <a:cs typeface="Arial"/>
              </a:rPr>
              <a:t>araçlar, </a:t>
            </a:r>
            <a:r>
              <a:rPr sz="2400" spc="-90" dirty="0">
                <a:latin typeface="Arial"/>
                <a:cs typeface="Arial"/>
              </a:rPr>
              <a:t>kullanıcıların </a:t>
            </a:r>
            <a:r>
              <a:rPr sz="2400" spc="-65" dirty="0">
                <a:latin typeface="Arial"/>
                <a:cs typeface="Arial"/>
              </a:rPr>
              <a:t>kendilerini </a:t>
            </a:r>
            <a:r>
              <a:rPr sz="2400" spc="-120" dirty="0">
                <a:latin typeface="Arial"/>
                <a:cs typeface="Arial"/>
              </a:rPr>
              <a:t>doğal </a:t>
            </a:r>
            <a:r>
              <a:rPr sz="2400" spc="-25" dirty="0">
                <a:latin typeface="Arial"/>
                <a:cs typeface="Arial"/>
              </a:rPr>
              <a:t>bir  </a:t>
            </a:r>
            <a:r>
              <a:rPr sz="2400" spc="-85" dirty="0">
                <a:latin typeface="Arial"/>
                <a:cs typeface="Arial"/>
              </a:rPr>
              <a:t>ortamda hissetmelerine </a:t>
            </a:r>
            <a:r>
              <a:rPr sz="2400" spc="-120" dirty="0">
                <a:latin typeface="Arial"/>
                <a:cs typeface="Arial"/>
              </a:rPr>
              <a:t>engel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olmuştur.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85" y="3501008"/>
            <a:ext cx="7560829" cy="204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2235">
              <a:spcBef>
                <a:spcPts val="5"/>
              </a:spcBef>
            </a:pPr>
            <a:fld id="{81D60167-4931-47E6-BA6A-407CBD079E47}" type="slidenum">
              <a:rPr spc="-40" dirty="0"/>
              <a:pPr marL="102235">
                <a:spcBef>
                  <a:spcPts val="5"/>
                </a:spcBef>
              </a:pPr>
              <a:t>8</a:t>
            </a:fld>
            <a:r>
              <a:rPr spc="-40" dirty="0"/>
              <a:t>/77</a:t>
            </a:r>
          </a:p>
        </p:txBody>
      </p:sp>
    </p:spTree>
    <p:extLst>
      <p:ext uri="{BB962C8B-B14F-4D97-AF65-F5344CB8AC3E}">
        <p14:creationId xmlns:p14="http://schemas.microsoft.com/office/powerpoint/2010/main" val="3055016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12440</TotalTime>
  <Words>243</Words>
  <Application>Microsoft Office PowerPoint</Application>
  <PresentationFormat>Ekran Gösterisi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GİRİŞ</vt:lpstr>
      <vt:lpstr>GİRİŞ</vt:lpstr>
      <vt:lpstr>GİRİŞ</vt:lpstr>
      <vt:lpstr>GİRİŞ</vt:lpstr>
      <vt:lpstr>GİRİŞ</vt:lpstr>
      <vt:lpstr>GİRİŞ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2020-02-27T08:18:32Z</dcterms:modified>
</cp:coreProperties>
</file>