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sldIdLst>
    <p:sldId id="271" r:id="rId2"/>
    <p:sldId id="257" r:id="rId3"/>
    <p:sldId id="410" r:id="rId4"/>
    <p:sldId id="258" r:id="rId5"/>
    <p:sldId id="283" r:id="rId6"/>
    <p:sldId id="259" r:id="rId7"/>
    <p:sldId id="260" r:id="rId8"/>
    <p:sldId id="285" r:id="rId9"/>
    <p:sldId id="262" r:id="rId10"/>
    <p:sldId id="263" r:id="rId11"/>
    <p:sldId id="264" r:id="rId12"/>
    <p:sldId id="288" r:id="rId13"/>
    <p:sldId id="265" r:id="rId14"/>
    <p:sldId id="266" r:id="rId15"/>
    <p:sldId id="267" r:id="rId16"/>
    <p:sldId id="371" r:id="rId17"/>
    <p:sldId id="377" r:id="rId18"/>
    <p:sldId id="376" r:id="rId19"/>
    <p:sldId id="375" r:id="rId20"/>
    <p:sldId id="374" r:id="rId21"/>
    <p:sldId id="373" r:id="rId22"/>
    <p:sldId id="372" r:id="rId23"/>
    <p:sldId id="386" r:id="rId24"/>
    <p:sldId id="388" r:id="rId25"/>
    <p:sldId id="387" r:id="rId26"/>
    <p:sldId id="385" r:id="rId27"/>
    <p:sldId id="384" r:id="rId28"/>
    <p:sldId id="383" r:id="rId29"/>
    <p:sldId id="382" r:id="rId30"/>
    <p:sldId id="381" r:id="rId31"/>
    <p:sldId id="380" r:id="rId32"/>
    <p:sldId id="379" r:id="rId33"/>
    <p:sldId id="399" r:id="rId34"/>
    <p:sldId id="398" r:id="rId35"/>
    <p:sldId id="397" r:id="rId36"/>
    <p:sldId id="396" r:id="rId37"/>
    <p:sldId id="395" r:id="rId38"/>
    <p:sldId id="394" r:id="rId39"/>
    <p:sldId id="393" r:id="rId40"/>
    <p:sldId id="268" r:id="rId41"/>
    <p:sldId id="272" r:id="rId42"/>
    <p:sldId id="269" r:id="rId43"/>
    <p:sldId id="270" r:id="rId44"/>
    <p:sldId id="273" r:id="rId45"/>
    <p:sldId id="274" r:id="rId46"/>
    <p:sldId id="275" r:id="rId47"/>
    <p:sldId id="319" r:id="rId48"/>
    <p:sldId id="276" r:id="rId49"/>
    <p:sldId id="316" r:id="rId50"/>
    <p:sldId id="277" r:id="rId51"/>
    <p:sldId id="320" r:id="rId52"/>
    <p:sldId id="278" r:id="rId53"/>
    <p:sldId id="280" r:id="rId54"/>
    <p:sldId id="281" r:id="rId55"/>
    <p:sldId id="329" r:id="rId56"/>
    <p:sldId id="327" r:id="rId57"/>
    <p:sldId id="325" r:id="rId58"/>
    <p:sldId id="324" r:id="rId59"/>
    <p:sldId id="323" r:id="rId60"/>
    <p:sldId id="293" r:id="rId61"/>
    <p:sldId id="294" r:id="rId62"/>
    <p:sldId id="295" r:id="rId63"/>
    <p:sldId id="302" r:id="rId64"/>
    <p:sldId id="303" r:id="rId65"/>
    <p:sldId id="304" r:id="rId66"/>
    <p:sldId id="350" r:id="rId67"/>
    <p:sldId id="378" r:id="rId68"/>
    <p:sldId id="405" r:id="rId69"/>
    <p:sldId id="403" r:id="rId70"/>
    <p:sldId id="406" r:id="rId71"/>
    <p:sldId id="348" r:id="rId72"/>
    <p:sldId id="346" r:id="rId73"/>
    <p:sldId id="408" r:id="rId74"/>
    <p:sldId id="345" r:id="rId75"/>
    <p:sldId id="347" r:id="rId76"/>
    <p:sldId id="344" r:id="rId77"/>
    <p:sldId id="343" r:id="rId78"/>
    <p:sldId id="367" r:id="rId79"/>
    <p:sldId id="366" r:id="rId80"/>
    <p:sldId id="369" r:id="rId81"/>
    <p:sldId id="364" r:id="rId82"/>
    <p:sldId id="356" r:id="rId83"/>
    <p:sldId id="358" r:id="rId8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50" autoAdjust="0"/>
  </p:normalViewPr>
  <p:slideViewPr>
    <p:cSldViewPr>
      <p:cViewPr varScale="1">
        <p:scale>
          <a:sx n="88" d="100"/>
          <a:sy n="88" d="100"/>
        </p:scale>
        <p:origin x="-106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7C522C-5755-4E7D-B450-EF2E2F94BA92}" type="datetimeFigureOut">
              <a:rPr lang="tr-TR" smtClean="0"/>
              <a:pPr/>
              <a:t>09.01.2018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2834E-5EE2-4640-8C02-F6A052B71F9E}" type="slidenum">
              <a:rPr lang="tr-TR" smtClean="0"/>
              <a:pPr/>
              <a:t>‹#›</a:t>
            </a:fld>
            <a:endParaRPr lang="tr-TR"/>
          </a:p>
        </p:txBody>
      </p:sp>
    </p:spTree>
    <p:extLst>
      <p:ext uri="{BB962C8B-B14F-4D97-AF65-F5344CB8AC3E}">
        <p14:creationId xmlns:p14="http://schemas.microsoft.com/office/powerpoint/2010/main" val="3722956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09.01.2018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B1DEFA8C-F947-479F-BE07-76B6B3F80BF1}"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F75050-0E15-4C5B-92B0-66D068882F1F}" type="datetimeFigureOut">
              <a:rPr lang="tr-TR" smtClean="0"/>
              <a:pPr/>
              <a:t>09.01.2018</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DEFA8C-F947-479F-BE07-76B6B3F80BF1}"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znik ayetli.jpg"/>
          <p:cNvPicPr>
            <a:picLocks noChangeAspect="1"/>
          </p:cNvPicPr>
          <p:nvPr/>
        </p:nvPicPr>
        <p:blipFill>
          <a:blip r:embed="rId2" cstate="print"/>
          <a:stretch>
            <a:fillRect/>
          </a:stretch>
        </p:blipFill>
        <p:spPr>
          <a:xfrm>
            <a:off x="0" y="0"/>
            <a:ext cx="9144000" cy="6858000"/>
          </a:xfrm>
          <a:prstGeom prst="rect">
            <a:avLst/>
          </a:prstGeom>
        </p:spPr>
      </p:pic>
      <p:sp>
        <p:nvSpPr>
          <p:cNvPr id="2" name="1 Başlık"/>
          <p:cNvSpPr>
            <a:spLocks noGrp="1"/>
          </p:cNvSpPr>
          <p:nvPr>
            <p:ph type="ctrTitle"/>
          </p:nvPr>
        </p:nvSpPr>
        <p:spPr/>
        <p:txBody>
          <a:bodyPr>
            <a:normAutofit fontScale="90000"/>
          </a:bodyPr>
          <a:lstStyle/>
          <a:p>
            <a:r>
              <a:rPr lang="tr-TR" dirty="0" smtClean="0"/>
              <a:t>TOPRAKTAN GELEN GÜZELLİK: ÇİNİ</a:t>
            </a:r>
            <a:br>
              <a:rPr lang="tr-TR" dirty="0" smtClean="0"/>
            </a:b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pPr marL="0" indent="0">
              <a:buNone/>
            </a:pPr>
            <a:r>
              <a:rPr lang="tr-TR" sz="3000" dirty="0" smtClean="0"/>
              <a:t>  </a:t>
            </a:r>
            <a:r>
              <a:rPr lang="tr-TR" sz="3200" dirty="0" smtClean="0"/>
              <a:t>16. yüzyılın ikinci yarısında, teknik ve üslup bakımından çinilerin mükemmelliğe</a:t>
            </a:r>
            <a:br>
              <a:rPr lang="tr-TR" sz="3200" dirty="0" smtClean="0"/>
            </a:br>
            <a:r>
              <a:rPr lang="tr-TR" sz="3200" dirty="0" smtClean="0"/>
              <a:t>ulaştığı ve geliştiği görülmektedir. Yine İznik çinileri  revaçtadır. </a:t>
            </a:r>
            <a:endParaRPr lang="tr-TR"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556792"/>
            <a:ext cx="8229600" cy="4767808"/>
          </a:xfrm>
        </p:spPr>
        <p:txBody>
          <a:bodyPr/>
          <a:lstStyle/>
          <a:p>
            <a:pPr marL="0" indent="0">
              <a:buNone/>
            </a:pPr>
            <a:r>
              <a:rPr lang="tr-TR" dirty="0" smtClean="0"/>
              <a:t>  </a:t>
            </a:r>
          </a:p>
          <a:p>
            <a:pPr marL="0" indent="0">
              <a:buNone/>
            </a:pPr>
            <a:r>
              <a:rPr lang="tr-TR" dirty="0" smtClean="0"/>
              <a:t> </a:t>
            </a:r>
            <a:r>
              <a:rPr lang="tr-TR" sz="3400" dirty="0" smtClean="0"/>
              <a:t>İznik’te faaliyet gösteren çini atölyeleri sarayın desteği ve siparişleri doğrultusunda</a:t>
            </a:r>
            <a:br>
              <a:rPr lang="tr-TR" sz="3400" dirty="0" smtClean="0"/>
            </a:br>
            <a:r>
              <a:rPr lang="tr-TR" sz="3400" dirty="0" smtClean="0"/>
              <a:t>çalışırken,  Kütahya çini sanatı daha çok halk sanatı olarak varlığını sürdürmüştür</a:t>
            </a:r>
            <a:r>
              <a:rPr lang="tr-TR" dirty="0" smtClean="0"/>
              <a:t>.</a:t>
            </a:r>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cini-yapimi.jpg"/>
          <p:cNvPicPr>
            <a:picLocks noGrp="1" noChangeAspect="1" noChangeArrowheads="1"/>
          </p:cNvPicPr>
          <p:nvPr>
            <p:ph idx="1"/>
          </p:nvPr>
        </p:nvPicPr>
        <p:blipFill>
          <a:blip r:embed="rId2" cstate="print"/>
          <a:srcRect/>
          <a:stretch>
            <a:fillRect/>
          </a:stretch>
        </p:blipFill>
        <p:spPr bwMode="auto">
          <a:xfrm>
            <a:off x="1" y="0"/>
            <a:ext cx="9396535"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Autofit/>
          </a:bodyPr>
          <a:lstStyle/>
          <a:p>
            <a:endParaRPr lang="tr-TR" sz="2800" b="1" dirty="0" smtClean="0"/>
          </a:p>
          <a:p>
            <a:endParaRPr lang="tr-TR" sz="2800" b="1" dirty="0" smtClean="0"/>
          </a:p>
          <a:p>
            <a:r>
              <a:rPr lang="tr-TR" sz="2800" b="1" dirty="0" smtClean="0"/>
              <a:t>Çini Sanatında Kullanılan Araçlar</a:t>
            </a:r>
          </a:p>
          <a:p>
            <a:r>
              <a:rPr lang="tr-TR" sz="2800" dirty="0" smtClean="0"/>
              <a:t>Çamur Tornası (Motorlu-</a:t>
            </a:r>
            <a:r>
              <a:rPr lang="tr-TR" sz="2800" dirty="0" err="1" smtClean="0"/>
              <a:t>Manuel</a:t>
            </a:r>
            <a:r>
              <a:rPr lang="tr-TR" sz="2800" dirty="0" smtClean="0"/>
              <a:t>) : Geleneksel olarak ayakla çevrilen çark, gelişen teknoloji ile elektrikle çalışan çark. Yumuşak çamur şekillendirmede kullanılır.</a:t>
            </a:r>
          </a:p>
          <a:p>
            <a:r>
              <a:rPr lang="tr-TR" sz="2800" dirty="0" smtClean="0"/>
              <a:t>Fırça: Samur, sentetik ve at kılı ile yapılan çeşitli kalınlıkları bulunan araç.</a:t>
            </a:r>
          </a:p>
          <a:p>
            <a:r>
              <a:rPr lang="tr-TR" sz="2800" dirty="0" smtClean="0"/>
              <a:t>Kurutma Rafları: Sırlanan ürünlerin kurumaya bırakıldıkları yer.</a:t>
            </a:r>
          </a:p>
          <a:p>
            <a:r>
              <a:rPr lang="tr-TR" sz="2800" dirty="0" smtClean="0"/>
              <a:t>Mermer Çalışma Tezgahı: Çamur şekillendirmede yüzeyin pürüzsüzlüğü nedeniyle tercih edilir.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692696"/>
            <a:ext cx="8229600" cy="5649491"/>
          </a:xfrm>
        </p:spPr>
        <p:txBody>
          <a:bodyPr>
            <a:normAutofit fontScale="70000" lnSpcReduction="20000"/>
          </a:bodyPr>
          <a:lstStyle/>
          <a:p>
            <a:r>
              <a:rPr lang="tr-TR" sz="4500" dirty="0" smtClean="0"/>
              <a:t>Seramik Fırını: Yüksek ısıya göre düzenlenmiş fırın. Odunlu ve elektrikli çeşitleri bulunmaktadır.</a:t>
            </a:r>
          </a:p>
          <a:p>
            <a:r>
              <a:rPr lang="tr-TR" sz="4500" dirty="0" smtClean="0"/>
              <a:t>Alçı Kalıp: Verilecek şekle göre hamurun döküldüğü kalıplar.</a:t>
            </a:r>
          </a:p>
          <a:p>
            <a:r>
              <a:rPr lang="tr-TR" sz="4500" dirty="0" smtClean="0"/>
              <a:t>Desen: kurşun kalem, uç, tuşe, kömür kalem vb. ile yapılan renkli ya da renksiz, tonlu ya da tonsuz çizgi resimlere denir.</a:t>
            </a:r>
          </a:p>
          <a:p>
            <a:r>
              <a:rPr lang="tr-TR" sz="4500" dirty="0" smtClean="0"/>
              <a:t>Makas: Kesim yapma aracı.</a:t>
            </a:r>
          </a:p>
          <a:p>
            <a:r>
              <a:rPr lang="tr-TR" sz="4500" dirty="0" smtClean="0"/>
              <a:t>Cetvel: Ölçüm ve çizim aracı.</a:t>
            </a:r>
          </a:p>
          <a:p>
            <a:r>
              <a:rPr lang="tr-TR" sz="4500" dirty="0" smtClean="0"/>
              <a:t>İğne: Eskiz delmek için kullanılan araca denir.</a:t>
            </a:r>
          </a:p>
          <a:p>
            <a:r>
              <a:rPr lang="tr-TR" sz="4500" dirty="0" smtClean="0"/>
              <a:t>Kalem: Desen çizmeye yarayan araç.</a:t>
            </a:r>
          </a:p>
          <a:p>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lnSpcReduction="10000"/>
          </a:bodyPr>
          <a:lstStyle/>
          <a:p>
            <a:r>
              <a:rPr lang="tr-TR" b="1" dirty="0" smtClean="0"/>
              <a:t>Gereçler</a:t>
            </a:r>
          </a:p>
          <a:p>
            <a:r>
              <a:rPr lang="tr-TR" b="1" dirty="0" smtClean="0"/>
              <a:t>Çamur:</a:t>
            </a:r>
            <a:r>
              <a:rPr lang="tr-TR" dirty="0" smtClean="0"/>
              <a:t> Çini ve seramiği meydana getiren hamurun oluşumu </a:t>
            </a:r>
            <a:r>
              <a:rPr lang="tr-TR" dirty="0" err="1" smtClean="0"/>
              <a:t>kuars</a:t>
            </a:r>
            <a:r>
              <a:rPr lang="tr-TR" dirty="0" smtClean="0"/>
              <a:t>, kaolin, maya, tebeşir tozu ile yapılan çini hammaddesi karışımına su ilave edilmesiyle yapılır.</a:t>
            </a:r>
          </a:p>
          <a:p>
            <a:r>
              <a:rPr lang="tr-TR" b="1" dirty="0" smtClean="0"/>
              <a:t>Sır: </a:t>
            </a:r>
            <a:r>
              <a:rPr lang="tr-TR" dirty="0" smtClean="0"/>
              <a:t>Kurşun oksit, kuvars, cam ve sodanın belirli oranlarda karıştırılıp fırının alt bölmesinde “yalak”ta 1100 dereceye varan bir sıcaklıkta eritilerek elde edilen sırçanın, buğday unu ile karıştırılmasıyla elde edilir.</a:t>
            </a:r>
          </a:p>
          <a:p>
            <a:r>
              <a:rPr lang="tr-TR" b="1" dirty="0" smtClean="0"/>
              <a:t>Kömür Tozu: </a:t>
            </a:r>
            <a:r>
              <a:rPr lang="tr-TR" dirty="0" smtClean="0"/>
              <a:t>Yanmış odundan elde edilen toz seyrek kumaş içine yerleştirilir ve şablon üzerine sürülerek desenin objeye geçirilmesi sağlanır. Bu tozlar fırınlama esnasında yanacağı için obje üzerinde iz bırakmaz.</a:t>
            </a:r>
          </a:p>
          <a:p>
            <a:r>
              <a:rPr lang="tr-TR" b="1" dirty="0" smtClean="0"/>
              <a:t>Eskiz Kağıdı: </a:t>
            </a:r>
            <a:r>
              <a:rPr lang="tr-TR" dirty="0" smtClean="0"/>
              <a:t>Desen şablonunun çizildiği kağıt.</a:t>
            </a:r>
          </a:p>
          <a:p>
            <a:r>
              <a:rPr lang="tr-TR" dirty="0" smtClean="0"/>
              <a:t>Boya: Cisimlere renk vermek için kullanılan renkli maddelere boya denir.</a:t>
            </a:r>
          </a:p>
          <a:p>
            <a:r>
              <a:rPr lang="tr-TR" b="1" dirty="0" smtClean="0"/>
              <a:t>Zımpara:</a:t>
            </a:r>
            <a:r>
              <a:rPr lang="tr-TR" dirty="0" smtClean="0"/>
              <a:t> Bisküvi pişirimli seramiklerin yüzeyini düzgünsüzleştirmeye yarayan araç.</a:t>
            </a:r>
            <a:endParaRPr lang="tr-T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5919936"/>
          </a:xfrm>
        </p:spPr>
        <p:txBody>
          <a:bodyPr/>
          <a:lstStyle/>
          <a:p>
            <a:pPr marL="0" indent="0">
              <a:buNone/>
            </a:pPr>
            <a:endParaRPr lang="tr-TR" dirty="0" smtClean="0"/>
          </a:p>
          <a:p>
            <a:pPr marL="0" indent="0">
              <a:buNone/>
            </a:pPr>
            <a:r>
              <a:rPr lang="tr-TR" b="1" dirty="0" smtClean="0"/>
              <a:t>TÜRK ÇİNİ SANATINDA KULLANILAN MOTİFLER</a:t>
            </a:r>
          </a:p>
          <a:p>
            <a:endParaRPr lang="tr-TR" b="1" dirty="0" smtClean="0"/>
          </a:p>
          <a:p>
            <a:r>
              <a:rPr lang="tr-TR" dirty="0" smtClean="0"/>
              <a:t>• Bitkisel Motifler</a:t>
            </a:r>
          </a:p>
          <a:p>
            <a:r>
              <a:rPr lang="tr-TR" dirty="0" smtClean="0"/>
              <a:t>o </a:t>
            </a:r>
            <a:r>
              <a:rPr lang="tr-TR" dirty="0" err="1" smtClean="0"/>
              <a:t>Penç</a:t>
            </a:r>
            <a:endParaRPr lang="tr-TR" dirty="0" smtClean="0"/>
          </a:p>
          <a:p>
            <a:r>
              <a:rPr lang="tr-TR" dirty="0" smtClean="0"/>
              <a:t>o </a:t>
            </a:r>
            <a:r>
              <a:rPr lang="tr-TR" dirty="0" err="1" smtClean="0"/>
              <a:t>Hatai</a:t>
            </a:r>
            <a:endParaRPr lang="tr-TR" dirty="0" smtClean="0"/>
          </a:p>
          <a:p>
            <a:r>
              <a:rPr lang="tr-TR" dirty="0" smtClean="0"/>
              <a:t>o Gonca Gül</a:t>
            </a:r>
          </a:p>
          <a:p>
            <a:r>
              <a:rPr lang="tr-TR" dirty="0" smtClean="0"/>
              <a:t>o Yaprak</a:t>
            </a:r>
          </a:p>
          <a:p>
            <a:r>
              <a:rPr lang="tr-TR" dirty="0" smtClean="0"/>
              <a:t>o Ağaçlar</a:t>
            </a:r>
          </a:p>
          <a:p>
            <a:r>
              <a:rPr lang="tr-TR" dirty="0" smtClean="0"/>
              <a:t>o Yarı Üsluplaştırılmış Çiçekler</a:t>
            </a:r>
            <a:endParaRPr lang="tr-T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a:xfrm>
            <a:off x="457200" y="332656"/>
            <a:ext cx="8229600" cy="5991944"/>
          </a:xfrm>
        </p:spPr>
        <p:txBody>
          <a:bodyPr/>
          <a:lstStyle/>
          <a:p>
            <a:pPr marL="0" indent="0">
              <a:buNone/>
            </a:pPr>
            <a:r>
              <a:rPr lang="tr-TR" b="1" dirty="0" smtClean="0"/>
              <a:t>  </a:t>
            </a:r>
          </a:p>
          <a:p>
            <a:pPr marL="0" indent="0">
              <a:buNone/>
            </a:pPr>
            <a:r>
              <a:rPr lang="tr-TR" b="1" dirty="0"/>
              <a:t> </a:t>
            </a:r>
            <a:r>
              <a:rPr lang="tr-TR" b="1" dirty="0" smtClean="0"/>
              <a:t>  </a:t>
            </a:r>
            <a:r>
              <a:rPr lang="tr-TR" sz="2800" b="1" dirty="0" err="1" smtClean="0"/>
              <a:t>Penç</a:t>
            </a:r>
            <a:endParaRPr lang="tr-TR" sz="2800" b="1" dirty="0" smtClean="0"/>
          </a:p>
          <a:p>
            <a:pPr marL="0" indent="0">
              <a:buNone/>
            </a:pPr>
            <a:r>
              <a:rPr lang="tr-TR" sz="2800" dirty="0" smtClean="0"/>
              <a:t>   </a:t>
            </a:r>
            <a:r>
              <a:rPr lang="tr-TR" sz="2800" dirty="0" err="1" smtClean="0"/>
              <a:t>Penç</a:t>
            </a:r>
            <a:r>
              <a:rPr lang="tr-TR" sz="2800" dirty="0" smtClean="0"/>
              <a:t> motifi bitki kaynaklı olup gelişmiş bir çiçeğin kuşbakışı görüntüsünün üsluplaştırılmasıyla oluşur. Yaprak sayısına göre; yek berk(tek yapraklı), </a:t>
            </a:r>
            <a:r>
              <a:rPr lang="tr-TR" sz="2800" dirty="0" err="1" smtClean="0"/>
              <a:t>dü</a:t>
            </a:r>
            <a:r>
              <a:rPr lang="tr-TR" sz="2800" dirty="0" smtClean="0"/>
              <a:t> berk (iki yapraklı), </a:t>
            </a:r>
            <a:r>
              <a:rPr lang="tr-TR" sz="2800" dirty="0" err="1" smtClean="0"/>
              <a:t>se</a:t>
            </a:r>
            <a:r>
              <a:rPr lang="tr-TR" sz="2800" dirty="0" smtClean="0"/>
              <a:t> berk (üç yapraklı), cihar berk (dört yapraklı), </a:t>
            </a:r>
            <a:r>
              <a:rPr lang="tr-TR" sz="2800" dirty="0" err="1" smtClean="0"/>
              <a:t>penç</a:t>
            </a:r>
            <a:r>
              <a:rPr lang="tr-TR" sz="2800" dirty="0" smtClean="0"/>
              <a:t> berk (beş yapraklı),şeş berk (altı yapraklı) isimlerini almışlardır. Zaman içinde en yaygın olarak beş yapraklı </a:t>
            </a:r>
            <a:r>
              <a:rPr lang="tr-TR" sz="2800" dirty="0" err="1" smtClean="0"/>
              <a:t>penç</a:t>
            </a:r>
            <a:r>
              <a:rPr lang="tr-TR" sz="2800" dirty="0" smtClean="0"/>
              <a:t> kullanılmıştır.</a:t>
            </a:r>
            <a:endParaRPr lang="tr-TR"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755576" y="1880828"/>
            <a:ext cx="2880320" cy="2664296"/>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5064697" y="1916832"/>
            <a:ext cx="2736304"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5919936"/>
          </a:xfrm>
        </p:spPr>
        <p:txBody>
          <a:bodyPr>
            <a:normAutofit/>
          </a:bodyPr>
          <a:lstStyle/>
          <a:p>
            <a:pPr marL="0" indent="0">
              <a:buNone/>
            </a:pPr>
            <a:r>
              <a:rPr lang="tr-TR" sz="2800" b="1" dirty="0" smtClean="0"/>
              <a:t>   </a:t>
            </a:r>
          </a:p>
          <a:p>
            <a:pPr marL="0" indent="0">
              <a:buNone/>
            </a:pPr>
            <a:r>
              <a:rPr lang="tr-TR" sz="2800" b="1" dirty="0"/>
              <a:t> </a:t>
            </a:r>
            <a:r>
              <a:rPr lang="tr-TR" sz="2800" b="1" dirty="0" smtClean="0"/>
              <a:t>   </a:t>
            </a:r>
            <a:r>
              <a:rPr lang="tr-TR" sz="2800" b="1" dirty="0" err="1" smtClean="0"/>
              <a:t>Hatai</a:t>
            </a:r>
            <a:endParaRPr lang="tr-TR" sz="2800" b="1" dirty="0" smtClean="0"/>
          </a:p>
          <a:p>
            <a:r>
              <a:rPr lang="tr-TR" sz="2800" dirty="0" smtClean="0"/>
              <a:t>Çin ve Orta Asya etkisinde, çoğu kez kökenleri belli olmayacak derecede stilize edilmiş çiçek motifleridir.</a:t>
            </a:r>
          </a:p>
          <a:p>
            <a:r>
              <a:rPr lang="tr-TR" sz="2800" dirty="0" err="1" smtClean="0"/>
              <a:t>Hatai</a:t>
            </a:r>
            <a:r>
              <a:rPr lang="tr-TR" sz="2800" dirty="0" smtClean="0"/>
              <a:t> motifi çoğu kez simetrik bir tarzda çizilir. Ancak bazen bunların orta kısımlarına simetriyi bozacak şekilde yaprak veya kıvrımlar da konulur. Simetri</a:t>
            </a:r>
          </a:p>
          <a:p>
            <a:pPr>
              <a:buNone/>
            </a:pPr>
            <a:r>
              <a:rPr lang="tr-TR" sz="2800" dirty="0" smtClean="0"/>
              <a:t>    </a:t>
            </a:r>
            <a:r>
              <a:rPr lang="nn-NO" sz="2800" dirty="0" smtClean="0"/>
              <a:t>olmayan tek hatai marul göbek hataidir.</a:t>
            </a:r>
            <a:r>
              <a:rPr lang="tr-TR" sz="2800" dirty="0" smtClean="0"/>
              <a:t>a</a:t>
            </a:r>
            <a:endParaRPr lang="tr-TR"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332656"/>
            <a:ext cx="9144000" cy="6696744"/>
          </a:xfrm>
        </p:spPr>
        <p:txBody>
          <a:bodyPr>
            <a:normAutofit fontScale="92500"/>
          </a:bodyPr>
          <a:lstStyle/>
          <a:p>
            <a:pPr>
              <a:buNone/>
            </a:pPr>
            <a:r>
              <a:rPr lang="tr-TR" b="1" dirty="0" smtClean="0"/>
              <a:t> </a:t>
            </a:r>
          </a:p>
          <a:p>
            <a:pPr>
              <a:buNone/>
            </a:pPr>
            <a:r>
              <a:rPr lang="tr-TR" sz="2800" b="1" dirty="0" smtClean="0"/>
              <a:t>    Türk Çini Sanatının Tanımı ve Tarihçesi</a:t>
            </a:r>
            <a:endParaRPr lang="tr-TR" sz="2800" dirty="0"/>
          </a:p>
          <a:p>
            <a:pPr>
              <a:buNone/>
            </a:pPr>
            <a:r>
              <a:rPr lang="tr-TR" sz="2800" dirty="0" smtClean="0"/>
              <a:t>    </a:t>
            </a:r>
            <a:r>
              <a:rPr lang="tr-TR" sz="3000" dirty="0" smtClean="0"/>
              <a:t>Çini </a:t>
            </a:r>
            <a:r>
              <a:rPr lang="tr-TR" sz="3000" dirty="0"/>
              <a:t>sanatının ilk olarak Çin’de doğduğu, bu </a:t>
            </a:r>
            <a:r>
              <a:rPr lang="tr-TR" sz="3000" dirty="0" smtClean="0"/>
              <a:t>sebeple,</a:t>
            </a:r>
          </a:p>
          <a:p>
            <a:pPr>
              <a:buNone/>
            </a:pPr>
            <a:r>
              <a:rPr lang="tr-TR" sz="3000" dirty="0" smtClean="0"/>
              <a:t>Çin </a:t>
            </a:r>
            <a:r>
              <a:rPr lang="tr-TR" sz="3000" dirty="0"/>
              <a:t>işi anlamına </a:t>
            </a:r>
            <a:r>
              <a:rPr lang="tr-TR" sz="3000" dirty="0" smtClean="0"/>
              <a:t>gelen  ‘Çini’  </a:t>
            </a:r>
            <a:r>
              <a:rPr lang="tr-TR" sz="3000" dirty="0"/>
              <a:t>kelimesinin buradan </a:t>
            </a:r>
            <a:r>
              <a:rPr lang="tr-TR" sz="3000" dirty="0" smtClean="0"/>
              <a:t>geldiği</a:t>
            </a:r>
          </a:p>
          <a:p>
            <a:pPr>
              <a:buNone/>
            </a:pPr>
            <a:r>
              <a:rPr lang="tr-TR" sz="3000" dirty="0" smtClean="0"/>
              <a:t>söylenmektedir</a:t>
            </a:r>
            <a:r>
              <a:rPr lang="tr-TR" sz="3000" dirty="0"/>
              <a:t>. Çinliler </a:t>
            </a:r>
            <a:r>
              <a:rPr lang="tr-TR" sz="3000" dirty="0" smtClean="0"/>
              <a:t> değişik </a:t>
            </a:r>
            <a:r>
              <a:rPr lang="tr-TR" sz="3000" dirty="0"/>
              <a:t>biçim </a:t>
            </a:r>
            <a:r>
              <a:rPr lang="tr-TR" sz="3000" dirty="0" smtClean="0"/>
              <a:t>ve  boyutlardaki</a:t>
            </a:r>
          </a:p>
          <a:p>
            <a:pPr>
              <a:buNone/>
            </a:pPr>
            <a:r>
              <a:rPr lang="tr-TR" sz="3000" dirty="0" smtClean="0"/>
              <a:t>pişmiş </a:t>
            </a:r>
            <a:r>
              <a:rPr lang="tr-TR" sz="3000" dirty="0"/>
              <a:t>toprak kapların içindeki sıvıların sızmaması </a:t>
            </a:r>
            <a:r>
              <a:rPr lang="tr-TR" sz="3000" dirty="0" smtClean="0"/>
              <a:t>için,  </a:t>
            </a:r>
          </a:p>
          <a:p>
            <a:pPr>
              <a:buNone/>
            </a:pPr>
            <a:r>
              <a:rPr lang="tr-TR" sz="3000" dirty="0"/>
              <a:t>k</a:t>
            </a:r>
            <a:r>
              <a:rPr lang="tr-TR" sz="3000" dirty="0" smtClean="0"/>
              <a:t>apları  pişmeden  </a:t>
            </a:r>
            <a:r>
              <a:rPr lang="tr-TR" sz="3000" dirty="0"/>
              <a:t>önce </a:t>
            </a:r>
            <a:r>
              <a:rPr lang="tr-TR" sz="3000" dirty="0" smtClean="0"/>
              <a:t> ‘</a:t>
            </a:r>
            <a:r>
              <a:rPr lang="tr-TR" sz="3000" dirty="0"/>
              <a:t>sır’ </a:t>
            </a:r>
            <a:r>
              <a:rPr lang="tr-TR" sz="3000" dirty="0" smtClean="0"/>
              <a:t> denen  maden </a:t>
            </a:r>
            <a:r>
              <a:rPr lang="tr-TR" sz="3000" dirty="0"/>
              <a:t>oksitleri </a:t>
            </a:r>
            <a:r>
              <a:rPr lang="tr-TR" sz="3000" dirty="0" smtClean="0"/>
              <a:t>ile </a:t>
            </a:r>
          </a:p>
          <a:p>
            <a:pPr>
              <a:buNone/>
            </a:pPr>
            <a:r>
              <a:rPr lang="tr-TR" sz="3000" dirty="0" smtClean="0"/>
              <a:t>cilalamış</a:t>
            </a:r>
            <a:r>
              <a:rPr lang="tr-TR" sz="3000" dirty="0"/>
              <a:t>, </a:t>
            </a:r>
            <a:r>
              <a:rPr lang="tr-TR" sz="3000" dirty="0" smtClean="0"/>
              <a:t> sonra </a:t>
            </a:r>
            <a:r>
              <a:rPr lang="tr-TR" sz="3000" dirty="0"/>
              <a:t>da </a:t>
            </a:r>
            <a:r>
              <a:rPr lang="tr-TR" sz="3000" dirty="0" smtClean="0"/>
              <a:t>pişirmişlerdir. Oksitler </a:t>
            </a:r>
            <a:r>
              <a:rPr lang="tr-TR" sz="3000" dirty="0"/>
              <a:t>kaplar </a:t>
            </a:r>
            <a:r>
              <a:rPr lang="tr-TR" sz="3000" dirty="0" smtClean="0"/>
              <a:t>üzerinde </a:t>
            </a:r>
          </a:p>
          <a:p>
            <a:pPr>
              <a:buNone/>
            </a:pPr>
            <a:r>
              <a:rPr lang="tr-TR" sz="3000" dirty="0" smtClean="0"/>
              <a:t>cam </a:t>
            </a:r>
            <a:r>
              <a:rPr lang="tr-TR" sz="3000" dirty="0"/>
              <a:t>gibi ince, şeffaf </a:t>
            </a:r>
            <a:r>
              <a:rPr lang="tr-TR" sz="3000" dirty="0" smtClean="0"/>
              <a:t> bir </a:t>
            </a:r>
            <a:r>
              <a:rPr lang="tr-TR" sz="3000" dirty="0"/>
              <a:t>tabaka meydana getirmiştir. Bu</a:t>
            </a:r>
          </a:p>
          <a:p>
            <a:pPr>
              <a:buNone/>
            </a:pPr>
            <a:r>
              <a:rPr lang="tr-TR" sz="3000" dirty="0"/>
              <a:t>tabaka, çininin temel özelliği olmuştur </a:t>
            </a:r>
            <a:r>
              <a:rPr lang="tr-TR" sz="3000" dirty="0" smtClean="0"/>
              <a:t>.</a:t>
            </a:r>
            <a:endParaRPr lang="tr-TR" sz="3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323528" y="908720"/>
            <a:ext cx="4104456" cy="4608512"/>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4810033" y="3429000"/>
            <a:ext cx="4104456" cy="2664296"/>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4810033" y="648680"/>
            <a:ext cx="4104456" cy="2780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539552" y="2996952"/>
            <a:ext cx="2088232" cy="2276475"/>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3491880" y="3284984"/>
            <a:ext cx="2057400" cy="2105025"/>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6084168" y="3140968"/>
            <a:ext cx="2105025" cy="2362200"/>
          </a:xfrm>
          <a:prstGeom prst="rect">
            <a:avLst/>
          </a:prstGeom>
          <a:noFill/>
          <a:ln w="9525">
            <a:noFill/>
            <a:miter lim="800000"/>
            <a:headEnd/>
            <a:tailEnd/>
          </a:ln>
        </p:spPr>
      </p:pic>
      <p:sp>
        <p:nvSpPr>
          <p:cNvPr id="7" name="6 Metin kutusu"/>
          <p:cNvSpPr txBox="1"/>
          <p:nvPr/>
        </p:nvSpPr>
        <p:spPr>
          <a:xfrm>
            <a:off x="251520" y="0"/>
            <a:ext cx="8424936" cy="2554545"/>
          </a:xfrm>
          <a:prstGeom prst="rect">
            <a:avLst/>
          </a:prstGeom>
          <a:noFill/>
        </p:spPr>
        <p:txBody>
          <a:bodyPr wrap="square" rtlCol="0">
            <a:spAutoFit/>
          </a:bodyPr>
          <a:lstStyle/>
          <a:p>
            <a:r>
              <a:rPr lang="tr-TR" sz="3200" b="1" dirty="0" smtClean="0">
                <a:latin typeface="+mj-lt"/>
              </a:rPr>
              <a:t>Gonca Gül</a:t>
            </a:r>
          </a:p>
          <a:p>
            <a:r>
              <a:rPr lang="tr-TR" sz="3200" dirty="0" smtClean="0">
                <a:latin typeface="+mj-lt"/>
              </a:rPr>
              <a:t>Gonca gül motifi, tam açılmamış bir çiçeğin boyuna kesitidir. Meşime ve tohumları ya hiç görünmez ya da kısmen görünür. Meşime ve tohumlar belirgin çizildiğinde </a:t>
            </a:r>
            <a:r>
              <a:rPr lang="tr-TR" sz="3200" dirty="0" err="1" smtClean="0">
                <a:latin typeface="+mj-lt"/>
              </a:rPr>
              <a:t>hatayi</a:t>
            </a:r>
            <a:r>
              <a:rPr lang="tr-TR" sz="3200" dirty="0" smtClean="0">
                <a:latin typeface="+mj-lt"/>
              </a:rPr>
              <a:t> motifi oluşur.</a:t>
            </a:r>
            <a:endParaRPr lang="tr-TR" sz="3200"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476672"/>
            <a:ext cx="8147248" cy="2376264"/>
          </a:xfrm>
        </p:spPr>
        <p:txBody>
          <a:bodyPr>
            <a:noAutofit/>
          </a:bodyPr>
          <a:lstStyle/>
          <a:p>
            <a:r>
              <a:rPr lang="tr-TR" sz="2800" b="1" dirty="0" smtClean="0">
                <a:solidFill>
                  <a:schemeClr val="tx1"/>
                </a:solidFill>
              </a:rPr>
              <a:t>Yaprak</a:t>
            </a:r>
            <a:br>
              <a:rPr lang="tr-TR" sz="2800" b="1" dirty="0" smtClean="0">
                <a:solidFill>
                  <a:schemeClr val="tx1"/>
                </a:solidFill>
              </a:rPr>
            </a:br>
            <a:r>
              <a:rPr lang="tr-TR" sz="2800" dirty="0" smtClean="0">
                <a:solidFill>
                  <a:schemeClr val="tx1"/>
                </a:solidFill>
              </a:rPr>
              <a:t>Yaprak, </a:t>
            </a:r>
            <a:r>
              <a:rPr lang="tr-TR" sz="2800" dirty="0" err="1" smtClean="0">
                <a:solidFill>
                  <a:schemeClr val="tx1"/>
                </a:solidFill>
              </a:rPr>
              <a:t>hatayi</a:t>
            </a:r>
            <a:r>
              <a:rPr lang="tr-TR" sz="2800" dirty="0" smtClean="0">
                <a:solidFill>
                  <a:schemeClr val="tx1"/>
                </a:solidFill>
              </a:rPr>
              <a:t> grubundaki </a:t>
            </a:r>
            <a:r>
              <a:rPr lang="tr-TR" sz="2800" dirty="0" err="1" smtClean="0">
                <a:solidFill>
                  <a:schemeClr val="tx1"/>
                </a:solidFill>
              </a:rPr>
              <a:t>penç</a:t>
            </a:r>
            <a:r>
              <a:rPr lang="tr-TR" sz="2800" dirty="0" smtClean="0">
                <a:solidFill>
                  <a:schemeClr val="tx1"/>
                </a:solidFill>
              </a:rPr>
              <a:t>, gonca gül, </a:t>
            </a:r>
            <a:r>
              <a:rPr lang="tr-TR" sz="2800" dirty="0" err="1" smtClean="0">
                <a:solidFill>
                  <a:schemeClr val="tx1"/>
                </a:solidFill>
              </a:rPr>
              <a:t>hatayi</a:t>
            </a:r>
            <a:r>
              <a:rPr lang="tr-TR" sz="2800" dirty="0" smtClean="0">
                <a:solidFill>
                  <a:schemeClr val="tx1"/>
                </a:solidFill>
              </a:rPr>
              <a:t> gibi motifleri meydana getiren ve desen içinde önemli yeri olan temel motiflerdendir.</a:t>
            </a:r>
            <a:endParaRPr lang="tr-TR" sz="2800" dirty="0">
              <a:solidFill>
                <a:schemeClr val="tx1"/>
              </a:solidFill>
            </a:endParaRPr>
          </a:p>
        </p:txBody>
      </p:sp>
      <p:pic>
        <p:nvPicPr>
          <p:cNvPr id="24578" name="Picture 2"/>
          <p:cNvPicPr>
            <a:picLocks noGrp="1" noChangeAspect="1" noChangeArrowheads="1"/>
          </p:cNvPicPr>
          <p:nvPr>
            <p:ph idx="1"/>
          </p:nvPr>
        </p:nvPicPr>
        <p:blipFill>
          <a:blip r:embed="rId2" cstate="print"/>
          <a:srcRect/>
          <a:stretch>
            <a:fillRect/>
          </a:stretch>
        </p:blipFill>
        <p:spPr bwMode="auto">
          <a:xfrm>
            <a:off x="1475656" y="3356992"/>
            <a:ext cx="2085975" cy="295275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5436096" y="3356992"/>
            <a:ext cx="2664296" cy="1944216"/>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5148064" y="5257800"/>
            <a:ext cx="2736304"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539552" y="2996952"/>
            <a:ext cx="2733675" cy="3476625"/>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2699792" y="2924944"/>
            <a:ext cx="3200400" cy="3562350"/>
          </a:xfrm>
          <a:prstGeom prst="rect">
            <a:avLst/>
          </a:prstGeom>
          <a:noFill/>
          <a:ln w="9525">
            <a:no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6228184" y="3501008"/>
            <a:ext cx="1962150" cy="2952750"/>
          </a:xfrm>
          <a:prstGeom prst="rect">
            <a:avLst/>
          </a:prstGeom>
          <a:noFill/>
          <a:ln w="9525">
            <a:noFill/>
            <a:miter lim="800000"/>
            <a:headEnd/>
            <a:tailEnd/>
          </a:ln>
        </p:spPr>
      </p:pic>
      <p:sp>
        <p:nvSpPr>
          <p:cNvPr id="10" name="9 Metin kutusu"/>
          <p:cNvSpPr txBox="1"/>
          <p:nvPr/>
        </p:nvSpPr>
        <p:spPr>
          <a:xfrm>
            <a:off x="755576" y="620688"/>
            <a:ext cx="7704856" cy="1815882"/>
          </a:xfrm>
          <a:prstGeom prst="rect">
            <a:avLst/>
          </a:prstGeom>
          <a:noFill/>
        </p:spPr>
        <p:txBody>
          <a:bodyPr wrap="square" rtlCol="0">
            <a:spAutoFit/>
          </a:bodyPr>
          <a:lstStyle/>
          <a:p>
            <a:r>
              <a:rPr lang="tr-TR" sz="2800" b="1" dirty="0" smtClean="0">
                <a:latin typeface="+mj-lt"/>
              </a:rPr>
              <a:t>Yarı Üsluplaştırılmış Çiçekler</a:t>
            </a:r>
          </a:p>
          <a:p>
            <a:r>
              <a:rPr lang="tr-TR" sz="2800" dirty="0" smtClean="0">
                <a:latin typeface="+mj-lt"/>
              </a:rPr>
              <a:t>XVI. yüzyılın ilk yarısından başlayarak Osmanlı süsleme sanatlarının sonuna kadar kullanılan bezeme motiflerimizdendir.</a:t>
            </a:r>
            <a:endParaRPr lang="tr-TR" sz="2800"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92696"/>
            <a:ext cx="8229600" cy="5631904"/>
          </a:xfrm>
        </p:spPr>
        <p:txBody>
          <a:bodyPr>
            <a:normAutofit/>
          </a:bodyPr>
          <a:lstStyle/>
          <a:p>
            <a:pPr>
              <a:buNone/>
            </a:pPr>
            <a:endParaRPr lang="tr-TR" sz="3200" dirty="0" smtClean="0"/>
          </a:p>
          <a:p>
            <a:pPr>
              <a:buNone/>
            </a:pPr>
            <a:endParaRPr lang="tr-TR" sz="3200" dirty="0"/>
          </a:p>
          <a:p>
            <a:pPr>
              <a:buNone/>
            </a:pPr>
            <a:r>
              <a:rPr lang="tr-TR" sz="3200" b="1" dirty="0" smtClean="0"/>
              <a:t>Hayvansal Motifler</a:t>
            </a:r>
          </a:p>
          <a:p>
            <a:r>
              <a:rPr lang="tr-TR" sz="3200" dirty="0" smtClean="0"/>
              <a:t>o </a:t>
            </a:r>
            <a:r>
              <a:rPr lang="tr-TR" sz="3200" dirty="0" err="1" smtClean="0"/>
              <a:t>Üsluplaştırılmış</a:t>
            </a:r>
            <a:r>
              <a:rPr lang="tr-TR" sz="3200" dirty="0" smtClean="0"/>
              <a:t> Hayvan Motifleri</a:t>
            </a:r>
          </a:p>
          <a:p>
            <a:r>
              <a:rPr lang="tr-TR" sz="3200" dirty="0" smtClean="0"/>
              <a:t>o Rumi</a:t>
            </a:r>
            <a:endParaRPr lang="tr-TR"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a:bodyPr>
          <a:lstStyle/>
          <a:p>
            <a:endParaRPr lang="tr-TR" b="1" dirty="0" smtClean="0"/>
          </a:p>
          <a:p>
            <a:endParaRPr lang="tr-TR" b="1" dirty="0"/>
          </a:p>
          <a:p>
            <a:pPr marL="0" indent="0">
              <a:buNone/>
            </a:pPr>
            <a:r>
              <a:rPr lang="tr-TR" b="1" dirty="0" smtClean="0"/>
              <a:t>     </a:t>
            </a:r>
            <a:r>
              <a:rPr lang="tr-TR" sz="2800" b="1" dirty="0" err="1" smtClean="0"/>
              <a:t>Üsluplaştırılmış</a:t>
            </a:r>
            <a:r>
              <a:rPr lang="tr-TR" sz="2800" b="1" dirty="0" smtClean="0"/>
              <a:t> Hayvan Motifleri</a:t>
            </a:r>
          </a:p>
          <a:p>
            <a:r>
              <a:rPr lang="tr-TR" sz="2800" dirty="0" smtClean="0"/>
              <a:t>Üsluplaştırılmış hayvan motifleri Osmanlı süsleme sanatlarında en az kullanılan motiflerden biridir. Türk süsleme sanatında görülen bu motifler 15. yüzyıldan sonra İran sanatının etkisiyle şemse örneklerinde stilize olmuş bir şekilde karşımıza çıkmaktadır. Örneklerine çini, halı, seramik ve azda olsa tezhip sanatında rastlanmaktadır.</a:t>
            </a:r>
          </a:p>
          <a:p>
            <a:r>
              <a:rPr lang="tr-TR" sz="2800" dirty="0" smtClean="0"/>
              <a:t>Tavşan, geyik, aslan, pars ve leyleğin de içinde bulunduğu hayvan motiflerinin yanı sıra en çok kullanılan motif kuş figürüdür. Ejder, </a:t>
            </a:r>
            <a:r>
              <a:rPr lang="tr-TR" sz="2800" dirty="0" err="1" smtClean="0"/>
              <a:t>simurg</a:t>
            </a:r>
            <a:r>
              <a:rPr lang="tr-TR" sz="2800" dirty="0" smtClean="0"/>
              <a:t> ve kilin motifleri panolarda tercih edilen motiflerdendir.</a:t>
            </a:r>
            <a:endParaRPr lang="tr-TR"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1907704" y="620688"/>
            <a:ext cx="5616624" cy="1477888"/>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2051720" y="2060848"/>
            <a:ext cx="5256584" cy="1296144"/>
          </a:xfrm>
          <a:prstGeom prst="rect">
            <a:avLst/>
          </a:prstGeom>
          <a:noFill/>
          <a:ln w="9525">
            <a:noFill/>
            <a:miter lim="800000"/>
            <a:headEnd/>
            <a:tailEnd/>
          </a:ln>
        </p:spPr>
      </p:pic>
      <p:pic>
        <p:nvPicPr>
          <p:cNvPr id="26628" name="Picture 4"/>
          <p:cNvPicPr>
            <a:picLocks noChangeAspect="1" noChangeArrowheads="1"/>
          </p:cNvPicPr>
          <p:nvPr/>
        </p:nvPicPr>
        <p:blipFill>
          <a:blip r:embed="rId4" cstate="print"/>
          <a:srcRect/>
          <a:stretch>
            <a:fillRect/>
          </a:stretch>
        </p:blipFill>
        <p:spPr bwMode="auto">
          <a:xfrm>
            <a:off x="1691680" y="3356992"/>
            <a:ext cx="5616624" cy="1224136"/>
          </a:xfrm>
          <a:prstGeom prst="rect">
            <a:avLst/>
          </a:prstGeom>
          <a:noFill/>
          <a:ln w="9525">
            <a:noFill/>
            <a:miter lim="800000"/>
            <a:headEnd/>
            <a:tailEnd/>
          </a:ln>
        </p:spPr>
      </p:pic>
      <p:pic>
        <p:nvPicPr>
          <p:cNvPr id="26629" name="Picture 5"/>
          <p:cNvPicPr>
            <a:picLocks noChangeAspect="1" noChangeArrowheads="1"/>
          </p:cNvPicPr>
          <p:nvPr/>
        </p:nvPicPr>
        <p:blipFill>
          <a:blip r:embed="rId5" cstate="print"/>
          <a:srcRect/>
          <a:stretch>
            <a:fillRect/>
          </a:stretch>
        </p:blipFill>
        <p:spPr bwMode="auto">
          <a:xfrm>
            <a:off x="2267744" y="4581128"/>
            <a:ext cx="4824536" cy="983357"/>
          </a:xfrm>
          <a:prstGeom prst="rect">
            <a:avLst/>
          </a:prstGeom>
          <a:noFill/>
          <a:ln w="9525">
            <a:noFill/>
            <a:miter lim="800000"/>
            <a:headEnd/>
            <a:tailEnd/>
          </a:ln>
        </p:spPr>
      </p:pic>
      <p:pic>
        <p:nvPicPr>
          <p:cNvPr id="26630" name="Picture 6"/>
          <p:cNvPicPr>
            <a:picLocks noChangeAspect="1" noChangeArrowheads="1"/>
          </p:cNvPicPr>
          <p:nvPr/>
        </p:nvPicPr>
        <p:blipFill>
          <a:blip r:embed="rId6" cstate="print"/>
          <a:srcRect/>
          <a:stretch>
            <a:fillRect/>
          </a:stretch>
        </p:blipFill>
        <p:spPr bwMode="auto">
          <a:xfrm>
            <a:off x="2771800" y="5589240"/>
            <a:ext cx="3960440" cy="829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2160240"/>
          </a:xfrm>
        </p:spPr>
        <p:txBody>
          <a:bodyPr>
            <a:normAutofit lnSpcReduction="10000"/>
          </a:bodyPr>
          <a:lstStyle/>
          <a:p>
            <a:pPr marL="0" indent="0">
              <a:buNone/>
            </a:pPr>
            <a:r>
              <a:rPr lang="tr-TR" b="1" dirty="0" smtClean="0"/>
              <a:t>    </a:t>
            </a:r>
          </a:p>
          <a:p>
            <a:pPr marL="0" indent="0">
              <a:buNone/>
            </a:pPr>
            <a:r>
              <a:rPr lang="tr-TR" b="1" dirty="0"/>
              <a:t> </a:t>
            </a:r>
            <a:r>
              <a:rPr lang="tr-TR" b="1" dirty="0" smtClean="0"/>
              <a:t>   Rumi</a:t>
            </a:r>
          </a:p>
          <a:p>
            <a:r>
              <a:rPr lang="tr-TR" dirty="0" smtClean="0"/>
              <a:t>Orta Asya’dan gelen ve Anadolu Selçukluları tarafından geliştirilen bu motif genellikle kuş beden ve kanatlarından stilize edilerek üsluplaştırılmıştır.</a:t>
            </a:r>
            <a:endParaRPr lang="tr-TR" dirty="0"/>
          </a:p>
        </p:txBody>
      </p:sp>
      <p:pic>
        <p:nvPicPr>
          <p:cNvPr id="27650" name="Picture 2"/>
          <p:cNvPicPr>
            <a:picLocks noChangeAspect="1" noChangeArrowheads="1"/>
          </p:cNvPicPr>
          <p:nvPr/>
        </p:nvPicPr>
        <p:blipFill>
          <a:blip r:embed="rId2" cstate="print"/>
          <a:srcRect/>
          <a:stretch>
            <a:fillRect/>
          </a:stretch>
        </p:blipFill>
        <p:spPr bwMode="auto">
          <a:xfrm>
            <a:off x="3707904" y="2617068"/>
            <a:ext cx="4034011" cy="2354188"/>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251520" y="2564921"/>
            <a:ext cx="3201913"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20688"/>
            <a:ext cx="8229600" cy="1368152"/>
          </a:xfrm>
        </p:spPr>
        <p:txBody>
          <a:bodyPr/>
          <a:lstStyle/>
          <a:p>
            <a:endParaRPr lang="tr-TR" dirty="0" smtClean="0"/>
          </a:p>
          <a:p>
            <a:r>
              <a:rPr lang="tr-TR" dirty="0" smtClean="0"/>
              <a:t>Desendeki işlevine göre de, tepelik, orta bağ ve ayırma </a:t>
            </a:r>
            <a:r>
              <a:rPr lang="tr-TR" dirty="0" err="1" smtClean="0"/>
              <a:t>rumi</a:t>
            </a:r>
            <a:r>
              <a:rPr lang="tr-TR" dirty="0" smtClean="0"/>
              <a:t> gibi isimler alırlar.</a:t>
            </a:r>
            <a:endParaRPr lang="tr-TR" dirty="0"/>
          </a:p>
        </p:txBody>
      </p:sp>
      <p:pic>
        <p:nvPicPr>
          <p:cNvPr id="28674" name="Picture 2"/>
          <p:cNvPicPr>
            <a:picLocks noChangeAspect="1" noChangeArrowheads="1"/>
          </p:cNvPicPr>
          <p:nvPr/>
        </p:nvPicPr>
        <p:blipFill>
          <a:blip r:embed="rId2" cstate="print"/>
          <a:srcRect/>
          <a:stretch>
            <a:fillRect/>
          </a:stretch>
        </p:blipFill>
        <p:spPr bwMode="auto">
          <a:xfrm>
            <a:off x="880930" y="2348880"/>
            <a:ext cx="3456384" cy="3016746"/>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932040" y="2348880"/>
            <a:ext cx="3240360"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3888432"/>
          </a:xfrm>
        </p:spPr>
        <p:txBody>
          <a:bodyPr>
            <a:normAutofit lnSpcReduction="10000"/>
          </a:bodyPr>
          <a:lstStyle/>
          <a:p>
            <a:pPr>
              <a:buNone/>
            </a:pPr>
            <a:endParaRPr lang="tr-TR" dirty="0" smtClean="0"/>
          </a:p>
          <a:p>
            <a:pPr>
              <a:buNone/>
            </a:pPr>
            <a:endParaRPr lang="tr-TR" dirty="0"/>
          </a:p>
          <a:p>
            <a:pPr>
              <a:buNone/>
            </a:pPr>
            <a:r>
              <a:rPr lang="tr-TR" dirty="0" smtClean="0"/>
              <a:t> </a:t>
            </a:r>
            <a:r>
              <a:rPr lang="tr-TR" sz="2800" b="1" dirty="0" smtClean="0"/>
              <a:t>Mimari ve İnsan Yapısı Formlardan Esinlenilen Motifler</a:t>
            </a:r>
          </a:p>
          <a:p>
            <a:pPr>
              <a:buNone/>
            </a:pPr>
            <a:endParaRPr lang="tr-TR" sz="2800" b="1" dirty="0" smtClean="0"/>
          </a:p>
          <a:p>
            <a:r>
              <a:rPr lang="tr-TR" sz="2800" dirty="0" smtClean="0"/>
              <a:t>o Kaplar</a:t>
            </a:r>
          </a:p>
          <a:p>
            <a:r>
              <a:rPr lang="tr-TR" sz="2800" dirty="0" smtClean="0"/>
              <a:t>o Bina Desenleri</a:t>
            </a:r>
          </a:p>
          <a:p>
            <a:r>
              <a:rPr lang="tr-TR" sz="2800" dirty="0" smtClean="0"/>
              <a:t>o Gemi ve Kalyonlar</a:t>
            </a:r>
            <a:endParaRPr lang="tr-TR"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96752"/>
            <a:ext cx="8229600" cy="5127848"/>
          </a:xfrm>
        </p:spPr>
        <p:txBody>
          <a:bodyPr/>
          <a:lstStyle/>
          <a:p>
            <a:pPr marL="0" indent="0">
              <a:buNone/>
            </a:pPr>
            <a:r>
              <a:rPr lang="tr-TR" dirty="0" smtClean="0"/>
              <a:t> </a:t>
            </a:r>
            <a:r>
              <a:rPr lang="tr-TR" sz="2800" dirty="0" smtClean="0"/>
              <a:t>Çini</a:t>
            </a:r>
            <a:r>
              <a:rPr lang="tr-TR" sz="2800" dirty="0"/>
              <a:t>, Türk </a:t>
            </a:r>
            <a:r>
              <a:rPr lang="tr-TR" sz="2800" dirty="0" smtClean="0"/>
              <a:t>Dil  Kurumu’nun </a:t>
            </a:r>
            <a:r>
              <a:rPr lang="tr-TR" sz="2800" dirty="0"/>
              <a:t>Büyük Türkçe sözlüğünde; “duvarları kaplayıp </a:t>
            </a:r>
            <a:r>
              <a:rPr lang="tr-TR" sz="2800" dirty="0" smtClean="0"/>
              <a:t> süslemek için   kullanılan</a:t>
            </a:r>
            <a:r>
              <a:rPr lang="tr-TR" sz="2800" dirty="0"/>
              <a:t>, bir yüzü sırlı </a:t>
            </a:r>
            <a:r>
              <a:rPr lang="tr-TR" sz="2800" dirty="0" smtClean="0"/>
              <a:t> ve  çiçek </a:t>
            </a:r>
            <a:r>
              <a:rPr lang="tr-TR" sz="2800" dirty="0"/>
              <a:t>resimleri </a:t>
            </a:r>
            <a:r>
              <a:rPr lang="tr-TR" sz="2800" dirty="0" smtClean="0"/>
              <a:t> ile  bezeli</a:t>
            </a:r>
            <a:r>
              <a:rPr lang="tr-TR" sz="2800" dirty="0"/>
              <a:t>, </a:t>
            </a:r>
            <a:r>
              <a:rPr lang="tr-TR" sz="2800" dirty="0" smtClean="0"/>
              <a:t> pişmiş  balçık  levha</a:t>
            </a:r>
            <a:r>
              <a:rPr lang="tr-TR" sz="2800" dirty="0"/>
              <a:t>, fayans </a:t>
            </a:r>
            <a:r>
              <a:rPr lang="tr-TR" sz="2800" dirty="0" smtClean="0"/>
              <a:t>“  şeklinde  tanımlanmaktadır</a:t>
            </a:r>
            <a:r>
              <a:rPr lang="tr-TR" sz="2800" dirty="0"/>
              <a:t>. </a:t>
            </a:r>
            <a:r>
              <a:rPr lang="tr-TR" sz="2800" dirty="0" smtClean="0"/>
              <a:t> İslam </a:t>
            </a:r>
            <a:r>
              <a:rPr lang="tr-TR" sz="2800" dirty="0"/>
              <a:t>sanatında ise çini terimi, </a:t>
            </a:r>
            <a:r>
              <a:rPr lang="tr-TR" sz="2800" dirty="0" smtClean="0"/>
              <a:t> duvar  kaplaması  olarak</a:t>
            </a:r>
            <a:endParaRPr lang="tr-TR" sz="2800" dirty="0"/>
          </a:p>
          <a:p>
            <a:pPr marL="0" indent="0">
              <a:buNone/>
            </a:pPr>
            <a:r>
              <a:rPr lang="tr-TR" sz="2800" dirty="0"/>
              <a:t>değerlendirilen, </a:t>
            </a:r>
            <a:r>
              <a:rPr lang="tr-TR" sz="2800" dirty="0" smtClean="0"/>
              <a:t> renkli  ve  </a:t>
            </a:r>
            <a:r>
              <a:rPr lang="tr-TR" sz="2800" dirty="0"/>
              <a:t>motifli </a:t>
            </a:r>
            <a:r>
              <a:rPr lang="tr-TR" sz="2800" dirty="0" smtClean="0"/>
              <a:t> sırlı  levhalar  için </a:t>
            </a:r>
            <a:r>
              <a:rPr lang="tr-TR" sz="2800" dirty="0"/>
              <a:t>kullanılmaktadır. </a:t>
            </a:r>
          </a:p>
        </p:txBody>
      </p:sp>
    </p:spTree>
    <p:extLst>
      <p:ext uri="{BB962C8B-B14F-4D97-AF65-F5344CB8AC3E}">
        <p14:creationId xmlns:p14="http://schemas.microsoft.com/office/powerpoint/2010/main" val="3667611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3168352"/>
          </a:xfrm>
        </p:spPr>
        <p:txBody>
          <a:bodyPr/>
          <a:lstStyle/>
          <a:p>
            <a:pPr marL="0" indent="0">
              <a:buNone/>
            </a:pPr>
            <a:r>
              <a:rPr lang="tr-TR" b="1" dirty="0"/>
              <a:t> </a:t>
            </a:r>
            <a:r>
              <a:rPr lang="tr-TR" b="1" dirty="0" smtClean="0"/>
              <a:t>   Kaplar</a:t>
            </a:r>
          </a:p>
          <a:p>
            <a:r>
              <a:rPr lang="tr-TR" dirty="0" smtClean="0"/>
              <a:t>Çini desenlerinde bitkisel ve hayvansal kökenli motiflerin dışında, cansız objeler de kullanılmıştır. Pano desenlerinde çiçeklerin çıkış noktası olarak kullanılan vazo, sürahi, kase, testi, saksı gibi formlar en sık rastlanan objelerdir.</a:t>
            </a:r>
            <a:endParaRPr lang="tr-TR" dirty="0"/>
          </a:p>
        </p:txBody>
      </p:sp>
      <p:pic>
        <p:nvPicPr>
          <p:cNvPr id="29699" name="Picture 3" descr="C:\Users\user\Desktop\DİĞER\djndgfn.jpg"/>
          <p:cNvPicPr>
            <a:picLocks noChangeAspect="1" noChangeArrowheads="1"/>
          </p:cNvPicPr>
          <p:nvPr/>
        </p:nvPicPr>
        <p:blipFill>
          <a:blip r:embed="rId2" cstate="print"/>
          <a:srcRect/>
          <a:stretch>
            <a:fillRect/>
          </a:stretch>
        </p:blipFill>
        <p:spPr bwMode="auto">
          <a:xfrm>
            <a:off x="611560" y="3198500"/>
            <a:ext cx="8136904" cy="3659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2664296"/>
          </a:xfrm>
        </p:spPr>
        <p:txBody>
          <a:bodyPr/>
          <a:lstStyle/>
          <a:p>
            <a:r>
              <a:rPr lang="tr-TR" b="1" dirty="0" smtClean="0"/>
              <a:t>Bina Desenleri</a:t>
            </a:r>
          </a:p>
          <a:p>
            <a:r>
              <a:rPr lang="tr-TR" dirty="0" smtClean="0"/>
              <a:t>Türk süsleme sanatlarında daha çok minyatür, taş süslemeciliği ve tezhip sanatında görülmesine karşın, Rüstem Paşa Camii son cemaat mahallinde yer alan bir panoda </a:t>
            </a:r>
            <a:r>
              <a:rPr lang="tr-TR" dirty="0" err="1" smtClean="0"/>
              <a:t>kabe</a:t>
            </a:r>
            <a:r>
              <a:rPr lang="tr-TR" dirty="0" smtClean="0"/>
              <a:t> tasviri yer almaktadır.</a:t>
            </a:r>
            <a:endParaRPr lang="tr-TR" dirty="0"/>
          </a:p>
        </p:txBody>
      </p:sp>
      <p:pic>
        <p:nvPicPr>
          <p:cNvPr id="30722" name="Picture 2"/>
          <p:cNvPicPr>
            <a:picLocks noChangeAspect="1" noChangeArrowheads="1"/>
          </p:cNvPicPr>
          <p:nvPr/>
        </p:nvPicPr>
        <p:blipFill>
          <a:blip r:embed="rId2" cstate="print"/>
          <a:srcRect/>
          <a:stretch>
            <a:fillRect/>
          </a:stretch>
        </p:blipFill>
        <p:spPr bwMode="auto">
          <a:xfrm>
            <a:off x="827584" y="2492896"/>
            <a:ext cx="7632847" cy="2041004"/>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827584" y="4509120"/>
            <a:ext cx="7632848" cy="2348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8686800" cy="2866628"/>
          </a:xfrm>
        </p:spPr>
        <p:txBody>
          <a:bodyPr>
            <a:normAutofit fontScale="70000" lnSpcReduction="20000"/>
          </a:bodyPr>
          <a:lstStyle/>
          <a:p>
            <a:pPr marL="0" indent="0">
              <a:buNone/>
            </a:pPr>
            <a:r>
              <a:rPr lang="tr-TR" b="1" dirty="0" smtClean="0"/>
              <a:t>   </a:t>
            </a:r>
          </a:p>
          <a:p>
            <a:pPr marL="0" indent="0">
              <a:buNone/>
            </a:pPr>
            <a:r>
              <a:rPr lang="tr-TR" b="1" dirty="0"/>
              <a:t> </a:t>
            </a:r>
            <a:r>
              <a:rPr lang="tr-TR" b="1" dirty="0" smtClean="0"/>
              <a:t>  </a:t>
            </a:r>
          </a:p>
          <a:p>
            <a:pPr marL="0" indent="0">
              <a:buNone/>
            </a:pPr>
            <a:r>
              <a:rPr lang="tr-TR" b="1" dirty="0"/>
              <a:t> </a:t>
            </a:r>
            <a:r>
              <a:rPr lang="tr-TR" b="1" dirty="0" smtClean="0"/>
              <a:t>    </a:t>
            </a:r>
          </a:p>
          <a:p>
            <a:pPr marL="0" indent="0">
              <a:buNone/>
            </a:pPr>
            <a:r>
              <a:rPr lang="tr-TR" sz="4000" b="1" dirty="0"/>
              <a:t> </a:t>
            </a:r>
            <a:r>
              <a:rPr lang="tr-TR" sz="4000" b="1" dirty="0" smtClean="0"/>
              <a:t>   Gemi ve Kalyonlar</a:t>
            </a:r>
          </a:p>
          <a:p>
            <a:r>
              <a:rPr lang="tr-TR" sz="4000" dirty="0" smtClean="0"/>
              <a:t>Gemi ve kalyon motifleri 16. ve 18. yüzyıllar arasında Türk çini sanatında yaygın olarak kullanılan motiflerdendir. İşleme, minyatür ve taş işlemeciliğinde bu desenlerden yararlanılmıştır.</a:t>
            </a:r>
            <a:endParaRPr lang="tr-TR" sz="4000" dirty="0"/>
          </a:p>
        </p:txBody>
      </p:sp>
      <p:pic>
        <p:nvPicPr>
          <p:cNvPr id="31746" name="Picture 2"/>
          <p:cNvPicPr>
            <a:picLocks noChangeAspect="1" noChangeArrowheads="1"/>
          </p:cNvPicPr>
          <p:nvPr/>
        </p:nvPicPr>
        <p:blipFill>
          <a:blip r:embed="rId2" cstate="print"/>
          <a:srcRect/>
          <a:stretch>
            <a:fillRect/>
          </a:stretch>
        </p:blipFill>
        <p:spPr bwMode="auto">
          <a:xfrm>
            <a:off x="1408516" y="3933056"/>
            <a:ext cx="6624736" cy="1224136"/>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1419063" y="2866628"/>
            <a:ext cx="6624736" cy="108012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1403648" y="5157192"/>
            <a:ext cx="6552728"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76672"/>
            <a:ext cx="8229600" cy="3816424"/>
          </a:xfrm>
        </p:spPr>
        <p:txBody>
          <a:bodyPr>
            <a:normAutofit/>
          </a:bodyPr>
          <a:lstStyle/>
          <a:p>
            <a:pPr>
              <a:buNone/>
            </a:pPr>
            <a:endParaRPr lang="tr-TR" sz="2800" dirty="0" smtClean="0">
              <a:latin typeface="+mj-lt"/>
            </a:endParaRPr>
          </a:p>
          <a:p>
            <a:pPr>
              <a:buNone/>
            </a:pPr>
            <a:endParaRPr lang="tr-TR" sz="2800" dirty="0">
              <a:latin typeface="+mj-lt"/>
            </a:endParaRPr>
          </a:p>
          <a:p>
            <a:pPr>
              <a:buNone/>
            </a:pPr>
            <a:r>
              <a:rPr lang="tr-TR" sz="2800" dirty="0" smtClean="0">
                <a:latin typeface="+mj-lt"/>
              </a:rPr>
              <a:t> </a:t>
            </a:r>
            <a:r>
              <a:rPr lang="tr-TR" sz="3200" b="1" dirty="0" smtClean="0">
                <a:latin typeface="+mj-lt"/>
              </a:rPr>
              <a:t>Doğadan Esinlenilerek Oluşturulan Motifler</a:t>
            </a:r>
          </a:p>
          <a:p>
            <a:r>
              <a:rPr lang="tr-TR" sz="3200" dirty="0" smtClean="0">
                <a:latin typeface="+mj-lt"/>
              </a:rPr>
              <a:t>Bulut</a:t>
            </a:r>
          </a:p>
          <a:p>
            <a:r>
              <a:rPr lang="tr-TR" sz="3200" dirty="0" err="1" smtClean="0">
                <a:latin typeface="+mj-lt"/>
              </a:rPr>
              <a:t>Çintemani</a:t>
            </a:r>
            <a:endParaRPr lang="tr-TR" sz="3200"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7"/>
            <a:ext cx="8229600" cy="2694113"/>
          </a:xfrm>
        </p:spPr>
        <p:txBody>
          <a:bodyPr>
            <a:normAutofit/>
          </a:bodyPr>
          <a:lstStyle/>
          <a:p>
            <a:pPr marL="0" indent="0">
              <a:buNone/>
            </a:pPr>
            <a:endParaRPr lang="tr-TR" b="1" dirty="0" smtClean="0"/>
          </a:p>
          <a:p>
            <a:pPr marL="0" indent="0">
              <a:buNone/>
            </a:pPr>
            <a:r>
              <a:rPr lang="tr-TR" b="1" dirty="0"/>
              <a:t> </a:t>
            </a:r>
            <a:r>
              <a:rPr lang="tr-TR" b="1" dirty="0" smtClean="0"/>
              <a:t>  Bulut</a:t>
            </a:r>
          </a:p>
          <a:p>
            <a:r>
              <a:rPr lang="tr-TR" dirty="0" smtClean="0"/>
              <a:t>Uzak Doğu kökenli oldukları için bu motife Çin bulutu da denir. İstanbul Sarayı’na XV. yüzyılda takriben 2. </a:t>
            </a:r>
            <a:r>
              <a:rPr lang="tr-TR" dirty="0" err="1" smtClean="0"/>
              <a:t>Bayezid</a:t>
            </a:r>
            <a:r>
              <a:rPr lang="tr-TR" dirty="0" smtClean="0"/>
              <a:t> döneminde girdiği ve klasik süsleme motiflerimiz arasında yer aldığı görülür.</a:t>
            </a:r>
            <a:endParaRPr lang="tr-TR" dirty="0"/>
          </a:p>
        </p:txBody>
      </p:sp>
      <p:pic>
        <p:nvPicPr>
          <p:cNvPr id="32770" name="Picture 2"/>
          <p:cNvPicPr>
            <a:picLocks noChangeAspect="1" noChangeArrowheads="1"/>
          </p:cNvPicPr>
          <p:nvPr/>
        </p:nvPicPr>
        <p:blipFill>
          <a:blip r:embed="rId2" cstate="print"/>
          <a:srcRect/>
          <a:stretch>
            <a:fillRect/>
          </a:stretch>
        </p:blipFill>
        <p:spPr bwMode="auto">
          <a:xfrm>
            <a:off x="1048882" y="2954761"/>
            <a:ext cx="6480720" cy="1872208"/>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1017036" y="4797152"/>
            <a:ext cx="7128792" cy="163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8686800" cy="3717032"/>
          </a:xfrm>
        </p:spPr>
        <p:txBody>
          <a:bodyPr>
            <a:normAutofit/>
          </a:bodyPr>
          <a:lstStyle/>
          <a:p>
            <a:r>
              <a:rPr lang="tr-TR" b="1" dirty="0" err="1" smtClean="0"/>
              <a:t>Çintemani</a:t>
            </a:r>
            <a:endParaRPr lang="tr-TR" b="1" dirty="0" smtClean="0"/>
          </a:p>
          <a:p>
            <a:r>
              <a:rPr lang="tr-TR" dirty="0" smtClean="0"/>
              <a:t>Yan yana uzayan iki dalgalı çizgiden ve yine ikisi altta biri üstte olmak üzere üç yuvarlak benekten meydana gelen bir motiftir. </a:t>
            </a:r>
            <a:r>
              <a:rPr lang="tr-TR" dirty="0" err="1" smtClean="0"/>
              <a:t>Çinliler’de</a:t>
            </a:r>
            <a:r>
              <a:rPr lang="tr-TR" dirty="0" smtClean="0"/>
              <a:t> ve </a:t>
            </a:r>
            <a:r>
              <a:rPr lang="tr-TR" dirty="0" err="1" smtClean="0"/>
              <a:t>Japonlar’da</a:t>
            </a:r>
            <a:r>
              <a:rPr lang="tr-TR" dirty="0" smtClean="0"/>
              <a:t> ‘Tama’ tabir edilen ve Buda’nın timsali sayılan bir remizdir. Bu motifin Türk bezeme sanatındaki anlamı, daha çok Türk topluluklarının </a:t>
            </a:r>
            <a:r>
              <a:rPr lang="tr-TR" dirty="0" err="1" smtClean="0"/>
              <a:t>yüzyılar</a:t>
            </a:r>
            <a:r>
              <a:rPr lang="tr-TR" dirty="0" smtClean="0"/>
              <a:t> boyu güçlü hayvanlara karşı duyduğu hayranlığa dayanmaktadır.</a:t>
            </a:r>
            <a:endParaRPr lang="tr-TR" dirty="0"/>
          </a:p>
        </p:txBody>
      </p:sp>
      <p:pic>
        <p:nvPicPr>
          <p:cNvPr id="33794" name="Picture 2"/>
          <p:cNvPicPr>
            <a:picLocks noChangeAspect="1" noChangeArrowheads="1"/>
          </p:cNvPicPr>
          <p:nvPr/>
        </p:nvPicPr>
        <p:blipFill>
          <a:blip r:embed="rId2" cstate="print"/>
          <a:srcRect/>
          <a:stretch>
            <a:fillRect/>
          </a:stretch>
        </p:blipFill>
        <p:spPr bwMode="auto">
          <a:xfrm>
            <a:off x="0" y="3501008"/>
            <a:ext cx="8820472"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0"/>
            <a:ext cx="8686800" cy="6858000"/>
          </a:xfrm>
        </p:spPr>
        <p:txBody>
          <a:bodyPr>
            <a:normAutofit/>
          </a:bodyPr>
          <a:lstStyle/>
          <a:p>
            <a:pPr marL="0" indent="0">
              <a:buNone/>
            </a:pPr>
            <a:endParaRPr lang="tr-TR" sz="3200" b="1" dirty="0" smtClean="0"/>
          </a:p>
          <a:p>
            <a:pPr marL="0" indent="0">
              <a:buNone/>
            </a:pPr>
            <a:r>
              <a:rPr lang="tr-TR" sz="3200" b="1" dirty="0"/>
              <a:t> </a:t>
            </a:r>
            <a:r>
              <a:rPr lang="tr-TR" sz="3200" b="1" dirty="0" smtClean="0"/>
              <a:t>    Geometrik Motifler</a:t>
            </a:r>
          </a:p>
          <a:p>
            <a:pPr marL="0" indent="0">
              <a:buNone/>
            </a:pPr>
            <a:r>
              <a:rPr lang="tr-TR" sz="3200" dirty="0" smtClean="0"/>
              <a:t>     Türk süslemesinde olduğu kadar bütün İslam ülkelerinin bezeme sanatlarında da büyük yeri vardır. Üçgen, kare, daire, dikdörtgen gibi geometrik formların birleşmesinden meydana gelirler. Başlangıç ve bitiş noktalarının belli olmaması nedeniyle İslam felsefesinin etkisi altında geliştiği kabul edilir.Çokgenli ağların meydana getirdiği desende kalan boşlukların </a:t>
            </a:r>
            <a:r>
              <a:rPr lang="tr-TR" sz="3200" dirty="0" err="1" smtClean="0"/>
              <a:t>hatai</a:t>
            </a:r>
            <a:r>
              <a:rPr lang="tr-TR" sz="3200" dirty="0" smtClean="0"/>
              <a:t> ve </a:t>
            </a:r>
            <a:r>
              <a:rPr lang="tr-TR" sz="3200" dirty="0" err="1" smtClean="0"/>
              <a:t>rumi</a:t>
            </a:r>
            <a:r>
              <a:rPr lang="tr-TR" sz="3200" dirty="0" smtClean="0"/>
              <a:t> gibi motiflerle süslendiği örnekler de çoğunluktadır.</a:t>
            </a:r>
            <a:endParaRPr lang="tr-TR" sz="3200" dirty="0" smtClean="0">
              <a:latin typeface="+mj-lt"/>
            </a:endParaRPr>
          </a:p>
          <a:p>
            <a:endParaRPr lang="tr-TR" sz="3200" dirty="0">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4818" name="Picture 2"/>
          <p:cNvPicPr>
            <a:picLocks noGrp="1" noChangeAspect="1" noChangeArrowheads="1"/>
          </p:cNvPicPr>
          <p:nvPr>
            <p:ph idx="1"/>
          </p:nvPr>
        </p:nvPicPr>
        <p:blipFill>
          <a:blip r:embed="rId2" cstate="print"/>
          <a:srcRect/>
          <a:stretch>
            <a:fillRect/>
          </a:stretch>
        </p:blipFill>
        <p:spPr bwMode="auto">
          <a:xfrm>
            <a:off x="0" y="764704"/>
            <a:ext cx="9144000"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332656"/>
            <a:ext cx="8697144" cy="3816424"/>
          </a:xfrm>
        </p:spPr>
        <p:txBody>
          <a:bodyPr>
            <a:normAutofit lnSpcReduction="10000"/>
          </a:bodyPr>
          <a:lstStyle/>
          <a:p>
            <a:pPr>
              <a:buNone/>
            </a:pPr>
            <a:r>
              <a:rPr lang="tr-TR" sz="2800" dirty="0"/>
              <a:t> </a:t>
            </a:r>
            <a:r>
              <a:rPr lang="tr-TR" sz="2800" dirty="0" smtClean="0"/>
              <a:t>  </a:t>
            </a:r>
          </a:p>
          <a:p>
            <a:pPr>
              <a:buNone/>
            </a:pPr>
            <a:r>
              <a:rPr lang="tr-TR" sz="2800" b="1" dirty="0"/>
              <a:t> </a:t>
            </a:r>
            <a:r>
              <a:rPr lang="tr-TR" sz="2800" b="1" dirty="0" smtClean="0"/>
              <a:t>   Geçmeler</a:t>
            </a:r>
          </a:p>
          <a:p>
            <a:pPr>
              <a:buNone/>
            </a:pPr>
            <a:r>
              <a:rPr lang="tr-TR" dirty="0" smtClean="0"/>
              <a:t>    Özellikle Anadolu Selçukluları tarafından her sahada bolca kullanılmıştır. Yuvarlak bir noktanın etrafında çarkıfelek gibi yer alan çizgilerle desen meydana getirilir. Daima bir alttan, bir üstten olmak üzere kesintisiz devam eden şeritler halindedir. En güzel örneklerini Selçuklu Türkleri mimari dekorlarında ve el yazması kitap süslemesinde görmekteyiz.</a:t>
            </a:r>
            <a:endParaRPr lang="tr-TR" dirty="0"/>
          </a:p>
        </p:txBody>
      </p:sp>
      <p:pic>
        <p:nvPicPr>
          <p:cNvPr id="35842" name="Picture 2"/>
          <p:cNvPicPr>
            <a:picLocks noChangeAspect="1" noChangeArrowheads="1"/>
          </p:cNvPicPr>
          <p:nvPr/>
        </p:nvPicPr>
        <p:blipFill>
          <a:blip r:embed="rId2" cstate="print"/>
          <a:srcRect/>
          <a:stretch>
            <a:fillRect/>
          </a:stretch>
        </p:blipFill>
        <p:spPr bwMode="auto">
          <a:xfrm>
            <a:off x="323528" y="4149080"/>
            <a:ext cx="8568952"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3717032"/>
          </a:xfrm>
        </p:spPr>
        <p:txBody>
          <a:bodyPr>
            <a:normAutofit/>
          </a:bodyPr>
          <a:lstStyle/>
          <a:p>
            <a:r>
              <a:rPr lang="tr-TR" b="1" dirty="0" smtClean="0"/>
              <a:t>Yazılı Bezeme</a:t>
            </a:r>
          </a:p>
          <a:p>
            <a:r>
              <a:rPr lang="tr-TR" dirty="0" smtClean="0"/>
              <a:t>Güzel yazı sanatı en güzel gelişimini özellikle İslam (doğu) sanatlarında göstermiştir. Çeşitli yazı türleri kullanılarak zenginleşen hat sanatı Anadolu Selçuklularından günümüze kadar mimari eserlerin çini kaplamalarında sevilerek kullanılmıştır. Anadolu Selçuklu döneminde ağırlıklı olarak kufi yazı kullanılırken, Osmanlı döneminde nesih ve sülüs yazılar yoğun olarak kullanılmıştır.</a:t>
            </a:r>
            <a:endParaRPr lang="tr-TR" dirty="0"/>
          </a:p>
        </p:txBody>
      </p:sp>
      <p:pic>
        <p:nvPicPr>
          <p:cNvPr id="36866" name="Picture 2" descr="C:\Users\user\Desktop\DİĞER\fdhsfuhjrxtfgkhbj\süleymaniye\suleymaniye-camiinin-cinileri-600x226.JPG"/>
          <p:cNvPicPr>
            <a:picLocks noChangeAspect="1" noChangeArrowheads="1"/>
          </p:cNvPicPr>
          <p:nvPr/>
        </p:nvPicPr>
        <p:blipFill>
          <a:blip r:embed="rId2" cstate="print"/>
          <a:srcRect/>
          <a:stretch>
            <a:fillRect/>
          </a:stretch>
        </p:blipFill>
        <p:spPr bwMode="auto">
          <a:xfrm>
            <a:off x="0" y="3501008"/>
            <a:ext cx="9144000" cy="335699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8229600" cy="5865515"/>
          </a:xfrm>
        </p:spPr>
        <p:txBody>
          <a:bodyPr>
            <a:normAutofit/>
          </a:bodyPr>
          <a:lstStyle/>
          <a:p>
            <a:endParaRPr lang="tr-TR" sz="2800" dirty="0" smtClean="0"/>
          </a:p>
          <a:p>
            <a:pPr marL="0" indent="0">
              <a:buNone/>
            </a:pPr>
            <a:r>
              <a:rPr lang="tr-TR" sz="2800" dirty="0"/>
              <a:t> </a:t>
            </a:r>
            <a:r>
              <a:rPr lang="tr-TR" sz="2800" dirty="0" smtClean="0"/>
              <a:t> </a:t>
            </a:r>
          </a:p>
          <a:p>
            <a:pPr marL="0" indent="0">
              <a:buNone/>
            </a:pPr>
            <a:endParaRPr lang="tr-TR" sz="2800" dirty="0"/>
          </a:p>
          <a:p>
            <a:pPr marL="0" indent="0">
              <a:buNone/>
            </a:pPr>
            <a:r>
              <a:rPr lang="tr-TR" sz="2800" dirty="0" smtClean="0"/>
              <a:t>   Türk çini sanatının Uygurlara kadar  uzanan çok eski bir tarihi vardır. </a:t>
            </a:r>
            <a:r>
              <a:rPr lang="nn-NO" sz="2800" dirty="0"/>
              <a:t>İslam öncesi Türk sanatında sırlı tuğla, M.S. </a:t>
            </a:r>
            <a:r>
              <a:rPr lang="nn-NO" sz="2800" dirty="0" smtClean="0"/>
              <a:t>8.yüzyılda</a:t>
            </a:r>
            <a:r>
              <a:rPr lang="tr-TR" sz="2800" dirty="0" smtClean="0"/>
              <a:t>   </a:t>
            </a:r>
            <a:r>
              <a:rPr lang="nn-NO" sz="2800" dirty="0" smtClean="0"/>
              <a:t>Uygurlarda </a:t>
            </a:r>
            <a:r>
              <a:rPr lang="nn-NO" sz="2800" dirty="0"/>
              <a:t>mabetlerin zemin kaplamalarında kullanılmıştır. İdikut ve </a:t>
            </a:r>
            <a:r>
              <a:rPr lang="nn-NO" sz="2800" dirty="0" smtClean="0"/>
              <a:t>Karahoço</a:t>
            </a:r>
            <a:r>
              <a:rPr lang="tr-TR" sz="2800" dirty="0" smtClean="0"/>
              <a:t>   </a:t>
            </a:r>
            <a:r>
              <a:rPr lang="nn-NO" sz="2800" dirty="0" smtClean="0"/>
              <a:t>şehirlerindeki </a:t>
            </a:r>
            <a:r>
              <a:rPr lang="tr-TR" sz="2800" dirty="0" smtClean="0"/>
              <a:t> </a:t>
            </a:r>
            <a:r>
              <a:rPr lang="nn-NO" sz="2800" dirty="0" smtClean="0"/>
              <a:t>harabelerde</a:t>
            </a:r>
            <a:r>
              <a:rPr lang="nn-NO" sz="2800" dirty="0"/>
              <a:t>, gri-mavi renklere sahip sırlı tuğlalara rastlanmıştır </a:t>
            </a:r>
            <a:r>
              <a:rPr lang="tr-TR" sz="2800" dirty="0" smtClean="0"/>
              <a:t>.</a:t>
            </a:r>
            <a:endParaRPr lang="tr-TR"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8686800" cy="6858000"/>
          </a:xfrm>
        </p:spPr>
        <p:txBody>
          <a:bodyPr>
            <a:normAutofit/>
          </a:bodyPr>
          <a:lstStyle/>
          <a:p>
            <a:endParaRPr lang="tr-TR" b="1" dirty="0" smtClean="0"/>
          </a:p>
          <a:p>
            <a:endParaRPr lang="tr-TR" b="1" dirty="0"/>
          </a:p>
          <a:p>
            <a:pPr marL="0" indent="0">
              <a:buNone/>
            </a:pPr>
            <a:r>
              <a:rPr lang="tr-TR" sz="3200" b="1" i="1" dirty="0" smtClean="0"/>
              <a:t>       Çini Yapım Aşamaları  </a:t>
            </a:r>
          </a:p>
          <a:p>
            <a:pPr>
              <a:buFont typeface="Wingdings" pitchFamily="2" charset="2"/>
              <a:buChar char="Ø"/>
            </a:pPr>
            <a:r>
              <a:rPr lang="tr-TR" b="1" dirty="0" smtClean="0"/>
              <a:t> </a:t>
            </a:r>
            <a:r>
              <a:rPr lang="tr-TR" sz="2800" b="1" dirty="0" smtClean="0"/>
              <a:t>Çini Hamurunun Hazırlanması</a:t>
            </a:r>
          </a:p>
          <a:p>
            <a:pPr marL="0" indent="0">
              <a:buNone/>
            </a:pPr>
            <a:r>
              <a:rPr lang="tr-TR" sz="2800" dirty="0" smtClean="0"/>
              <a:t>Çini v e seramiği meydana getiren hamurun oluşumu </a:t>
            </a:r>
            <a:r>
              <a:rPr lang="tr-TR" sz="2800" dirty="0" err="1" smtClean="0"/>
              <a:t>kuars</a:t>
            </a:r>
            <a:r>
              <a:rPr lang="tr-TR" sz="2800" dirty="0" smtClean="0"/>
              <a:t>, kaolin, maya,tebeşir tozu ile yapılan çini hammaddesi karışımına su ilave edilerek kıvamı  ayarlanır. Büyük değirmenlerde 16 – 22 saat kadar karıştırılır. Bekletilen hamur elekten geçirilerek yabancı maddelerden arındırılır. Hamur verilecek şekle göre alçı kalıplara dökülür veya eski fırın plakaları üzerine yayılır.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fontScale="85000" lnSpcReduction="20000"/>
          </a:bodyPr>
          <a:lstStyle/>
          <a:p>
            <a:pPr marL="0" indent="0">
              <a:buNone/>
            </a:pPr>
            <a:endParaRPr lang="tr-TR" b="1" dirty="0" smtClean="0"/>
          </a:p>
          <a:p>
            <a:pPr marL="0" indent="0">
              <a:buNone/>
            </a:pPr>
            <a:r>
              <a:rPr lang="tr-TR" b="1" dirty="0" smtClean="0"/>
              <a:t> </a:t>
            </a:r>
          </a:p>
          <a:p>
            <a:pPr>
              <a:buFont typeface="Wingdings" pitchFamily="2" charset="2"/>
              <a:buChar char="Ø"/>
            </a:pPr>
            <a:r>
              <a:rPr lang="tr-TR" sz="3300" b="1" dirty="0" smtClean="0"/>
              <a:t>Çini Hamurunun Şekillendirilmesi </a:t>
            </a:r>
          </a:p>
          <a:p>
            <a:pPr marL="0" indent="0">
              <a:buNone/>
            </a:pPr>
            <a:r>
              <a:rPr lang="tr-TR" sz="3300" dirty="0" smtClean="0"/>
              <a:t>Sıvı hamurun şekillendirilmesi için çamur alçı kaplara dökülür. Buna “açık döküm” adı verilir. Tepsi yapımında da kapalı döküm kullanılır. Alçı kalıp yardımıyla dökümü yapılan </a:t>
            </a:r>
            <a:r>
              <a:rPr lang="tr-TR" sz="3300" dirty="0" err="1" smtClean="0"/>
              <a:t>evaninin</a:t>
            </a:r>
            <a:r>
              <a:rPr lang="tr-TR" sz="3300" dirty="0" smtClean="0"/>
              <a:t> kalınlığı kalıp içindeki sıvı hamurun bekleme süresiyle doğru orantılıdır. Eğer çamur 45 dakika bekletilirse ince, 60 dakika bekletilirse kalın malzeme elde edilir. Yumuşak hamur genellikle çarkta şekillendirilir. Geleneksel olarak ayakla çevrilen çark, gelişen teknoloji ile elektrikle çalışan çarka dönüşmüştür. Yapılacak objeye göre ıslatılarak alınan çamur çarka konur. El ile bastırılarak ve el becerisine dayanan ustalıkla şekillendirilir ve obje tamamlandıktan sonra tel yardımıyla çarkın üzerinden sıyrılarak alınır. Şekillendirilmeden sonra bir veya iki gün dinlendirilir. Kuruyan objenin pürüzlü yüzeyleri zımparalanır.</a:t>
            </a:r>
            <a:endParaRPr lang="tr-TR" sz="33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fontScale="47500" lnSpcReduction="20000"/>
          </a:bodyPr>
          <a:lstStyle/>
          <a:p>
            <a:endParaRPr lang="tr-TR" sz="5100" b="1" dirty="0" smtClean="0"/>
          </a:p>
          <a:p>
            <a:endParaRPr lang="tr-TR" sz="5100" b="1" dirty="0" smtClean="0"/>
          </a:p>
          <a:p>
            <a:endParaRPr lang="tr-TR" sz="5100" b="1" dirty="0" smtClean="0"/>
          </a:p>
          <a:p>
            <a:pPr>
              <a:buFont typeface="Wingdings" pitchFamily="2" charset="2"/>
              <a:buChar char="Ø"/>
            </a:pPr>
            <a:r>
              <a:rPr lang="tr-TR" sz="5100" b="1" dirty="0" smtClean="0"/>
              <a:t> </a:t>
            </a:r>
            <a:r>
              <a:rPr lang="tr-TR" sz="6000" b="1" dirty="0" smtClean="0"/>
              <a:t>Pişirme </a:t>
            </a:r>
          </a:p>
          <a:p>
            <a:pPr marL="0" indent="0">
              <a:buNone/>
            </a:pPr>
            <a:r>
              <a:rPr lang="tr-TR" sz="6000" dirty="0" smtClean="0"/>
              <a:t>   Kurutulan, kalıptan çıkarılıp zımpara ile düzeltilen seramikler astarlanır ve fırına yerleştirilir. Geleneksel fırınlar odunla ısınır ve odunla yanan fırınlarda bir kere ısıtılmada 1 – 1.5 ton odun yanar ve bu yanan odunla 1060 dereceye kadar ısı elde edilerek çiniler fırınlanır. Günümüzde ise daha kısa sürede elektrikli fırınlarda aynı işlem gerçekleştirebilmektedir. Objeler 8 – 9 saat pişirilir ve 1 gün soğuması için bekletilir. Çıkarılan malzemeler dekor boyasının alt yapısıyla uyuşmasını sağlayacak maddelerden oluşan astarla kaplanır ve süslenecek objeler atölyelere gönderilir.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332656"/>
            <a:ext cx="9144000" cy="6525344"/>
          </a:xfrm>
        </p:spPr>
        <p:txBody>
          <a:bodyPr>
            <a:normAutofit/>
          </a:bodyPr>
          <a:lstStyle/>
          <a:p>
            <a:pPr marL="0" indent="0">
              <a:buNone/>
            </a:pPr>
            <a:endParaRPr lang="tr-TR" sz="2800" b="1" dirty="0" smtClean="0"/>
          </a:p>
          <a:p>
            <a:pPr>
              <a:buFont typeface="Wingdings" pitchFamily="2" charset="2"/>
              <a:buChar char="Ø"/>
            </a:pPr>
            <a:r>
              <a:rPr lang="tr-TR" sz="2800" b="1" dirty="0" smtClean="0"/>
              <a:t>     Desenleme</a:t>
            </a:r>
          </a:p>
          <a:p>
            <a:pPr marL="0" indent="0" algn="just">
              <a:buNone/>
            </a:pPr>
            <a:r>
              <a:rPr lang="tr-TR" sz="2800" dirty="0" smtClean="0"/>
              <a:t>       Desenlemede kullanılacak kompozisyon eskiz kağıdına çizilir ve bu çizgiler iğne yardımıyla 1-2 mm aralıklarla delinir. Hazırlanan şablon bisküvi üzerine yerleştirilir.  Yanmış udundan elde edilen toz seyrek kumaş içine yerleştirilir ve şablon üzerine sürülerek desenin objeye geçirilmesi sağlanır. Bu tozlar   fırınlama   esnasında yanacağı için obje üzerinde iz bırakmaz. Bisküvi üzerine geçirilen desenin sınırlarına kontur boyasıyla tahrir işlemi yapılır. </a:t>
            </a:r>
            <a:r>
              <a:rPr lang="tr-TR" sz="2800" dirty="0" err="1" smtClean="0"/>
              <a:t>Tahrirleme</a:t>
            </a:r>
            <a:r>
              <a:rPr lang="tr-TR" sz="2800" dirty="0" smtClean="0"/>
              <a:t> desenlemenin en önemli aşamasıdır. Desenin iç kısımları istenilen renklerde boyanır.</a:t>
            </a:r>
          </a:p>
          <a:p>
            <a:pPr algn="just"/>
            <a:endParaRPr lang="tr-TR" sz="2800" dirty="0" smtClean="0"/>
          </a:p>
          <a:p>
            <a:pPr algn="just"/>
            <a:endParaRPr lang="tr-TR"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0"/>
            <a:ext cx="8507288" cy="6597352"/>
          </a:xfrm>
        </p:spPr>
        <p:txBody>
          <a:bodyPr>
            <a:normAutofit/>
          </a:bodyPr>
          <a:lstStyle/>
          <a:p>
            <a:pPr marL="0" indent="0">
              <a:buNone/>
            </a:pPr>
            <a:endParaRPr lang="tr-TR" b="1" dirty="0" smtClean="0"/>
          </a:p>
          <a:p>
            <a:pPr marL="0" indent="0">
              <a:buNone/>
            </a:pPr>
            <a:endParaRPr lang="tr-TR" b="1" dirty="0"/>
          </a:p>
          <a:p>
            <a:pPr>
              <a:buFont typeface="Wingdings" pitchFamily="2" charset="2"/>
              <a:buChar char="Ø"/>
            </a:pPr>
            <a:r>
              <a:rPr lang="tr-TR" sz="2800" b="1" dirty="0" smtClean="0"/>
              <a:t>Sırlama ve II. Pişirme</a:t>
            </a:r>
          </a:p>
          <a:p>
            <a:r>
              <a:rPr lang="tr-TR" sz="2800" dirty="0" smtClean="0"/>
              <a:t>Çiniye parlaklık veya matlık veren sırın özelliğidir. Sırın bir başka özelliği ise çiniyi nem ve yıpranma gibi dış etkilere karşı korumasıdır.</a:t>
            </a:r>
          </a:p>
          <a:p>
            <a:r>
              <a:rPr lang="tr-TR" sz="2800" dirty="0" smtClean="0"/>
              <a:t>Sırlama işlemi, daldırma, akıtma ve püskürtme olarak üç farklı şekilde uygulanabilir.</a:t>
            </a:r>
          </a:p>
          <a:p>
            <a:r>
              <a:rPr lang="tr-TR" sz="2800" dirty="0" smtClean="0"/>
              <a:t>İkinci pişirim için fırının sıcaklığı sırın yoğunluğuna göre 880 – 950 derece arasında değişir. Sıcaklık ayarı çok önemlidir. Sıcaklık ayarı fırının göz adı verilen yerinden renklerin oluşumuna göre takip edilir. Isının fazla olması renklerin yanmasına az olması ise istenilen renklere ulaşılamamasına sebep olur…</a:t>
            </a:r>
            <a:endParaRPr lang="tr-T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793507"/>
          </a:xfrm>
        </p:spPr>
        <p:txBody>
          <a:bodyPr>
            <a:normAutofit/>
          </a:bodyPr>
          <a:lstStyle/>
          <a:p>
            <a:pPr marL="0" indent="0">
              <a:buNone/>
            </a:pPr>
            <a:endParaRPr lang="tr-TR" sz="3200" b="1" dirty="0" smtClean="0"/>
          </a:p>
          <a:p>
            <a:pPr marL="0" indent="0">
              <a:buNone/>
            </a:pPr>
            <a:r>
              <a:rPr lang="tr-TR" sz="3200" b="1" dirty="0" smtClean="0"/>
              <a:t>Çini Desenlerinin Yapılmasında Kullanılan Teknikler </a:t>
            </a:r>
          </a:p>
          <a:p>
            <a:pPr marL="0" indent="0">
              <a:buNone/>
            </a:pPr>
            <a:r>
              <a:rPr lang="tr-TR" sz="3200" dirty="0"/>
              <a:t> </a:t>
            </a:r>
            <a:r>
              <a:rPr lang="tr-TR" sz="3200" dirty="0" smtClean="0"/>
              <a:t>  1- </a:t>
            </a:r>
            <a:r>
              <a:rPr lang="tr-TR" sz="3200" dirty="0" err="1" smtClean="0"/>
              <a:t>Sıraltı</a:t>
            </a:r>
            <a:r>
              <a:rPr lang="tr-TR" sz="3200" dirty="0" smtClean="0"/>
              <a:t> tekniği</a:t>
            </a:r>
            <a:br>
              <a:rPr lang="tr-TR" sz="3200" dirty="0" smtClean="0"/>
            </a:br>
            <a:r>
              <a:rPr lang="tr-TR" sz="3200" dirty="0" smtClean="0"/>
              <a:t>   2- </a:t>
            </a:r>
            <a:r>
              <a:rPr lang="tr-TR" sz="3200" dirty="0" err="1" smtClean="0"/>
              <a:t>Sırüstü</a:t>
            </a:r>
            <a:r>
              <a:rPr lang="tr-TR" sz="3200" dirty="0" smtClean="0"/>
              <a:t> tekniği</a:t>
            </a:r>
            <a:br>
              <a:rPr lang="tr-TR" sz="3200" dirty="0" smtClean="0"/>
            </a:br>
            <a:r>
              <a:rPr lang="tr-TR" sz="3200" dirty="0" smtClean="0"/>
              <a:t>   3- </a:t>
            </a:r>
            <a:r>
              <a:rPr lang="tr-TR" sz="3200" dirty="0" err="1" smtClean="0"/>
              <a:t>Minai</a:t>
            </a:r>
            <a:r>
              <a:rPr lang="tr-TR" sz="3200" dirty="0" smtClean="0"/>
              <a:t> tekniği</a:t>
            </a:r>
            <a:br>
              <a:rPr lang="tr-TR" sz="3200" dirty="0" smtClean="0"/>
            </a:br>
            <a:r>
              <a:rPr lang="tr-TR" sz="3200" dirty="0" smtClean="0"/>
              <a:t>   4- </a:t>
            </a:r>
            <a:r>
              <a:rPr lang="tr-TR" sz="3200" dirty="0" err="1" smtClean="0"/>
              <a:t>Lüster</a:t>
            </a:r>
            <a:r>
              <a:rPr lang="tr-TR" sz="3200" dirty="0" smtClean="0"/>
              <a:t> tekniği</a:t>
            </a:r>
            <a:br>
              <a:rPr lang="tr-TR" sz="3200" dirty="0" smtClean="0"/>
            </a:br>
            <a:r>
              <a:rPr lang="tr-TR" sz="3200" dirty="0" smtClean="0"/>
              <a:t>   5- </a:t>
            </a:r>
            <a:r>
              <a:rPr lang="tr-TR" sz="3200" dirty="0" err="1" smtClean="0"/>
              <a:t>Lacvardina</a:t>
            </a:r>
            <a:r>
              <a:rPr lang="tr-TR" sz="3200" dirty="0" smtClean="0"/>
              <a:t> tekniği</a:t>
            </a:r>
          </a:p>
          <a:p>
            <a:endParaRPr lang="tr-TR"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a:bodyPr>
          <a:lstStyle/>
          <a:p>
            <a:r>
              <a:rPr lang="tr-TR" b="1" dirty="0" smtClean="0"/>
              <a:t>1- </a:t>
            </a:r>
            <a:r>
              <a:rPr lang="tr-TR" b="1" dirty="0" err="1" smtClean="0"/>
              <a:t>Sıraltı</a:t>
            </a:r>
            <a:r>
              <a:rPr lang="tr-TR" b="1" dirty="0" smtClean="0"/>
              <a:t> tekniği: </a:t>
            </a:r>
            <a:r>
              <a:rPr lang="tr-TR" dirty="0" smtClean="0"/>
              <a:t>Pişmiş toprağın üstüne çekilen ince astar tabakasına süslemeler yapılır, süslerin üstüne sır sürüldükten sonra parça yeniden fırınlanır.Selçuklu ve Osmanlılarda en çok görülen yöntemdir.</a:t>
            </a:r>
          </a:p>
          <a:p>
            <a:pPr>
              <a:buNone/>
            </a:pPr>
            <a:endParaRPr lang="tr-TR" dirty="0" smtClean="0"/>
          </a:p>
          <a:p>
            <a:endParaRPr lang="tr-TR" dirty="0"/>
          </a:p>
        </p:txBody>
      </p:sp>
      <p:pic>
        <p:nvPicPr>
          <p:cNvPr id="13314" name="Picture 2" descr="C:\Users\user\Desktop\SIRALSA.jpg"/>
          <p:cNvPicPr>
            <a:picLocks noChangeAspect="1" noChangeArrowheads="1"/>
          </p:cNvPicPr>
          <p:nvPr/>
        </p:nvPicPr>
        <p:blipFill>
          <a:blip r:embed="rId2" cstate="print"/>
          <a:srcRect/>
          <a:stretch>
            <a:fillRect/>
          </a:stretch>
        </p:blipFill>
        <p:spPr bwMode="auto">
          <a:xfrm>
            <a:off x="0" y="1700808"/>
            <a:ext cx="9144000" cy="515719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435280" cy="2232248"/>
          </a:xfrm>
        </p:spPr>
        <p:txBody>
          <a:bodyPr>
            <a:normAutofit fontScale="90000"/>
          </a:bodyPr>
          <a:lstStyle/>
          <a:p>
            <a:r>
              <a:rPr lang="tr-TR" sz="2800" dirty="0" smtClean="0">
                <a:solidFill>
                  <a:schemeClr val="tx1"/>
                </a:solidFill>
              </a:rPr>
              <a:t/>
            </a:r>
            <a:br>
              <a:rPr lang="tr-TR" sz="2800" dirty="0" smtClean="0">
                <a:solidFill>
                  <a:schemeClr val="tx1"/>
                </a:solidFill>
              </a:rPr>
            </a:br>
            <a:r>
              <a:rPr lang="tr-TR" sz="2800" dirty="0" smtClean="0">
                <a:solidFill>
                  <a:schemeClr val="tx1"/>
                </a:solidFill>
              </a:rPr>
              <a:t/>
            </a:r>
            <a:br>
              <a:rPr lang="tr-TR" sz="2800" dirty="0" smtClean="0">
                <a:solidFill>
                  <a:schemeClr val="tx1"/>
                </a:solidFill>
              </a:rPr>
            </a:br>
            <a:r>
              <a:rPr lang="tr-TR" sz="2800" dirty="0" smtClean="0">
                <a:solidFill>
                  <a:schemeClr val="tx1"/>
                </a:solidFill>
              </a:rPr>
              <a:t/>
            </a:r>
            <a:br>
              <a:rPr lang="tr-TR" sz="2800" dirty="0" smtClean="0">
                <a:solidFill>
                  <a:schemeClr val="tx1"/>
                </a:solidFill>
              </a:rPr>
            </a:br>
            <a:r>
              <a:rPr lang="tr-TR" sz="2800" dirty="0" smtClean="0">
                <a:solidFill>
                  <a:schemeClr val="tx1"/>
                </a:solidFill>
              </a:rPr>
              <a:t/>
            </a:r>
            <a:br>
              <a:rPr lang="tr-TR" sz="2800" dirty="0" smtClean="0">
                <a:solidFill>
                  <a:schemeClr val="tx1"/>
                </a:solidFill>
              </a:rPr>
            </a:br>
            <a:r>
              <a:rPr lang="tr-TR" sz="2800" dirty="0">
                <a:solidFill>
                  <a:schemeClr val="tx1"/>
                </a:solidFill>
              </a:rPr>
              <a:t/>
            </a:r>
            <a:br>
              <a:rPr lang="tr-TR" sz="2800" dirty="0">
                <a:solidFill>
                  <a:schemeClr val="tx1"/>
                </a:solidFill>
              </a:rPr>
            </a:br>
            <a:r>
              <a:rPr lang="tr-TR" sz="2800" dirty="0" smtClean="0">
                <a:solidFill>
                  <a:schemeClr val="tx1"/>
                </a:solidFill>
              </a:rPr>
              <a:t/>
            </a:r>
            <a:br>
              <a:rPr lang="tr-TR" sz="2800" dirty="0" smtClean="0">
                <a:solidFill>
                  <a:schemeClr val="tx1"/>
                </a:solidFill>
              </a:rPr>
            </a:br>
            <a:r>
              <a:rPr lang="tr-TR" sz="2800" dirty="0">
                <a:solidFill>
                  <a:schemeClr val="tx1"/>
                </a:solidFill>
              </a:rPr>
              <a:t/>
            </a:r>
            <a:br>
              <a:rPr lang="tr-TR" sz="2800" dirty="0">
                <a:solidFill>
                  <a:schemeClr val="tx1"/>
                </a:solidFill>
              </a:rPr>
            </a:br>
            <a:r>
              <a:rPr lang="tr-TR" sz="2800" dirty="0" smtClean="0">
                <a:solidFill>
                  <a:schemeClr val="tx1"/>
                </a:solidFill>
              </a:rPr>
              <a:t/>
            </a:r>
            <a:br>
              <a:rPr lang="tr-TR" sz="2800" dirty="0" smtClean="0">
                <a:solidFill>
                  <a:schemeClr val="tx1"/>
                </a:solidFill>
              </a:rPr>
            </a:br>
            <a:r>
              <a:rPr lang="tr-TR" sz="2800" dirty="0">
                <a:solidFill>
                  <a:schemeClr val="tx1"/>
                </a:solidFill>
              </a:rPr>
              <a:t/>
            </a:r>
            <a:br>
              <a:rPr lang="tr-TR" sz="2800" dirty="0">
                <a:solidFill>
                  <a:schemeClr val="tx1"/>
                </a:solidFill>
              </a:rPr>
            </a:br>
            <a:r>
              <a:rPr lang="tr-TR" sz="2800" dirty="0" smtClean="0">
                <a:solidFill>
                  <a:schemeClr val="tx1"/>
                </a:solidFill>
              </a:rPr>
              <a:t/>
            </a:r>
            <a:br>
              <a:rPr lang="tr-TR" sz="2800" dirty="0" smtClean="0">
                <a:solidFill>
                  <a:schemeClr val="tx1"/>
                </a:solidFill>
              </a:rPr>
            </a:br>
            <a:r>
              <a:rPr lang="tr-TR" sz="2800" dirty="0">
                <a:solidFill>
                  <a:schemeClr val="tx1"/>
                </a:solidFill>
              </a:rPr>
              <a:t/>
            </a:r>
            <a:br>
              <a:rPr lang="tr-TR" sz="2800" dirty="0">
                <a:solidFill>
                  <a:schemeClr val="tx1"/>
                </a:solidFill>
              </a:rPr>
            </a:br>
            <a:r>
              <a:rPr lang="tr-TR" sz="2800" dirty="0" smtClean="0">
                <a:solidFill>
                  <a:schemeClr val="tx1"/>
                </a:solidFill>
              </a:rPr>
              <a:t/>
            </a:r>
            <a:br>
              <a:rPr lang="tr-TR" sz="2800" dirty="0" smtClean="0">
                <a:solidFill>
                  <a:schemeClr val="tx1"/>
                </a:solidFill>
              </a:rPr>
            </a:br>
            <a:r>
              <a:rPr lang="tr-TR" sz="2800" b="1" dirty="0" smtClean="0">
                <a:solidFill>
                  <a:schemeClr val="tx1"/>
                </a:solidFill>
              </a:rPr>
              <a:t>2- </a:t>
            </a:r>
            <a:r>
              <a:rPr lang="tr-TR" sz="2800" b="1" dirty="0" err="1" smtClean="0">
                <a:solidFill>
                  <a:schemeClr val="tx1"/>
                </a:solidFill>
              </a:rPr>
              <a:t>Sırüstü</a:t>
            </a:r>
            <a:r>
              <a:rPr lang="tr-TR" sz="2800" b="1" dirty="0" smtClean="0">
                <a:solidFill>
                  <a:schemeClr val="tx1"/>
                </a:solidFill>
              </a:rPr>
              <a:t> tekniği:</a:t>
            </a:r>
            <a:r>
              <a:rPr lang="tr-TR" sz="2800" dirty="0" smtClean="0">
                <a:solidFill>
                  <a:schemeClr val="tx1"/>
                </a:solidFill>
              </a:rPr>
              <a:t> Pişmiş toprak önce mat bir sırla kaplanır; fırınlanmadan önce, parçanın üstüne boyayla süsler yapılır ve bir kez daha pişirilir (perdah işlemi).Selçuklu da çok kullanılmıştır ancak Osmanlı da yetkinliğe ulaşmıştır.</a:t>
            </a:r>
            <a:r>
              <a:rPr lang="tr-TR" sz="2800" dirty="0" smtClean="0"/>
              <a:t/>
            </a:r>
            <a:br>
              <a:rPr lang="tr-TR" sz="2800" dirty="0" smtClean="0"/>
            </a:br>
            <a:endParaRPr lang="tr-TR" sz="2800" dirty="0"/>
          </a:p>
        </p:txBody>
      </p:sp>
      <p:pic>
        <p:nvPicPr>
          <p:cNvPr id="4" name="Picture 2" descr="C:\Users\user\Desktop\hilal\sır üstü.jpg"/>
          <p:cNvPicPr>
            <a:picLocks noGrp="1" noChangeAspect="1" noChangeArrowheads="1"/>
          </p:cNvPicPr>
          <p:nvPr>
            <p:ph idx="1"/>
          </p:nvPr>
        </p:nvPicPr>
        <p:blipFill>
          <a:blip r:embed="rId2" cstate="print"/>
          <a:srcRect/>
          <a:stretch>
            <a:fillRect/>
          </a:stretch>
        </p:blipFill>
        <p:spPr bwMode="auto">
          <a:xfrm>
            <a:off x="0" y="2005114"/>
            <a:ext cx="9144000" cy="485288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a:bodyPr>
          <a:lstStyle/>
          <a:p>
            <a:r>
              <a:rPr lang="tr-TR" b="1" dirty="0" smtClean="0"/>
              <a:t>3- </a:t>
            </a:r>
            <a:r>
              <a:rPr lang="tr-TR" b="1" dirty="0" err="1" smtClean="0"/>
              <a:t>Minai</a:t>
            </a:r>
            <a:r>
              <a:rPr lang="tr-TR" b="1" dirty="0" smtClean="0"/>
              <a:t> tekniği:  </a:t>
            </a:r>
            <a:r>
              <a:rPr lang="tr-TR" dirty="0" smtClean="0"/>
              <a:t>Anadolu’ da tek renkli desensiz saydam olmayan sırlı çiniler de üretilir. </a:t>
            </a:r>
            <a:r>
              <a:rPr lang="tr-TR" dirty="0" err="1" smtClean="0"/>
              <a:t>Sıraltı</a:t>
            </a:r>
            <a:r>
              <a:rPr lang="tr-TR" dirty="0" smtClean="0"/>
              <a:t>  ve </a:t>
            </a:r>
            <a:r>
              <a:rPr lang="tr-TR" dirty="0" err="1" smtClean="0"/>
              <a:t>sırüstü</a:t>
            </a:r>
            <a:r>
              <a:rPr lang="tr-TR" dirty="0" smtClean="0"/>
              <a:t> tekniklerinin bir arada kullanılmasıyla çok renkli bir yüzey elde edilmesine </a:t>
            </a:r>
            <a:r>
              <a:rPr lang="tr-TR" dirty="0" err="1" smtClean="0"/>
              <a:t>minai</a:t>
            </a:r>
            <a:r>
              <a:rPr lang="tr-TR" dirty="0" smtClean="0"/>
              <a:t> tekniği denir.Bu teknik daha çok İran’da kullanılmıştır.</a:t>
            </a:r>
            <a:br>
              <a:rPr lang="tr-TR" dirty="0" smtClean="0"/>
            </a:br>
            <a:r>
              <a:rPr lang="tr-TR" dirty="0" smtClean="0"/>
              <a:t>Perdah, sırın içine maden tozu karıştırılarak yapılır; perdahta en iyi sonuçları veren metaller, sırasıyla altın, gümüş ve bakırdır. Perdahlanan çiniler, madeni parıltılarını yitirmemeleri için, düşük ısılarda </a:t>
            </a:r>
            <a:r>
              <a:rPr lang="tr-TR" dirty="0" err="1" smtClean="0"/>
              <a:t>fırnlanırlar</a:t>
            </a:r>
            <a:r>
              <a:rPr lang="tr-TR" dirty="0" smtClean="0"/>
              <a:t>. Perdah türleri ikiye ayrılır:</a:t>
            </a:r>
          </a:p>
          <a:p>
            <a:endParaRPr lang="tr-TR" dirty="0" smtClean="0"/>
          </a:p>
          <a:p>
            <a:endParaRPr lang="tr-TR" dirty="0"/>
          </a:p>
        </p:txBody>
      </p:sp>
      <p:pic>
        <p:nvPicPr>
          <p:cNvPr id="14338" name="Picture 2" descr="C:\Users\user\Desktop\MİNA.jpg"/>
          <p:cNvPicPr>
            <a:picLocks noChangeAspect="1" noChangeArrowheads="1"/>
          </p:cNvPicPr>
          <p:nvPr/>
        </p:nvPicPr>
        <p:blipFill>
          <a:blip r:embed="rId2" cstate="print"/>
          <a:srcRect/>
          <a:stretch>
            <a:fillRect/>
          </a:stretch>
        </p:blipFill>
        <p:spPr bwMode="auto">
          <a:xfrm>
            <a:off x="0" y="3573016"/>
            <a:ext cx="9144000" cy="328498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611560" y="836712"/>
            <a:ext cx="8136904" cy="4524315"/>
          </a:xfrm>
          <a:prstGeom prst="rect">
            <a:avLst/>
          </a:prstGeom>
          <a:noFill/>
        </p:spPr>
        <p:txBody>
          <a:bodyPr wrap="square" rtlCol="0">
            <a:spAutoFit/>
          </a:bodyPr>
          <a:lstStyle/>
          <a:p>
            <a:r>
              <a:rPr lang="tr-TR" sz="3200" b="1" u="sng" dirty="0" smtClean="0">
                <a:latin typeface="+mj-lt"/>
              </a:rPr>
              <a:t>A- </a:t>
            </a:r>
            <a:r>
              <a:rPr lang="tr-TR" sz="3200" b="1" u="sng" dirty="0" err="1" smtClean="0">
                <a:latin typeface="+mj-lt"/>
              </a:rPr>
              <a:t>Minai</a:t>
            </a:r>
            <a:r>
              <a:rPr lang="tr-TR" sz="3200" b="1" u="sng" dirty="0" smtClean="0">
                <a:latin typeface="+mj-lt"/>
              </a:rPr>
              <a:t>:</a:t>
            </a:r>
            <a:r>
              <a:rPr lang="tr-TR" sz="3200" dirty="0" smtClean="0">
                <a:latin typeface="+mj-lt"/>
              </a:rPr>
              <a:t> ısıya dayanıklı olan renkler sır altında, az dayanıklı olanlarsa sır üstünde kullanılır. Mavi,mor,firuze ve yeşil renkler sır altında, kiremit kırmızısı, beyaz, kahverengi ve siyah renkler de sır üstüne konularak boyanır ve düşük ısıda fırınlama işlemine sokulur.</a:t>
            </a:r>
          </a:p>
          <a:p>
            <a:r>
              <a:rPr lang="tr-TR" sz="3200" b="1" u="sng" dirty="0" smtClean="0">
                <a:latin typeface="+mj-lt"/>
              </a:rPr>
              <a:t>B- Sahte </a:t>
            </a:r>
            <a:r>
              <a:rPr lang="tr-TR" sz="3200" b="1" u="sng" dirty="0" err="1" smtClean="0">
                <a:latin typeface="+mj-lt"/>
              </a:rPr>
              <a:t>Minai</a:t>
            </a:r>
            <a:r>
              <a:rPr lang="tr-TR" sz="3200" b="1" u="sng" dirty="0" smtClean="0">
                <a:latin typeface="+mj-lt"/>
              </a:rPr>
              <a:t>:</a:t>
            </a:r>
            <a:r>
              <a:rPr lang="tr-TR" sz="3200" dirty="0" smtClean="0">
                <a:latin typeface="+mj-lt"/>
              </a:rPr>
              <a:t> Lacivert sır üstüne renkler işlendikten sonra, düşük ısı altında fırınlama yapılır</a:t>
            </a:r>
            <a:endParaRPr lang="tr-TR" sz="3200"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cini-karo-turkuaz.jpg"/>
          <p:cNvPicPr>
            <a:picLocks noGrp="1" noChangeAspect="1"/>
          </p:cNvPicPr>
          <p:nvPr>
            <p:ph idx="1"/>
          </p:nvPr>
        </p:nvPicPr>
        <p:blipFill>
          <a:blip r:embed="rId2" cstate="print"/>
          <a:stretch>
            <a:fillRect/>
          </a:stretch>
        </p:blipFill>
        <p:spPr>
          <a:xfrm>
            <a:off x="0" y="-118591"/>
            <a:ext cx="9144000" cy="6976591"/>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0"/>
            <a:ext cx="8892480" cy="6858000"/>
          </a:xfrm>
        </p:spPr>
        <p:txBody>
          <a:bodyPr>
            <a:normAutofit/>
          </a:bodyPr>
          <a:lstStyle/>
          <a:p>
            <a:endParaRPr lang="tr-TR" dirty="0" smtClean="0"/>
          </a:p>
          <a:p>
            <a:endParaRPr lang="tr-TR" dirty="0"/>
          </a:p>
          <a:p>
            <a:r>
              <a:rPr lang="tr-TR" sz="2800" b="1" dirty="0" smtClean="0"/>
              <a:t>4- </a:t>
            </a:r>
            <a:r>
              <a:rPr lang="tr-TR" sz="2800" b="1" dirty="0" err="1" smtClean="0"/>
              <a:t>Lüster</a:t>
            </a:r>
            <a:r>
              <a:rPr lang="tr-TR" sz="2800" b="1" dirty="0" smtClean="0"/>
              <a:t> tekniği: </a:t>
            </a:r>
            <a:r>
              <a:rPr lang="tr-TR" dirty="0" smtClean="0"/>
              <a:t>çinide madeni bir pırıltı elde etmek için yaralanılan bir sır üstü uygulamasıdır. Hazır çini plaka genellikle şeffaf olmayan beyaz sırla kaplanıp fırınlandıktan sonra üzeri </a:t>
            </a:r>
            <a:r>
              <a:rPr lang="tr-TR" dirty="0" err="1" smtClean="0"/>
              <a:t>lüsterle</a:t>
            </a:r>
            <a:r>
              <a:rPr lang="tr-TR" dirty="0" smtClean="0"/>
              <a:t> desenlendirilir ve tekrar alçak ısıda fırınlanır.</a:t>
            </a:r>
            <a:r>
              <a:rPr lang="tr-TR" dirty="0" err="1" smtClean="0"/>
              <a:t>Lüster</a:t>
            </a:r>
            <a:r>
              <a:rPr lang="tr-TR" dirty="0" smtClean="0"/>
              <a:t>; gümüş ve bakır oksidin kırmızı veya sarı toprak boyayla birlikte sülfür karışımı ve sirkeyle halledilmesiyle hazırlanır. Fırınlanmadan sonra toprak boya ve maden oksitlerinin çökeleği, çini üzerinde, yeşilimsi sarıdan, kırmızımsı kahverengiye kadar çeşitli tonlarda madeni parıltılı bir desen bırakır. Farklı maden oksit bileşimleri ve </a:t>
            </a:r>
            <a:r>
              <a:rPr lang="tr-TR" dirty="0" err="1" smtClean="0"/>
              <a:t>lüster</a:t>
            </a:r>
            <a:r>
              <a:rPr lang="tr-TR" dirty="0" smtClean="0"/>
              <a:t> tabakasının kalınlığı, değişik renk tonları ve </a:t>
            </a:r>
            <a:r>
              <a:rPr lang="tr-TR" dirty="0" err="1" smtClean="0"/>
              <a:t>parlaklıklaala</a:t>
            </a:r>
            <a:r>
              <a:rPr lang="tr-TR" dirty="0" smtClean="0"/>
              <a:t> çininin yüzeyinde değişik etkiler yaratır. (9-10.yy tekniği </a:t>
            </a:r>
            <a:r>
              <a:rPr lang="tr-TR" dirty="0" err="1" smtClean="0"/>
              <a:t>Mozopotamya</a:t>
            </a:r>
            <a:r>
              <a:rPr lang="tr-TR" dirty="0" smtClean="0"/>
              <a:t> ve </a:t>
            </a:r>
            <a:r>
              <a:rPr lang="tr-TR" dirty="0" err="1" smtClean="0"/>
              <a:t>Suriyede</a:t>
            </a:r>
            <a:r>
              <a:rPr lang="tr-TR" dirty="0" smtClean="0"/>
              <a:t> Abbasi Çinileri)</a:t>
            </a:r>
          </a:p>
          <a:p>
            <a:endParaRPr lang="tr-T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descr="C:\Users\user\Desktop\üss.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0"/>
            <a:ext cx="9144000" cy="6858000"/>
          </a:xfrm>
        </p:spPr>
        <p:txBody>
          <a:bodyPr>
            <a:normAutofit/>
          </a:bodyPr>
          <a:lstStyle/>
          <a:p>
            <a:r>
              <a:rPr lang="tr-TR" dirty="0" smtClean="0"/>
              <a:t>5- </a:t>
            </a:r>
            <a:r>
              <a:rPr lang="tr-TR" dirty="0" err="1" smtClean="0"/>
              <a:t>Lacvardina</a:t>
            </a:r>
            <a:r>
              <a:rPr lang="tr-TR" dirty="0" smtClean="0"/>
              <a:t> tekniği: </a:t>
            </a:r>
            <a:r>
              <a:rPr lang="tr-TR" dirty="0" err="1" smtClean="0"/>
              <a:t>Minai</a:t>
            </a:r>
            <a:r>
              <a:rPr lang="tr-TR" dirty="0" smtClean="0"/>
              <a:t> tekniğiyle benzerdir ancak tek farkı sadece sır üstü boyama ile desenlendirilir. Çiniler büyük parçalardan oluşabileceği gibi küçük parçalardan oluşan çini mozaik adını verdiğimiz çiniler , çini levhanın pişirilmeden önce küçük parçalara bölünmesiyle hazırlanır.Selçuklular daha çok mozaik çini yaptılar.Mozaik kaplamalar çok defa geometrik bir süsleme meydana getiriyordu.Bunun en iyi örneklerinde biri Konya Karatay Medresesi ve </a:t>
            </a:r>
            <a:r>
              <a:rPr lang="tr-TR" dirty="0" err="1" smtClean="0"/>
              <a:t>Alaaddin</a:t>
            </a:r>
            <a:r>
              <a:rPr lang="tr-TR" dirty="0" smtClean="0"/>
              <a:t> Camii’dir</a:t>
            </a:r>
            <a:endParaRPr lang="tr-TR" dirty="0"/>
          </a:p>
        </p:txBody>
      </p:sp>
      <p:pic>
        <p:nvPicPr>
          <p:cNvPr id="13314" name="Picture 2" descr="C:\Users\user\Desktop\DİĞER\hilal\lakvardina.jpg"/>
          <p:cNvPicPr>
            <a:picLocks noChangeAspect="1" noChangeArrowheads="1"/>
          </p:cNvPicPr>
          <p:nvPr/>
        </p:nvPicPr>
        <p:blipFill>
          <a:blip r:embed="rId2" cstate="print"/>
          <a:srcRect/>
          <a:stretch>
            <a:fillRect/>
          </a:stretch>
        </p:blipFill>
        <p:spPr bwMode="auto">
          <a:xfrm>
            <a:off x="0" y="3645024"/>
            <a:ext cx="9144000" cy="321297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20688"/>
            <a:ext cx="8229600" cy="5703912"/>
          </a:xfrm>
        </p:spPr>
        <p:txBody>
          <a:bodyPr>
            <a:normAutofit/>
          </a:bodyPr>
          <a:lstStyle/>
          <a:p>
            <a:endParaRPr lang="tr-TR" sz="7200" b="1" dirty="0" smtClean="0">
              <a:solidFill>
                <a:schemeClr val="tx2">
                  <a:lumMod val="60000"/>
                  <a:lumOff val="40000"/>
                </a:schemeClr>
              </a:solidFill>
            </a:endParaRPr>
          </a:p>
          <a:p>
            <a:r>
              <a:rPr lang="tr-TR" sz="7200" b="1" dirty="0" smtClean="0">
                <a:solidFill>
                  <a:schemeClr val="tx2">
                    <a:lumMod val="60000"/>
                    <a:lumOff val="40000"/>
                  </a:schemeClr>
                </a:solidFill>
              </a:rPr>
              <a:t>OSMANLI DA ÇİNİ ÖRNEKLERİ</a:t>
            </a:r>
            <a:endParaRPr lang="tr-TR" sz="72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rstem\Istanbul_Rustem_Pasa_Camii_1.jpg"/>
          <p:cNvPicPr>
            <a:picLocks noGrp="1" noChangeAspect="1" noChangeArrowheads="1"/>
          </p:cNvPicPr>
          <p:nvPr>
            <p:ph idx="1"/>
          </p:nvPr>
        </p:nvPicPr>
        <p:blipFill>
          <a:blip r:embed="rId2" cstate="print"/>
          <a:srcRect/>
          <a:stretch>
            <a:fillRect/>
          </a:stretch>
        </p:blipFill>
        <p:spPr bwMode="auto">
          <a:xfrm>
            <a:off x="-252536" y="0"/>
            <a:ext cx="10331044" cy="6857999"/>
          </a:xfrm>
          <a:prstGeom prst="rect">
            <a:avLst/>
          </a:prstGeom>
          <a:noFill/>
        </p:spPr>
      </p:pic>
      <p:sp>
        <p:nvSpPr>
          <p:cNvPr id="2" name="1 Başlık"/>
          <p:cNvSpPr>
            <a:spLocks noGrp="1"/>
          </p:cNvSpPr>
          <p:nvPr>
            <p:ph type="title"/>
          </p:nvPr>
        </p:nvSpPr>
        <p:spPr>
          <a:xfrm>
            <a:off x="457200" y="548680"/>
            <a:ext cx="8229600" cy="3888432"/>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endParaRPr lang="tr-TR" dirty="0"/>
          </a:p>
        </p:txBody>
      </p:sp>
      <p:sp>
        <p:nvSpPr>
          <p:cNvPr id="4" name="3 Metin kutusu"/>
          <p:cNvSpPr txBox="1"/>
          <p:nvPr/>
        </p:nvSpPr>
        <p:spPr>
          <a:xfrm>
            <a:off x="827584" y="980728"/>
            <a:ext cx="8640960" cy="4031873"/>
          </a:xfrm>
          <a:prstGeom prst="rect">
            <a:avLst/>
          </a:prstGeom>
          <a:noFill/>
        </p:spPr>
        <p:txBody>
          <a:bodyPr wrap="square" rtlCol="0">
            <a:spAutoFit/>
          </a:bodyPr>
          <a:lstStyle/>
          <a:p>
            <a:r>
              <a:rPr lang="tr-TR" sz="4800" b="1" dirty="0" smtClean="0">
                <a:latin typeface="+mj-lt"/>
              </a:rPr>
              <a:t>RÜSTEM PAŞA CAMİİ </a:t>
            </a:r>
          </a:p>
          <a:p>
            <a:r>
              <a:rPr lang="tr-TR" sz="4000" b="1" dirty="0" smtClean="0">
                <a:latin typeface="+mj-lt"/>
              </a:rPr>
              <a:t>YAPIM YILI:1560</a:t>
            </a:r>
          </a:p>
          <a:p>
            <a:r>
              <a:rPr lang="tr-TR" sz="4000" b="1" dirty="0" smtClean="0">
                <a:latin typeface="+mj-lt"/>
              </a:rPr>
              <a:t>MİMARI: MİMAR SİNAN</a:t>
            </a:r>
          </a:p>
          <a:p>
            <a:r>
              <a:rPr lang="tr-TR" sz="4000" b="1" dirty="0" smtClean="0">
                <a:latin typeface="+mj-lt"/>
              </a:rPr>
              <a:t>YAPTIRAN: SADRAZAM RÜSTEM PAŞA</a:t>
            </a:r>
          </a:p>
          <a:p>
            <a:endParaRPr lang="tr-TR" sz="4000" dirty="0" smtClean="0">
              <a:latin typeface="+mj-lt"/>
            </a:endParaRPr>
          </a:p>
          <a:p>
            <a:endParaRPr lang="tr-TR" sz="4800" b="1" dirty="0">
              <a:solidFill>
                <a:schemeClr val="bg2">
                  <a:lumMod val="50000"/>
                </a:schemeClr>
              </a:solidFill>
              <a:latin typeface="+mj-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9218" name="Picture 2"/>
          <p:cNvPicPr>
            <a:picLocks noChangeAspect="1" noChangeArrowheads="1"/>
          </p:cNvPicPr>
          <p:nvPr/>
        </p:nvPicPr>
        <p:blipFill>
          <a:blip r:embed="rId2" cstate="print"/>
          <a:srcRect/>
          <a:stretch>
            <a:fillRect/>
          </a:stretch>
        </p:blipFill>
        <p:spPr bwMode="auto">
          <a:xfrm>
            <a:off x="0" y="0"/>
            <a:ext cx="9144000" cy="2132856"/>
          </a:xfrm>
          <a:prstGeom prst="rect">
            <a:avLst/>
          </a:prstGeom>
          <a:noFill/>
          <a:ln w="9525">
            <a:noFill/>
            <a:miter lim="800000"/>
            <a:headEnd/>
            <a:tailEnd/>
          </a:ln>
        </p:spPr>
      </p:pic>
      <p:pic>
        <p:nvPicPr>
          <p:cNvPr id="9219" name="Picture 3"/>
          <p:cNvPicPr>
            <a:picLocks noGrp="1" noChangeAspect="1" noChangeArrowheads="1"/>
          </p:cNvPicPr>
          <p:nvPr>
            <p:ph idx="1"/>
          </p:nvPr>
        </p:nvPicPr>
        <p:blipFill>
          <a:blip r:embed="rId3" cstate="print"/>
          <a:srcRect/>
          <a:stretch>
            <a:fillRect/>
          </a:stretch>
        </p:blipFill>
        <p:spPr bwMode="auto">
          <a:xfrm>
            <a:off x="0" y="2132856"/>
            <a:ext cx="9144000" cy="2088232"/>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0" y="4149080"/>
            <a:ext cx="9144000" cy="2708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6146" name="Picture 2"/>
          <p:cNvPicPr>
            <a:picLocks noChangeAspect="1" noChangeArrowheads="1"/>
          </p:cNvPicPr>
          <p:nvPr/>
        </p:nvPicPr>
        <p:blipFill>
          <a:blip r:embed="rId2" cstate="print"/>
          <a:srcRect/>
          <a:stretch>
            <a:fillRect/>
          </a:stretch>
        </p:blipFill>
        <p:spPr bwMode="auto">
          <a:xfrm>
            <a:off x="0" y="1"/>
            <a:ext cx="9144000" cy="3140968"/>
          </a:xfrm>
          <a:prstGeom prst="rect">
            <a:avLst/>
          </a:prstGeom>
          <a:noFill/>
          <a:ln w="9525">
            <a:noFill/>
            <a:miter lim="800000"/>
            <a:headEnd/>
            <a:tailEnd/>
          </a:ln>
        </p:spPr>
      </p:pic>
      <p:pic>
        <p:nvPicPr>
          <p:cNvPr id="6147" name="Picture 3"/>
          <p:cNvPicPr>
            <a:picLocks noGrp="1" noChangeAspect="1" noChangeArrowheads="1"/>
          </p:cNvPicPr>
          <p:nvPr>
            <p:ph idx="1"/>
          </p:nvPr>
        </p:nvPicPr>
        <p:blipFill>
          <a:blip r:embed="rId3" cstate="print"/>
          <a:srcRect/>
          <a:stretch>
            <a:fillRect/>
          </a:stretch>
        </p:blipFill>
        <p:spPr bwMode="auto">
          <a:xfrm>
            <a:off x="0" y="3140968"/>
            <a:ext cx="9144000" cy="3717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0" y="2910680"/>
            <a:ext cx="9143999" cy="394731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0" y="0"/>
            <a:ext cx="9144000" cy="2924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3501008"/>
            <a:ext cx="9144000" cy="335699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0"/>
            <a:ext cx="9144000" cy="3485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5721499"/>
          </a:xfrm>
        </p:spPr>
        <p:txBody>
          <a:bodyPr/>
          <a:lstStyle/>
          <a:p>
            <a:endParaRPr lang="tr-TR" dirty="0" smtClean="0"/>
          </a:p>
          <a:p>
            <a:endParaRPr lang="tr-TR" dirty="0" smtClean="0"/>
          </a:p>
          <a:p>
            <a:endParaRPr lang="tr-TR" dirty="0" smtClean="0"/>
          </a:p>
          <a:p>
            <a:pPr marL="0" indent="0">
              <a:buNone/>
            </a:pPr>
            <a:r>
              <a:rPr lang="tr-TR" dirty="0" smtClean="0"/>
              <a:t>     </a:t>
            </a:r>
          </a:p>
          <a:p>
            <a:pPr marL="0" indent="0">
              <a:buNone/>
            </a:pPr>
            <a:r>
              <a:rPr lang="tr-TR" sz="2800" dirty="0"/>
              <a:t> </a:t>
            </a:r>
            <a:r>
              <a:rPr lang="tr-TR" sz="2800" dirty="0" smtClean="0"/>
              <a:t>   Türklerde  iç ve dış mimari  süslemenin en renkli  kolu olan çini sanatı asıl   büyük ve sürekli gelişimini Anadolu Türk Mimarisinde göstermiştir.  Çininin Anadolu’daki temsilcisi ise, Selçuklu devletidir. </a:t>
            </a:r>
            <a:endParaRPr lang="tr-TR"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2" descr="C:\Users\life\Desktop\Yeni klasör (3)\2013-05-25 05.5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7424"/>
            <a:ext cx="9144000" cy="7703402"/>
          </a:xfrm>
          <a:prstGeom prst="rect">
            <a:avLst/>
          </a:prstGeom>
          <a:noFill/>
          <a:extLst>
            <a:ext uri="{909E8E84-426E-40DD-AFC4-6F175D3DCCD1}">
              <a14:hiddenFill xmlns:a14="http://schemas.microsoft.com/office/drawing/2010/main">
                <a:solidFill>
                  <a:srgbClr val="FFFFFF"/>
                </a:solidFill>
              </a14:hiddenFill>
            </a:ext>
          </a:extLst>
        </p:spPr>
      </p:pic>
      <p:sp>
        <p:nvSpPr>
          <p:cNvPr id="5" name="4 Metin kutusu"/>
          <p:cNvSpPr txBox="1"/>
          <p:nvPr/>
        </p:nvSpPr>
        <p:spPr>
          <a:xfrm>
            <a:off x="323528" y="764704"/>
            <a:ext cx="8424936" cy="2554545"/>
          </a:xfrm>
          <a:prstGeom prst="rect">
            <a:avLst/>
          </a:prstGeom>
          <a:noFill/>
        </p:spPr>
        <p:txBody>
          <a:bodyPr wrap="square" rtlCol="0">
            <a:spAutoFit/>
          </a:bodyPr>
          <a:lstStyle/>
          <a:p>
            <a:r>
              <a:rPr lang="tr-TR" sz="4000" b="1" dirty="0" smtClean="0">
                <a:latin typeface="+mj-lt"/>
              </a:rPr>
              <a:t>SULTAN AHMED CAMİİ</a:t>
            </a:r>
          </a:p>
          <a:p>
            <a:r>
              <a:rPr lang="tr-TR" sz="4000" b="1" dirty="0" smtClean="0">
                <a:latin typeface="+mj-lt"/>
              </a:rPr>
              <a:t>YAPIM YILI:1609-1616</a:t>
            </a:r>
          </a:p>
          <a:p>
            <a:r>
              <a:rPr lang="tr-TR" sz="4000" b="1" dirty="0" smtClean="0">
                <a:latin typeface="+mj-lt"/>
              </a:rPr>
              <a:t>MİMARI:SEDEFKAR MEHMET AĞA</a:t>
            </a:r>
          </a:p>
          <a:p>
            <a:r>
              <a:rPr lang="tr-TR" sz="4000" b="1" dirty="0" smtClean="0">
                <a:latin typeface="+mj-lt"/>
              </a:rPr>
              <a:t>YAPTIRAN:1.AHMED</a:t>
            </a:r>
            <a:endParaRPr lang="tr-TR" sz="4000" b="1" dirty="0">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5362" name="Picture 2" descr="I:\NASİP MÜZİK\292888_2_2.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6386" name="Picture 2" descr="I:\NASİP MÜZİK\338838_1_2.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3554" name="Picture 2" descr="C:\Users\user\Desktop\fdhsfuhjrxtfgkhbj\süleymaniye\kütahya çini\sultan ahmed camii\cini_mahfel_7_copy.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4578" name="Picture 2" descr="C:\Users\user\Desktop\fdhsfuhjrxtfgkhbj\süleymaniye\kütahya çini\sultan ahmed camii\image00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descr="C:\Users\user\Desktop\süleymaniye\süleymaniye-camii-3.jpg"/>
          <p:cNvPicPr>
            <a:picLocks noGrp="1" noChangeAspect="1" noChangeArrowheads="1"/>
          </p:cNvPicPr>
          <p:nvPr>
            <p:ph idx="1"/>
          </p:nvPr>
        </p:nvPicPr>
        <p:blipFill>
          <a:blip r:embed="rId2" cstate="print"/>
          <a:srcRect/>
          <a:stretch>
            <a:fillRect/>
          </a:stretch>
        </p:blipFill>
        <p:spPr bwMode="auto">
          <a:xfrm>
            <a:off x="0" y="0"/>
            <a:ext cx="9144000" cy="7317431"/>
          </a:xfrm>
          <a:prstGeom prst="rect">
            <a:avLst/>
          </a:prstGeom>
          <a:noFill/>
        </p:spPr>
      </p:pic>
      <p:sp>
        <p:nvSpPr>
          <p:cNvPr id="5" name="4 Metin kutusu"/>
          <p:cNvSpPr txBox="1"/>
          <p:nvPr/>
        </p:nvSpPr>
        <p:spPr>
          <a:xfrm>
            <a:off x="0" y="0"/>
            <a:ext cx="9144000" cy="3477875"/>
          </a:xfrm>
          <a:prstGeom prst="rect">
            <a:avLst/>
          </a:prstGeom>
          <a:noFill/>
        </p:spPr>
        <p:txBody>
          <a:bodyPr wrap="square" rtlCol="0">
            <a:spAutoFit/>
          </a:bodyPr>
          <a:lstStyle/>
          <a:p>
            <a:r>
              <a:rPr lang="tr-TR" sz="4400" b="1" dirty="0" smtClean="0">
                <a:latin typeface="+mj-lt"/>
              </a:rPr>
              <a:t>SÜLEYMANİYE CAMİİ</a:t>
            </a:r>
          </a:p>
          <a:p>
            <a:r>
              <a:rPr lang="tr-TR" sz="4400" b="1" dirty="0" smtClean="0">
                <a:latin typeface="+mj-lt"/>
              </a:rPr>
              <a:t>YAPIM YILI:1556</a:t>
            </a:r>
          </a:p>
          <a:p>
            <a:r>
              <a:rPr lang="tr-TR" sz="4400" b="1" dirty="0" smtClean="0">
                <a:latin typeface="+mj-lt"/>
              </a:rPr>
              <a:t>MİMARI:MİMAR SİNAN</a:t>
            </a:r>
          </a:p>
          <a:p>
            <a:r>
              <a:rPr lang="tr-TR" sz="4400" b="1" dirty="0" smtClean="0">
                <a:latin typeface="+mj-lt"/>
              </a:rPr>
              <a:t>YAPTIRAN:KANUNİ SULTAN   SÜLEYMAN</a:t>
            </a:r>
            <a:endParaRPr lang="tr-TR" sz="4400" b="1" dirty="0">
              <a:latin typeface="+mj-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074" name="Picture 2" descr="C:\Users\user\Desktop\fdhsfuhjrxtfgkhbj\süleymaniye\suleymaniye-camiinin-cinileri-600x226.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9458" name="Picture 2" descr="C:\Users\user\Desktop\DİĞER\süleymaniye\734PX-~1.JP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146" name="Picture 2" descr="C:\Users\user\Desktop\slm\yaman\hrrem_ini_10_copy.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8194" name="Picture 2" descr="C:\Users\user\Desktop\slm\yaman\hr_ini_2.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0"/>
            <a:ext cx="8229600" cy="6126163"/>
          </a:xfrm>
        </p:spPr>
        <p:txBody>
          <a:bodyPr>
            <a:normAutofit/>
          </a:bodyPr>
          <a:lstStyle/>
          <a:p>
            <a:endParaRPr lang="tr-TR" sz="2900" dirty="0" smtClean="0"/>
          </a:p>
          <a:p>
            <a:endParaRPr lang="tr-TR" sz="2900" dirty="0" smtClean="0"/>
          </a:p>
          <a:p>
            <a:pPr marL="0" indent="0">
              <a:buNone/>
            </a:pPr>
            <a:r>
              <a:rPr lang="tr-TR" sz="2900" dirty="0" smtClean="0"/>
              <a:t>   </a:t>
            </a:r>
          </a:p>
          <a:p>
            <a:pPr marL="0" indent="0">
              <a:buNone/>
            </a:pPr>
            <a:r>
              <a:rPr lang="tr-TR" sz="2900" dirty="0" smtClean="0"/>
              <a:t>Anadolu Selçuklularının çini sanatı örnekleri ilk olarak Konya, Sivas, Erzurum, Amasya, Tokat, mimarilerinde görülmektedir. Bu eserlerde Büyük Selçukluların yoğun olarak kullandıkları mozaik çini tekniği ile yapılan çiniler  geometrik yıldız, geçmeler, </a:t>
            </a:r>
            <a:r>
              <a:rPr lang="tr-TR" sz="2900" dirty="0" err="1" smtClean="0"/>
              <a:t>rumi</a:t>
            </a:r>
            <a:r>
              <a:rPr lang="tr-TR" sz="2900" dirty="0" smtClean="0"/>
              <a:t> ve </a:t>
            </a:r>
            <a:r>
              <a:rPr lang="tr-TR" sz="2900" dirty="0" err="1" smtClean="0"/>
              <a:t>palmet</a:t>
            </a:r>
            <a:r>
              <a:rPr lang="tr-TR" sz="2900" dirty="0" smtClean="0"/>
              <a:t>  motifleri mimari eserlerin iç ve dış cephelerini, portallerini, kubbelerini, mihraplarını </a:t>
            </a:r>
            <a:r>
              <a:rPr lang="tr-TR" sz="2900" smtClean="0"/>
              <a:t>ve minberlerini </a:t>
            </a:r>
            <a:r>
              <a:rPr lang="tr-TR" sz="2900" dirty="0" smtClean="0"/>
              <a:t>süslemiştir.</a:t>
            </a:r>
            <a:endParaRPr lang="tr-TR" sz="29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9218" name="Picture 2" descr="C:\Users\user\Desktop\slm\yaman\hrrem_ini_4_copy.jp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C:\Users\kullanıcı\Desktop\Yeni klasör\100_2282.JPG"/>
          <p:cNvPicPr>
            <a:picLocks noGrp="1" noChangeAspect="1" noChangeArrowheads="1"/>
          </p:cNvPicPr>
          <p:nvPr>
            <p:ph idx="1"/>
          </p:nvPr>
        </p:nvPicPr>
        <p:blipFill>
          <a:blip r:embed="rId2" cstate="print"/>
          <a:srcRect/>
          <a:stretch>
            <a:fillRect/>
          </a:stretch>
        </p:blipFill>
        <p:spPr bwMode="auto">
          <a:xfrm>
            <a:off x="0" y="0"/>
            <a:ext cx="9144000" cy="7101407"/>
          </a:xfrm>
          <a:prstGeom prst="rect">
            <a:avLst/>
          </a:prstGeom>
          <a:noFill/>
        </p:spPr>
      </p:pic>
      <p:sp>
        <p:nvSpPr>
          <p:cNvPr id="5" name="4 Metin kutusu"/>
          <p:cNvSpPr txBox="1"/>
          <p:nvPr/>
        </p:nvSpPr>
        <p:spPr>
          <a:xfrm>
            <a:off x="2051720" y="908720"/>
            <a:ext cx="6408712" cy="3046988"/>
          </a:xfrm>
          <a:prstGeom prst="rect">
            <a:avLst/>
          </a:prstGeom>
          <a:noFill/>
        </p:spPr>
        <p:txBody>
          <a:bodyPr wrap="square" rtlCol="0">
            <a:spAutoFit/>
          </a:bodyPr>
          <a:lstStyle/>
          <a:p>
            <a:r>
              <a:rPr lang="tr-TR" sz="4800" b="1" dirty="0" smtClean="0">
                <a:latin typeface="+mj-lt"/>
              </a:rPr>
              <a:t>SELİMİYE CAMİİ</a:t>
            </a:r>
          </a:p>
          <a:p>
            <a:r>
              <a:rPr lang="tr-TR" sz="4800" b="1" dirty="0" smtClean="0">
                <a:latin typeface="+mj-lt"/>
              </a:rPr>
              <a:t>YAPIM YILI:1574</a:t>
            </a:r>
          </a:p>
          <a:p>
            <a:r>
              <a:rPr lang="tr-TR" sz="4800" b="1" dirty="0" smtClean="0">
                <a:latin typeface="+mj-lt"/>
              </a:rPr>
              <a:t>MİMARI:MİMAR SİNAN</a:t>
            </a:r>
          </a:p>
          <a:p>
            <a:r>
              <a:rPr lang="tr-TR" sz="4800" b="1" dirty="0" smtClean="0">
                <a:latin typeface="+mj-lt"/>
              </a:rPr>
              <a:t>YAPTIRAN:2.SELİM</a:t>
            </a:r>
            <a:endParaRPr lang="tr-TR" sz="4800" b="1" dirty="0">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C:\Users\kullanıcı\Desktop\Yeni klasör\100_2354.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2290" name="Picture 2" descr="C:\Users\user\Desktop\slm\resim-9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146" name="Picture 2" descr="C:\Users\user\Desktop\45934952.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122" name="Picture 2" descr="C:\Users\user\Desktop\selimiyeic4.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4 Resim Yer Tutucusu" descr="IMG_0542.JPG"/>
          <p:cNvPicPr>
            <a:picLocks noGrp="1" noChangeAspect="1"/>
          </p:cNvPicPr>
          <p:nvPr>
            <p:ph idx="1"/>
          </p:nvPr>
        </p:nvPicPr>
        <p:blipFill>
          <a:blip r:embed="rId2" cstate="print"/>
          <a:srcRect/>
          <a:stretch>
            <a:fillRect/>
          </a:stretch>
        </p:blipFill>
        <p:spPr>
          <a:xfrm>
            <a:off x="0" y="0"/>
            <a:ext cx="9144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4 Metin kutusu"/>
          <p:cNvSpPr txBox="1"/>
          <p:nvPr/>
        </p:nvSpPr>
        <p:spPr>
          <a:xfrm>
            <a:off x="1043608" y="908720"/>
            <a:ext cx="6696744" cy="2554545"/>
          </a:xfrm>
          <a:prstGeom prst="rect">
            <a:avLst/>
          </a:prstGeom>
          <a:noFill/>
        </p:spPr>
        <p:txBody>
          <a:bodyPr wrap="square" rtlCol="0">
            <a:spAutoFit/>
          </a:bodyPr>
          <a:lstStyle/>
          <a:p>
            <a:r>
              <a:rPr lang="tr-TR" sz="4000" b="1" dirty="0" smtClean="0">
                <a:latin typeface="+mj-lt"/>
              </a:rPr>
              <a:t>YEŞİL CAMİİ</a:t>
            </a:r>
          </a:p>
          <a:p>
            <a:r>
              <a:rPr lang="tr-TR" sz="4000" b="1" dirty="0" smtClean="0">
                <a:latin typeface="+mj-lt"/>
              </a:rPr>
              <a:t>YAPIM YILI:1424</a:t>
            </a:r>
          </a:p>
          <a:p>
            <a:r>
              <a:rPr lang="tr-TR" sz="4000" b="1" dirty="0" smtClean="0">
                <a:latin typeface="+mj-lt"/>
              </a:rPr>
              <a:t>MİMARI:HACI İVAZ PAŞA</a:t>
            </a:r>
          </a:p>
          <a:p>
            <a:r>
              <a:rPr lang="tr-TR" sz="4000" b="1" dirty="0" smtClean="0">
                <a:latin typeface="+mj-lt"/>
              </a:rPr>
              <a:t>YAPTIRAN:ÇELEBİ MEHMED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170" name="Picture 2" descr="C:\Users\user\Desktop\yeşil camii\100_2087.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 name="6 Resim Yer Tutucusu" descr="IMG_0484.JPG"/>
          <p:cNvPicPr>
            <a:picLocks noGrp="1" noChangeAspect="1"/>
          </p:cNvPicPr>
          <p:nvPr>
            <p:ph type="pic" idx="1"/>
          </p:nvPr>
        </p:nvPicPr>
        <p:blipFill>
          <a:blip r:embed="rId2" cstate="print"/>
          <a:srcRect/>
          <a:stretch>
            <a:fillRect/>
          </a:stretch>
        </p:blipFill>
        <p:spPr>
          <a:xfrm>
            <a:off x="0" y="0"/>
            <a:ext cx="9217024" cy="69127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advClick="0" advTm="5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Resim Yer Tutucusu" descr="IMG_0454.JPG"/>
          <p:cNvPicPr>
            <a:picLocks noGrp="1" noChangeAspect="1"/>
          </p:cNvPicPr>
          <p:nvPr>
            <p:ph type="pic" idx="1"/>
          </p:nvPr>
        </p:nvPicPr>
        <p:blipFill>
          <a:blip r:embed="rId2" cstate="print"/>
          <a:srcRect/>
          <a:stretch>
            <a:fillRect/>
          </a:stretch>
        </p:blipFill>
        <p:spPr>
          <a:xfrm>
            <a:off x="-73024" y="-171400"/>
            <a:ext cx="9217024" cy="69127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advClick="0"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44"/>
            <a:ext cx="4032448" cy="5733256"/>
          </a:xfrm>
        </p:spPr>
      </p:pic>
      <p:sp>
        <p:nvSpPr>
          <p:cNvPr id="6" name="Dikdörtgen 5"/>
          <p:cNvSpPr/>
          <p:nvPr/>
        </p:nvSpPr>
        <p:spPr>
          <a:xfrm>
            <a:off x="0" y="5985956"/>
            <a:ext cx="4499992" cy="830997"/>
          </a:xfrm>
          <a:prstGeom prst="rect">
            <a:avLst/>
          </a:prstGeom>
        </p:spPr>
        <p:txBody>
          <a:bodyPr wrap="square">
            <a:spAutoFit/>
          </a:bodyPr>
          <a:lstStyle/>
          <a:p>
            <a:r>
              <a:rPr lang="tr-TR" sz="2400" b="1" i="1" dirty="0"/>
              <a:t>Tunus </a:t>
            </a:r>
            <a:r>
              <a:rPr lang="tr-TR" sz="2400" b="1" i="1" dirty="0" err="1"/>
              <a:t>Kayravan</a:t>
            </a:r>
            <a:r>
              <a:rPr lang="tr-TR" sz="2400" b="1" i="1" dirty="0"/>
              <a:t> </a:t>
            </a:r>
            <a:r>
              <a:rPr lang="tr-TR" sz="2400" b="1" i="1" dirty="0" smtClean="0"/>
              <a:t>Camii</a:t>
            </a:r>
          </a:p>
          <a:p>
            <a:r>
              <a:rPr lang="tr-TR" sz="2400" b="1" i="1" dirty="0" smtClean="0"/>
              <a:t> </a:t>
            </a:r>
            <a:r>
              <a:rPr lang="tr-TR" sz="2400" b="1" i="1" dirty="0"/>
              <a:t>mihrabı.</a:t>
            </a:r>
          </a:p>
        </p:txBody>
      </p:sp>
      <p:pic>
        <p:nvPicPr>
          <p:cNvPr id="1026" name="Picture 2" descr="C:\Users\win7\Desktop\konya-turistik-sircali-medres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535" y="17039"/>
            <a:ext cx="5007700" cy="580526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4124534" y="5985956"/>
            <a:ext cx="5007699" cy="830997"/>
          </a:xfrm>
          <a:prstGeom prst="rect">
            <a:avLst/>
          </a:prstGeom>
        </p:spPr>
        <p:txBody>
          <a:bodyPr wrap="square">
            <a:spAutoFit/>
          </a:bodyPr>
          <a:lstStyle/>
          <a:p>
            <a:r>
              <a:rPr lang="tr-TR" sz="2400" b="1" i="1" dirty="0"/>
              <a:t>Konya, Sırçalı Medrese giriş eyvanından sırlı tuğla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 name="6 Resim Yer Tutucusu" descr="IMG_0432.JPG"/>
          <p:cNvPicPr>
            <a:picLocks noGrp="1" noChangeAspect="1"/>
          </p:cNvPicPr>
          <p:nvPr>
            <p:ph type="pic" idx="1"/>
          </p:nvPr>
        </p:nvPicPr>
        <p:blipFill>
          <a:blip r:embed="rId2" cstate="print"/>
          <a:srcRect/>
          <a:stretch>
            <a:fillRect/>
          </a:stretch>
        </p:blipFill>
        <p:spPr>
          <a:xfrm>
            <a:off x="-252535" y="0"/>
            <a:ext cx="9396536" cy="70474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advClick="0" advTm="5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5362" name="Picture 2" descr="C:\Users\user\Desktop\yeşil camii\100_2083.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2290" name="Picture 2" descr="C:\Users\user\Desktop\yeşil camii\100_2084.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4338" name="Picture 2" descr="C:\Users\user\Desktop\yeşil camii\100_2123.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793507"/>
          </a:xfrm>
        </p:spPr>
        <p:txBody>
          <a:bodyPr>
            <a:normAutofit/>
          </a:bodyPr>
          <a:lstStyle/>
          <a:p>
            <a:endParaRPr lang="tr-TR" sz="2800" dirty="0" smtClean="0"/>
          </a:p>
          <a:p>
            <a:endParaRPr lang="tr-TR" sz="2800" dirty="0" smtClean="0"/>
          </a:p>
          <a:p>
            <a:r>
              <a:rPr lang="tr-TR" sz="2800" dirty="0" smtClean="0"/>
              <a:t>Beylikler devrinde bir süre Konya çinicilik merkezi olmuştur.</a:t>
            </a:r>
          </a:p>
          <a:p>
            <a:r>
              <a:rPr lang="tr-TR" sz="2800" dirty="0" smtClean="0"/>
              <a:t>14. yüzyılda mimaride Selçuklu etkisi devam etmiştir.</a:t>
            </a:r>
          </a:p>
          <a:p>
            <a:r>
              <a:rPr lang="tr-TR" sz="2800" dirty="0" smtClean="0"/>
              <a:t>15. yüzyılda yeni teknik, renk ve üslubuyla farklı çiniler oluşturmuşlardır. 15. yüzyılda çini üretilen merkezler İznik, Bursa ve ikinci sırada Kütahya olmuştur.</a:t>
            </a:r>
          </a:p>
          <a:p>
            <a:endParaRPr lang="tr-TR" sz="2800" dirty="0" smtClean="0"/>
          </a:p>
          <a:p>
            <a:endParaRPr lang="tr-TR" sz="28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419</TotalTime>
  <Words>1974</Words>
  <Application>Microsoft Office PowerPoint</Application>
  <PresentationFormat>Ekran Gösterisi (4:3)</PresentationFormat>
  <Paragraphs>188</Paragraphs>
  <Slides>83</Slides>
  <Notes>0</Notes>
  <HiddenSlides>0</HiddenSlides>
  <MMClips>0</MMClips>
  <ScaleCrop>false</ScaleCrop>
  <HeadingPairs>
    <vt:vector size="4" baseType="variant">
      <vt:variant>
        <vt:lpstr>Tema</vt:lpstr>
      </vt:variant>
      <vt:variant>
        <vt:i4>1</vt:i4>
      </vt:variant>
      <vt:variant>
        <vt:lpstr>Slayt Başlıkları</vt:lpstr>
      </vt:variant>
      <vt:variant>
        <vt:i4>83</vt:i4>
      </vt:variant>
    </vt:vector>
  </HeadingPairs>
  <TitlesOfParts>
    <vt:vector size="84" baseType="lpstr">
      <vt:lpstr>Akış</vt:lpstr>
      <vt:lpstr>TOPRAKTAN GELEN GÜZELLİK: ÇİNİ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Yaprak Yaprak, hatayi grubundaki penç, gonca gül, hatayi gibi motifleri meydana getiren ve desen içinde önemli yeri olan temel motiflerdendir.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2- Sırüstü tekniği: Pişmiş toprak önce mat bir sırla kaplanır; fırınlanmadan önce, parçanın üstüne boyayla süsler yapılır ve bir kez daha pişirilir (perdah işlemi).Selçuklu da çok kullanılmıştır ancak Osmanlı da yetkinliğe ulaşmıştır. </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YILDIZ YÜCE</dc:creator>
  <cp:lastModifiedBy>dündar</cp:lastModifiedBy>
  <cp:revision>57</cp:revision>
  <dcterms:created xsi:type="dcterms:W3CDTF">2014-03-02T17:16:13Z</dcterms:created>
  <dcterms:modified xsi:type="dcterms:W3CDTF">2018-01-09T15:02:47Z</dcterms:modified>
</cp:coreProperties>
</file>