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58" r:id="rId5"/>
    <p:sldId id="260" r:id="rId6"/>
    <p:sldId id="263" r:id="rId7"/>
    <p:sldId id="265" r:id="rId8"/>
    <p:sldId id="280" r:id="rId9"/>
    <p:sldId id="266" r:id="rId10"/>
    <p:sldId id="281" r:id="rId11"/>
    <p:sldId id="282" r:id="rId12"/>
    <p:sldId id="267" r:id="rId13"/>
    <p:sldId id="268" r:id="rId14"/>
    <p:sldId id="269" r:id="rId15"/>
    <p:sldId id="264" r:id="rId16"/>
    <p:sldId id="274" r:id="rId17"/>
    <p:sldId id="275" r:id="rId18"/>
    <p:sldId id="276" r:id="rId19"/>
    <p:sldId id="270" r:id="rId20"/>
    <p:sldId id="283" r:id="rId21"/>
    <p:sldId id="284" r:id="rId22"/>
    <p:sldId id="271" r:id="rId23"/>
    <p:sldId id="277" r:id="rId24"/>
    <p:sldId id="278" r:id="rId25"/>
    <p:sldId id="279" r:id="rId26"/>
    <p:sldId id="272" r:id="rId27"/>
    <p:sldId id="273" r:id="rId28"/>
    <p:sldId id="262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3"/>
    <p:restoredTop sz="94640"/>
  </p:normalViewPr>
  <p:slideViewPr>
    <p:cSldViewPr snapToGrid="0">
      <p:cViewPr varScale="1">
        <p:scale>
          <a:sx n="77" d="100"/>
          <a:sy n="77" d="100"/>
        </p:scale>
        <p:origin x="19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82886-BA12-ED4C-AABA-330361F315D2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F99C0-E5D5-054E-A062-F5654DA2DD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70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430D-B848-9A41-8ABC-28F07960B894}" type="datetime1">
              <a:rPr lang="en-US" smtClean="0"/>
              <a:t>5/8/20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40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234-59F9-284A-8024-CD26A0CB318C}" type="datetime1">
              <a:rPr lang="en-US" smtClean="0"/>
              <a:t>5/8/20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87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F2D5-DA25-6F42-89AF-841C1C36A16E}" type="datetime1">
              <a:rPr lang="en-US" smtClean="0"/>
              <a:t>5/8/20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22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B8DA-E2F7-D349-9909-C8A8C853AFB3}" type="datetime1">
              <a:rPr lang="en-US" smtClean="0"/>
              <a:t>5/8/20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14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5CBD-40B7-0846-941A-E209E3120BA6}" type="datetime1">
              <a:rPr lang="en-US" smtClean="0"/>
              <a:t>5/8/20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9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5DA0-9393-1548-A5E8-730455125D43}" type="datetime1">
              <a:rPr lang="en-US" smtClean="0"/>
              <a:t>5/8/20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93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DDD8-5C6F-E046-A6CD-44B832595B03}" type="datetime1">
              <a:rPr lang="en-US" smtClean="0"/>
              <a:t>5/8/20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76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4133-C95F-3448-BB77-E7AA4C111A2B}" type="datetime1">
              <a:rPr lang="en-US" smtClean="0"/>
              <a:t>5/8/20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75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B1B-F924-3E4E-9BFF-D3AFA2F139BD}" type="datetime1">
              <a:rPr lang="en-US" smtClean="0"/>
              <a:t>5/8/20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03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C11D-B9F6-EC45-9077-7E947CAC1313}" type="datetime1">
              <a:rPr lang="en-US" smtClean="0"/>
              <a:t>5/8/20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85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17FC-CD47-E64B-A4F4-98D8874EF939}" type="datetime1">
              <a:rPr lang="en-US" smtClean="0"/>
              <a:t>5/8/20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16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8080B-FA31-AC47-B8F4-34052E5565E4}" type="datetime1">
              <a:rPr lang="en-US" smtClean="0"/>
              <a:t>5/8/20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Doc.Dr. Idil BASTAN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C5FA-4DDD-4777-A821-CEE1000AD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46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06633" y="2020137"/>
            <a:ext cx="9144000" cy="2387600"/>
          </a:xfrm>
        </p:spPr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General </a:t>
            </a:r>
            <a:r>
              <a:rPr lang="tr-TR" b="1" dirty="0" err="1">
                <a:solidFill>
                  <a:srgbClr val="00B050"/>
                </a:solidFill>
              </a:rPr>
              <a:t>Structure</a:t>
            </a:r>
            <a:r>
              <a:rPr lang="tr-TR" b="1" dirty="0">
                <a:solidFill>
                  <a:srgbClr val="00B050"/>
                </a:solidFill>
              </a:rPr>
              <a:t> of </a:t>
            </a:r>
            <a:r>
              <a:rPr lang="tr-TR" b="1" dirty="0" err="1">
                <a:solidFill>
                  <a:srgbClr val="00B050"/>
                </a:solidFill>
              </a:rPr>
              <a:t>Hair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B781F-F39E-1443-A1DD-AA8027AD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388247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32203F-9F43-194B-97C4-5C2874F84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10" y="0"/>
            <a:ext cx="7353299" cy="63159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BA7E2-1405-A040-B683-1DEAB3776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10" y="5334000"/>
            <a:ext cx="7353300" cy="1524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91BC3-0678-C043-B2E7-0A81F1B0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41682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03FC76-F1E5-0442-AF66-E3BE5C705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85" y="0"/>
            <a:ext cx="4229429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90536-D317-2049-BF1C-A36C3601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388471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In addition to these observations, the root</a:t>
            </a:r>
            <a:r>
              <a:rPr lang="tr-TR" sz="2400" dirty="0"/>
              <a:t> </a:t>
            </a:r>
            <a:r>
              <a:rPr lang="en-US" sz="2400" dirty="0"/>
              <a:t>growth stage may be noted: this can be categorized</a:t>
            </a:r>
            <a:r>
              <a:rPr lang="tr-TR" sz="2400" dirty="0"/>
              <a:t> </a:t>
            </a:r>
            <a:r>
              <a:rPr lang="en-US" sz="2400" dirty="0"/>
              <a:t>into </a:t>
            </a:r>
            <a:r>
              <a:rPr lang="en-US" sz="2400" dirty="0" err="1"/>
              <a:t>anagen</a:t>
            </a:r>
            <a:r>
              <a:rPr lang="en-US" sz="2400" dirty="0"/>
              <a:t> (active growth stage</a:t>
            </a:r>
            <a:r>
              <a:rPr lang="tr-TR" sz="2400" dirty="0"/>
              <a:t> </a:t>
            </a:r>
            <a:r>
              <a:rPr lang="en-US" sz="2400" dirty="0"/>
              <a:t>with the presence of nuclear material), </a:t>
            </a:r>
            <a:r>
              <a:rPr lang="en-US" sz="2400" dirty="0" err="1"/>
              <a:t>catagen</a:t>
            </a:r>
            <a:r>
              <a:rPr lang="tr-TR" sz="2400" dirty="0"/>
              <a:t> </a:t>
            </a:r>
            <a:r>
              <a:rPr lang="en-US" sz="2400" dirty="0"/>
              <a:t>(transitional growth stage with limited</a:t>
            </a:r>
            <a:r>
              <a:rPr lang="tr-TR" sz="2400" dirty="0"/>
              <a:t> </a:t>
            </a:r>
            <a:r>
              <a:rPr lang="en-US" sz="2400" dirty="0"/>
              <a:t>nuclear material) or </a:t>
            </a:r>
            <a:r>
              <a:rPr lang="en-US" sz="2400" dirty="0" err="1"/>
              <a:t>telogen</a:t>
            </a:r>
            <a:r>
              <a:rPr lang="en-US" sz="2400" dirty="0"/>
              <a:t> (dormant stage</a:t>
            </a:r>
            <a:r>
              <a:rPr lang="tr-TR" sz="2400" dirty="0"/>
              <a:t> </a:t>
            </a:r>
            <a:r>
              <a:rPr lang="en-US" sz="2400" dirty="0"/>
              <a:t>where hairs are readily shed and no nuclear</a:t>
            </a:r>
            <a:r>
              <a:rPr lang="tr-TR" sz="2400" dirty="0"/>
              <a:t> </a:t>
            </a:r>
            <a:r>
              <a:rPr lang="tr-TR" sz="2400" dirty="0" err="1"/>
              <a:t>material</a:t>
            </a:r>
            <a:r>
              <a:rPr lang="tr-TR" sz="2400" dirty="0"/>
              <a:t> </a:t>
            </a:r>
            <a:r>
              <a:rPr lang="tr-TR" sz="2400" dirty="0" err="1"/>
              <a:t>present</a:t>
            </a:r>
            <a:r>
              <a:rPr lang="tr-TR" sz="2400" dirty="0"/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41168-CF2E-F942-9223-16730C9F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412715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</a:rPr>
              <a:t>Species Identification</a:t>
            </a:r>
            <a:r>
              <a:rPr lang="tr-TR" sz="3600" b="1" dirty="0">
                <a:solidFill>
                  <a:srgbClr val="3333FF"/>
                </a:solidFill>
              </a:rPr>
              <a:t> </a:t>
            </a:r>
            <a:r>
              <a:rPr lang="en-US" sz="3600" b="1" dirty="0">
                <a:solidFill>
                  <a:srgbClr val="3333FF"/>
                </a:solidFill>
              </a:rPr>
              <a:t>from Animal Hair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tr-T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1E42E-1741-1F4A-9B9E-652F98F4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352238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732" y="365125"/>
            <a:ext cx="11614638" cy="769083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</a:rPr>
              <a:t>Scale morphology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732" y="1354015"/>
            <a:ext cx="11614638" cy="48229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Broadly the scale pattern of animal hairs</a:t>
            </a:r>
            <a:r>
              <a:rPr lang="tr-TR" sz="2200" dirty="0"/>
              <a:t> </a:t>
            </a:r>
            <a:r>
              <a:rPr lang="en-US" sz="2200" dirty="0"/>
              <a:t>can be classified into two main groups: coronal</a:t>
            </a:r>
            <a:r>
              <a:rPr lang="tr-TR" sz="2200" dirty="0"/>
              <a:t> </a:t>
            </a:r>
            <a:r>
              <a:rPr lang="en-US" sz="2200" dirty="0"/>
              <a:t>(where the scales go around the entire</a:t>
            </a:r>
            <a:r>
              <a:rPr lang="tr-TR" sz="2200" dirty="0"/>
              <a:t> </a:t>
            </a:r>
            <a:r>
              <a:rPr lang="en-US" sz="2200" dirty="0"/>
              <a:t>shaft, completely encircling it); and imbricate</a:t>
            </a:r>
            <a:r>
              <a:rPr lang="tr-TR" sz="2200" dirty="0"/>
              <a:t> </a:t>
            </a:r>
            <a:r>
              <a:rPr lang="en-US" sz="2200" dirty="0"/>
              <a:t>(where there are multiple scales encircling</a:t>
            </a:r>
            <a:r>
              <a:rPr lang="tr-TR" sz="2200" dirty="0"/>
              <a:t> </a:t>
            </a:r>
            <a:r>
              <a:rPr lang="en-US" sz="2200" dirty="0"/>
              <a:t>the shaft). Further classifications can be</a:t>
            </a:r>
            <a:r>
              <a:rPr lang="tr-TR" sz="2200" dirty="0"/>
              <a:t> </a:t>
            </a:r>
            <a:r>
              <a:rPr lang="en-US" sz="2200" dirty="0"/>
              <a:t>made of the scales on the cuticle by observing</a:t>
            </a:r>
            <a:r>
              <a:rPr lang="tr-TR" sz="2200" dirty="0"/>
              <a:t> </a:t>
            </a:r>
            <a:r>
              <a:rPr lang="en-US" sz="2200" dirty="0"/>
              <a:t>four main characteristics.</a:t>
            </a:r>
            <a:endParaRPr lang="tr-T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1A303-079A-624D-8607-831AB499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288958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4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 Scale position in relation to the longitudinal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axis: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0D0B01-D5EB-E848-8A2A-BB16A853C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9" y="2090851"/>
            <a:ext cx="3421742" cy="345124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0B1022-0666-4742-AB97-83CB07FC2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41" y="1887651"/>
            <a:ext cx="3200509" cy="3687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FE4106-E6EA-8247-B29D-A190AE890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42" y="1963850"/>
            <a:ext cx="3406993" cy="3746217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A3A9A2C-81F8-A64B-8407-0023CFD5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3387585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4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2. Shape of the scale margin: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shape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distal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can be </a:t>
            </a:r>
            <a:r>
              <a:rPr lang="tr-TR" dirty="0" err="1"/>
              <a:t>smooth</a:t>
            </a:r>
            <a:r>
              <a:rPr lang="tr-TR" dirty="0"/>
              <a:t>, </a:t>
            </a:r>
            <a:r>
              <a:rPr lang="tr-TR" dirty="0" err="1"/>
              <a:t>crenate</a:t>
            </a:r>
            <a:r>
              <a:rPr lang="tr-TR" dirty="0"/>
              <a:t> (</a:t>
            </a:r>
            <a:r>
              <a:rPr lang="tr-TR" dirty="0" err="1"/>
              <a:t>shallow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rela</a:t>
            </a:r>
            <a:r>
              <a:rPr lang="tr-TR" dirty="0"/>
              <a:t>- </a:t>
            </a:r>
            <a:r>
              <a:rPr lang="tr-TR" dirty="0" err="1"/>
              <a:t>tively</a:t>
            </a:r>
            <a:r>
              <a:rPr lang="tr-TR" dirty="0"/>
              <a:t> </a:t>
            </a:r>
            <a:r>
              <a:rPr lang="tr-TR" dirty="0" err="1"/>
              <a:t>pointed</a:t>
            </a:r>
            <a:r>
              <a:rPr lang="tr-TR" dirty="0"/>
              <a:t> </a:t>
            </a:r>
            <a:r>
              <a:rPr lang="tr-TR" dirty="0" err="1"/>
              <a:t>indentations</a:t>
            </a:r>
            <a:r>
              <a:rPr lang="tr-TR" dirty="0"/>
              <a:t>), </a:t>
            </a:r>
            <a:r>
              <a:rPr lang="tr-TR" dirty="0" err="1"/>
              <a:t>rippled</a:t>
            </a:r>
            <a:r>
              <a:rPr lang="tr-TR" dirty="0"/>
              <a:t>, </a:t>
            </a:r>
            <a:r>
              <a:rPr lang="tr-TR" dirty="0" err="1"/>
              <a:t>frilled</a:t>
            </a:r>
            <a:r>
              <a:rPr lang="tr-TR" dirty="0"/>
              <a:t>, </a:t>
            </a:r>
            <a:r>
              <a:rPr lang="tr-TR" dirty="0" err="1"/>
              <a:t>scalloped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dentate</a:t>
            </a:r>
            <a:r>
              <a:rPr lang="tr-TR" dirty="0"/>
              <a:t> (</a:t>
            </a:r>
            <a:r>
              <a:rPr lang="tr-TR" dirty="0" err="1"/>
              <a:t>pointed</a:t>
            </a:r>
            <a:r>
              <a:rPr lang="tr-TR" dirty="0"/>
              <a:t>,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teeth</a:t>
            </a:r>
            <a:r>
              <a:rPr lang="tr-TR" dirty="0"/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93C49-2A1B-3B41-8ECD-FC7D4884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1176307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42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3. Distance between the external margins of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the scales: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56AB1B-AE32-964F-9B0B-4F9860B5C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9" y="1906813"/>
            <a:ext cx="3387102" cy="34163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50EE0A-8229-384E-8847-CFF526534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6" y="1805214"/>
            <a:ext cx="2999921" cy="3456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03BD6-7259-774D-878D-818EDC2BF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805214"/>
            <a:ext cx="3632200" cy="386969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66E1D14-17E2-5048-B6C9-179EA0AD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1099433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2271" y="365126"/>
            <a:ext cx="11642272" cy="58235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Scale pattern: this describes the overall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shape and regularity of the outer scales.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1B3C1-61BC-8C4E-B723-6ADEC60DD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367"/>
            <a:ext cx="2476919" cy="249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535A8C-434F-3448-8635-CEC6F193D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59" y="1196309"/>
            <a:ext cx="2041979" cy="2352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689F37-02CE-0148-8F8B-2E942F7B2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35" y="1165367"/>
            <a:ext cx="2495405" cy="2594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696201-CBA2-EE46-8F60-16CDEFA53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34" y="1165367"/>
            <a:ext cx="2267854" cy="2285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DA3612-DD81-0B49-9948-CECBF7FAE9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22" y="1140420"/>
            <a:ext cx="2442391" cy="2644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245902-3761-414C-BE64-29E1971FFE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9" y="4044333"/>
            <a:ext cx="2290862" cy="2518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22C526-E70E-8E4F-AD15-FEA676CAD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48" y="4112072"/>
            <a:ext cx="2237200" cy="23834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F12BC8-9B55-9443-94DF-B76495B5F4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10" y="4112072"/>
            <a:ext cx="4491264" cy="21255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67002F-214C-1A46-BBB3-7F5E5B4B2A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88" y="3965405"/>
            <a:ext cx="2179865" cy="2188762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C91FE66-744C-3543-9B34-56D4968C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196656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2633" y="365126"/>
            <a:ext cx="11687694" cy="765406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Fig. 6.5. Animal hair medulla distributions and structures.</a:t>
            </a:r>
            <a:endParaRPr lang="tr-TR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139A8-B246-F74B-A68E-69F842A9F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581150"/>
            <a:ext cx="9563100" cy="36957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B5035-0E93-DC4A-8A4A-B921E4D5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59340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000" y="2140460"/>
            <a:ext cx="4896000" cy="372166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114BF-60F6-5849-AED4-39B955CD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293246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2633" y="365126"/>
            <a:ext cx="11687694" cy="765406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Fig. 6.5. Animal hair medulla distributions and structures.</a:t>
            </a:r>
            <a:endParaRPr lang="tr-TR" sz="36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849F8-F06D-0C42-8730-49A102EB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847042"/>
            <a:ext cx="9372600" cy="43942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94145-FD41-2C49-812E-90FEEBC7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3208057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2633" y="365126"/>
            <a:ext cx="11687694" cy="765406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Fig. 6.5. Animal hair medulla distributions and structures.</a:t>
            </a:r>
            <a:endParaRPr lang="tr-TR" sz="36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A2183-4F6A-2847-9E9A-8ED680863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0" y="1785158"/>
            <a:ext cx="9499600" cy="38862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86EF4-634C-6B4A-90C2-552F6F2F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135315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7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</a:rPr>
              <a:t>Medullary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fraction</a:t>
            </a:r>
            <a:r>
              <a:rPr lang="tr-TR" sz="3600" b="1" dirty="0">
                <a:solidFill>
                  <a:srgbClr val="FF0000"/>
                </a:solidFill>
              </a:rPr>
              <a:t> (MF) aka </a:t>
            </a:r>
            <a:r>
              <a:rPr lang="tr-TR" sz="3600" b="1" dirty="0" err="1">
                <a:solidFill>
                  <a:srgbClr val="FF0000"/>
                </a:solidFill>
              </a:rPr>
              <a:t>medullary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index</a:t>
            </a:r>
            <a:r>
              <a:rPr lang="tr-TR" sz="3600" b="1" dirty="0">
                <a:solidFill>
                  <a:srgbClr val="FF0000"/>
                </a:solidFill>
              </a:rPr>
              <a:t> (MI)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The medullary fraction (MF) is the ratio between</a:t>
            </a:r>
            <a:r>
              <a:rPr lang="tr-TR" sz="2400" dirty="0"/>
              <a:t> </a:t>
            </a:r>
            <a:r>
              <a:rPr lang="en-US" sz="2400" dirty="0"/>
              <a:t>the width of the hair and width of the</a:t>
            </a:r>
            <a:r>
              <a:rPr lang="tr-TR" sz="2400" dirty="0"/>
              <a:t> </a:t>
            </a:r>
            <a:r>
              <a:rPr lang="en-US" sz="2400" dirty="0"/>
              <a:t>medulla. The width of both the shaft of the</a:t>
            </a:r>
            <a:r>
              <a:rPr lang="tr-TR" sz="2400" dirty="0"/>
              <a:t> </a:t>
            </a:r>
            <a:r>
              <a:rPr lang="en-US" sz="2400" dirty="0"/>
              <a:t>hair and the medulla are measured in </a:t>
            </a:r>
            <a:r>
              <a:rPr lang="en-US" sz="2400" dirty="0" err="1"/>
              <a:t>micrometres</a:t>
            </a:r>
            <a:r>
              <a:rPr lang="tr-TR" sz="2400" dirty="0"/>
              <a:t> </a:t>
            </a:r>
            <a:r>
              <a:rPr lang="en-US" sz="2400" dirty="0"/>
              <a:t>and can be compared as a quantitative</a:t>
            </a:r>
            <a:r>
              <a:rPr lang="tr-TR" sz="2400" dirty="0"/>
              <a:t> </a:t>
            </a:r>
            <a:r>
              <a:rPr lang="en-US" sz="2400" dirty="0"/>
              <a:t>characteristic or used to aid identification</a:t>
            </a:r>
            <a:endParaRPr lang="tr-T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127CC-8D64-4846-9D16-DA3CCF42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261729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7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</a:rPr>
              <a:t>Colour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banding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Pigment distribution in animal hair may not</a:t>
            </a:r>
            <a:r>
              <a:rPr lang="tr-TR" sz="2400" dirty="0"/>
              <a:t> </a:t>
            </a:r>
            <a:r>
              <a:rPr lang="en-US" sz="2400" dirty="0"/>
              <a:t>only differ across the width of the hair, but</a:t>
            </a:r>
            <a:r>
              <a:rPr lang="tr-TR" sz="2400" dirty="0"/>
              <a:t> </a:t>
            </a:r>
            <a:r>
              <a:rPr lang="en-US" sz="2400" dirty="0"/>
              <a:t>also quite dramatically along its length. The</a:t>
            </a:r>
            <a:r>
              <a:rPr lang="tr-TR" sz="2400" dirty="0"/>
              <a:t> </a:t>
            </a:r>
            <a:r>
              <a:rPr lang="en-US" sz="2400" dirty="0"/>
              <a:t>length, order, </a:t>
            </a:r>
            <a:r>
              <a:rPr lang="en-US" sz="2400" dirty="0" err="1"/>
              <a:t>colour</a:t>
            </a:r>
            <a:r>
              <a:rPr lang="en-US" sz="2400" dirty="0"/>
              <a:t> and number of bands</a:t>
            </a:r>
            <a:r>
              <a:rPr lang="tr-TR" sz="2400" dirty="0"/>
              <a:t> </a:t>
            </a:r>
            <a:r>
              <a:rPr lang="en-US" sz="2400" dirty="0"/>
              <a:t>can help identify different species. For example,</a:t>
            </a:r>
            <a:r>
              <a:rPr lang="tr-TR" sz="2400" dirty="0"/>
              <a:t> </a:t>
            </a:r>
            <a:r>
              <a:rPr lang="en-US" sz="2400" dirty="0"/>
              <a:t>badger hair can be differentiated</a:t>
            </a:r>
            <a:r>
              <a:rPr lang="tr-TR" sz="2400" dirty="0"/>
              <a:t> </a:t>
            </a:r>
            <a:r>
              <a:rPr lang="en-US" sz="2400" dirty="0"/>
              <a:t>from dog and fox hair primarily by its distinct</a:t>
            </a:r>
            <a:r>
              <a:rPr lang="tr-TR" sz="2400" dirty="0"/>
              <a:t> </a:t>
            </a:r>
            <a:r>
              <a:rPr lang="en-US" sz="2400" dirty="0"/>
              <a:t>white proximal end, black shaft and</a:t>
            </a:r>
            <a:r>
              <a:rPr lang="tr-TR" sz="2400" dirty="0"/>
              <a:t> </a:t>
            </a:r>
            <a:r>
              <a:rPr lang="en-US" sz="2400" dirty="0"/>
              <a:t>white tip </a:t>
            </a:r>
            <a:endParaRPr lang="tr-T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3ACBD-05A1-DC44-8E06-E6D5C7D6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3076522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7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</a:rPr>
              <a:t>Root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shape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Further to identifying growth stage, animal</a:t>
            </a:r>
            <a:r>
              <a:rPr lang="tr-TR" sz="2400" dirty="0"/>
              <a:t> </a:t>
            </a:r>
            <a:r>
              <a:rPr lang="en-US" sz="2400" dirty="0"/>
              <a:t>hair root bulbs can have particular shapes</a:t>
            </a:r>
            <a:r>
              <a:rPr lang="tr-TR" sz="2400" dirty="0"/>
              <a:t> </a:t>
            </a:r>
            <a:r>
              <a:rPr lang="en-US" sz="2400" dirty="0"/>
              <a:t>that are useful in identifying species. </a:t>
            </a:r>
            <a:endParaRPr lang="tr-TR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Examples</a:t>
            </a:r>
            <a:r>
              <a:rPr lang="tr-TR" sz="2400" dirty="0"/>
              <a:t> </a:t>
            </a:r>
            <a:r>
              <a:rPr lang="en-US" sz="2400" dirty="0"/>
              <a:t>of this include deer (wine glass),</a:t>
            </a:r>
            <a:r>
              <a:rPr lang="tr-TR" sz="2400" dirty="0"/>
              <a:t> </a:t>
            </a:r>
            <a:r>
              <a:rPr lang="en-US" sz="2400" dirty="0"/>
              <a:t>horse (elongated), cow (elongated but with</a:t>
            </a:r>
            <a:r>
              <a:rPr lang="tr-TR" sz="2400" dirty="0"/>
              <a:t> </a:t>
            </a:r>
            <a:r>
              <a:rPr lang="en-US" sz="2400" dirty="0"/>
              <a:t>a medulla present in the root portion), dog</a:t>
            </a:r>
            <a:r>
              <a:rPr lang="tr-TR" sz="2400" dirty="0"/>
              <a:t> </a:t>
            </a:r>
            <a:r>
              <a:rPr lang="en-US" sz="2400" dirty="0"/>
              <a:t>(spade) and cat (‘paint brush’ with the inclusion</a:t>
            </a:r>
            <a:r>
              <a:rPr lang="tr-TR" sz="2400" dirty="0"/>
              <a:t> </a:t>
            </a:r>
            <a:r>
              <a:rPr lang="en-US" sz="2400" dirty="0"/>
              <a:t>of fibrils)</a:t>
            </a:r>
            <a:endParaRPr lang="tr-T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8E4CA-4681-9942-B6B6-E32C1FD8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1335248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7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</a:rPr>
              <a:t>Root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shape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Further to identifying growth stage, animal</a:t>
            </a:r>
            <a:r>
              <a:rPr lang="tr-TR" sz="2400" dirty="0"/>
              <a:t> </a:t>
            </a:r>
            <a:r>
              <a:rPr lang="en-US" sz="2400" dirty="0"/>
              <a:t>hair root bulbs can have particular shapes</a:t>
            </a:r>
            <a:r>
              <a:rPr lang="tr-TR" sz="2400" dirty="0"/>
              <a:t> </a:t>
            </a:r>
            <a:r>
              <a:rPr lang="en-US" sz="2400" dirty="0"/>
              <a:t>that are useful in identifying species. </a:t>
            </a:r>
            <a:endParaRPr lang="tr-TR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Examples</a:t>
            </a:r>
            <a:r>
              <a:rPr lang="tr-TR" sz="2400" dirty="0"/>
              <a:t> </a:t>
            </a:r>
            <a:r>
              <a:rPr lang="en-US" sz="2400" dirty="0"/>
              <a:t>of this include deer (wine glass),</a:t>
            </a:r>
            <a:r>
              <a:rPr lang="tr-TR" sz="2400" dirty="0"/>
              <a:t> </a:t>
            </a:r>
            <a:r>
              <a:rPr lang="en-US" sz="2400" dirty="0"/>
              <a:t>horse (elongated), cow (elongated but with</a:t>
            </a:r>
            <a:r>
              <a:rPr lang="tr-TR" sz="2400" dirty="0"/>
              <a:t> </a:t>
            </a:r>
            <a:r>
              <a:rPr lang="en-US" sz="2400" dirty="0"/>
              <a:t>a medulla present in the root portion), dog</a:t>
            </a:r>
            <a:r>
              <a:rPr lang="tr-TR" sz="2400" dirty="0"/>
              <a:t> </a:t>
            </a:r>
            <a:r>
              <a:rPr lang="en-US" sz="2400" dirty="0"/>
              <a:t>(spade) and cat (‘paint brush’ with the inclusion</a:t>
            </a:r>
            <a:r>
              <a:rPr lang="tr-TR" sz="2400" dirty="0"/>
              <a:t> </a:t>
            </a:r>
            <a:r>
              <a:rPr lang="en-US" sz="2400" dirty="0"/>
              <a:t>of fibrils)</a:t>
            </a:r>
            <a:endParaRPr lang="tr-T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96A6A-520F-9147-9E22-7F789B57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3529629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Conclusions from comparing control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and target hairs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The interpretation of the characteristics</a:t>
            </a:r>
            <a:r>
              <a:rPr lang="tr-TR" sz="2400" dirty="0"/>
              <a:t> </a:t>
            </a:r>
            <a:r>
              <a:rPr lang="en-US" sz="2400" dirty="0"/>
              <a:t>observed between target hairs and control</a:t>
            </a:r>
            <a:r>
              <a:rPr lang="tr-TR" sz="2400" dirty="0"/>
              <a:t> </a:t>
            </a:r>
            <a:r>
              <a:rPr lang="en-US" sz="2400" dirty="0"/>
              <a:t>hairs is different to species identification</a:t>
            </a:r>
            <a:r>
              <a:rPr lang="tr-TR" sz="2400" dirty="0"/>
              <a:t> </a:t>
            </a:r>
            <a:r>
              <a:rPr lang="en-US" sz="2400" dirty="0"/>
              <a:t>and must attempt to identify any differences</a:t>
            </a:r>
            <a:r>
              <a:rPr lang="tr-TR" sz="2400" dirty="0"/>
              <a:t> </a:t>
            </a:r>
            <a:r>
              <a:rPr lang="en-US" sz="2400" dirty="0"/>
              <a:t>rather than similarities. </a:t>
            </a:r>
            <a:endParaRPr lang="tr-TR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Differences</a:t>
            </a:r>
            <a:r>
              <a:rPr lang="tr-TR" sz="2400" dirty="0"/>
              <a:t> </a:t>
            </a:r>
            <a:r>
              <a:rPr lang="en-US" sz="2400" dirty="0"/>
              <a:t>due to the hairs being from different animals</a:t>
            </a:r>
            <a:r>
              <a:rPr lang="tr-TR" sz="2400" dirty="0"/>
              <a:t> </a:t>
            </a:r>
            <a:r>
              <a:rPr lang="en-US" sz="2400" dirty="0"/>
              <a:t>can be difficult to distinguish from differences</a:t>
            </a:r>
            <a:r>
              <a:rPr lang="tr-TR" sz="2400" dirty="0"/>
              <a:t> </a:t>
            </a:r>
            <a:r>
              <a:rPr lang="en-US" sz="2400" dirty="0"/>
              <a:t>due to variation seen across hairs</a:t>
            </a:r>
            <a:r>
              <a:rPr lang="tr-TR" sz="2400" dirty="0"/>
              <a:t> </a:t>
            </a:r>
            <a:r>
              <a:rPr lang="en-US" sz="2400" dirty="0"/>
              <a:t>from the same animal; therefore care must</a:t>
            </a:r>
            <a:r>
              <a:rPr lang="tr-TR" sz="2400" dirty="0"/>
              <a:t> </a:t>
            </a:r>
            <a:r>
              <a:rPr lang="en-US" sz="2400" dirty="0"/>
              <a:t>be taken when interpreting results.</a:t>
            </a:r>
            <a:endParaRPr lang="tr-T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A4ED8-367C-8944-B32C-69C0E46A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325827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7392" y="263768"/>
            <a:ext cx="11764108" cy="677009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Transfer </a:t>
            </a:r>
            <a:r>
              <a:rPr lang="tr-TR" sz="3600" b="1" dirty="0" err="1">
                <a:solidFill>
                  <a:srgbClr val="FF0000"/>
                </a:solidFill>
              </a:rPr>
              <a:t>and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persistence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for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interpreting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animal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crimes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7392" y="1239716"/>
            <a:ext cx="11764108" cy="489328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dirty="0"/>
              <a:t>Animal hair may be transferred</a:t>
            </a:r>
            <a:r>
              <a:rPr lang="tr-TR" dirty="0"/>
              <a:t>  </a:t>
            </a:r>
            <a:r>
              <a:rPr lang="en-US" dirty="0"/>
              <a:t>in a variety of ways: directly from the</a:t>
            </a:r>
            <a:r>
              <a:rPr lang="tr-TR" dirty="0"/>
              <a:t> </a:t>
            </a:r>
            <a:r>
              <a:rPr lang="en-US" dirty="0"/>
              <a:t>animal to an object (for example, to a wooden</a:t>
            </a:r>
            <a:r>
              <a:rPr lang="tr-TR" dirty="0"/>
              <a:t> </a:t>
            </a:r>
            <a:r>
              <a:rPr lang="en-US" dirty="0"/>
              <a:t>baton used for dog fighting); from animal to</a:t>
            </a:r>
            <a:r>
              <a:rPr lang="tr-TR" dirty="0"/>
              <a:t> </a:t>
            </a:r>
            <a:r>
              <a:rPr lang="en-US" dirty="0"/>
              <a:t>an environment (such as its living quarters);</a:t>
            </a:r>
            <a:r>
              <a:rPr lang="tr-TR" dirty="0"/>
              <a:t> </a:t>
            </a:r>
            <a:r>
              <a:rPr lang="en-US" dirty="0"/>
              <a:t>from an animal to a human; and from an animal</a:t>
            </a:r>
            <a:r>
              <a:rPr lang="tr-TR" dirty="0"/>
              <a:t> </a:t>
            </a:r>
            <a:r>
              <a:rPr lang="en-US" dirty="0"/>
              <a:t>to another animal. Transfer of hairs can</a:t>
            </a:r>
            <a:r>
              <a:rPr lang="tr-TR" dirty="0"/>
              <a:t> </a:t>
            </a:r>
            <a:r>
              <a:rPr lang="en-US" dirty="0"/>
              <a:t>be primary, secondary or even tertiary. </a:t>
            </a:r>
            <a:endParaRPr lang="tr-TR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Primary</a:t>
            </a:r>
            <a:r>
              <a:rPr lang="tr-TR" b="1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transfer </a:t>
            </a:r>
            <a:r>
              <a:rPr lang="en-US" dirty="0"/>
              <a:t>is where the hair has been</a:t>
            </a:r>
            <a:r>
              <a:rPr lang="tr-TR" dirty="0"/>
              <a:t> </a:t>
            </a:r>
            <a:r>
              <a:rPr lang="en-US" dirty="0"/>
              <a:t>transferred from the donor directly to an object,</a:t>
            </a:r>
            <a:r>
              <a:rPr lang="tr-TR" dirty="0"/>
              <a:t> </a:t>
            </a:r>
            <a:r>
              <a:rPr lang="en-US" dirty="0"/>
              <a:t>suspect or victim; for example, from a</a:t>
            </a:r>
            <a:r>
              <a:rPr lang="tr-TR" dirty="0"/>
              <a:t> </a:t>
            </a:r>
            <a:r>
              <a:rPr lang="en-US" dirty="0"/>
              <a:t>dog to a weapon used to cause head injuries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/>
              <a:t>to the dog. </a:t>
            </a:r>
            <a:endParaRPr lang="tr-TR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Secondary transfer </a:t>
            </a:r>
            <a:r>
              <a:rPr lang="en-US" dirty="0"/>
              <a:t>is where hair</a:t>
            </a:r>
            <a:r>
              <a:rPr lang="tr-TR" dirty="0"/>
              <a:t> </a:t>
            </a:r>
            <a:r>
              <a:rPr lang="en-US" dirty="0"/>
              <a:t>is transferred to an intermediary object/person/animal before being transferred to the</a:t>
            </a:r>
            <a:r>
              <a:rPr lang="tr-TR" dirty="0"/>
              <a:t> </a:t>
            </a:r>
            <a:r>
              <a:rPr lang="en-US" dirty="0"/>
              <a:t>object/person/animal that it is found upon;</a:t>
            </a:r>
            <a:r>
              <a:rPr lang="tr-TR" dirty="0"/>
              <a:t> </a:t>
            </a:r>
            <a:r>
              <a:rPr lang="en-US" dirty="0"/>
              <a:t>for example, a hair being transferred from a</a:t>
            </a:r>
            <a:r>
              <a:rPr lang="tr-TR" dirty="0"/>
              <a:t> </a:t>
            </a:r>
            <a:r>
              <a:rPr lang="en-US" dirty="0"/>
              <a:t>person to a chair and then a second person</a:t>
            </a:r>
            <a:r>
              <a:rPr lang="tr-TR" dirty="0"/>
              <a:t> </a:t>
            </a:r>
            <a:r>
              <a:rPr lang="en-US" dirty="0"/>
              <a:t>sitting on the chair and the hair being transferred</a:t>
            </a:r>
            <a:r>
              <a:rPr lang="tr-TR" dirty="0"/>
              <a:t> </a:t>
            </a:r>
            <a:r>
              <a:rPr lang="en-US" dirty="0"/>
              <a:t>to that individual. </a:t>
            </a:r>
            <a:endParaRPr lang="tr-TR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Tertiary</a:t>
            </a:r>
            <a:r>
              <a:rPr lang="en-US" dirty="0"/>
              <a:t> is the presence</a:t>
            </a:r>
            <a:r>
              <a:rPr lang="tr-TR" dirty="0"/>
              <a:t> of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intermediary</a:t>
            </a:r>
            <a:r>
              <a:rPr lang="tr-TR" dirty="0"/>
              <a:t> </a:t>
            </a:r>
            <a:r>
              <a:rPr lang="tr-TR" dirty="0" err="1"/>
              <a:t>objects</a:t>
            </a:r>
            <a:r>
              <a:rPr lang="tr-TR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FF866-39DA-C946-9E90-7F5D205C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2971678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8069" y="720969"/>
            <a:ext cx="10975731" cy="545599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Persistence of hairs is the length of time</a:t>
            </a:r>
            <a:r>
              <a:rPr lang="tr-TR" sz="2400" dirty="0"/>
              <a:t> </a:t>
            </a:r>
            <a:r>
              <a:rPr lang="en-US" sz="2400" dirty="0"/>
              <a:t>a hair will adhere to an object/person/animal</a:t>
            </a:r>
            <a:r>
              <a:rPr lang="tr-TR" sz="2400" dirty="0"/>
              <a:t> </a:t>
            </a:r>
            <a:r>
              <a:rPr lang="en-US" sz="2400" dirty="0"/>
              <a:t>after deposition. Knowledge of how long different</a:t>
            </a:r>
            <a:r>
              <a:rPr lang="tr-TR" sz="2400" dirty="0"/>
              <a:t> </a:t>
            </a:r>
            <a:r>
              <a:rPr lang="en-US" sz="2400" dirty="0"/>
              <a:t>hairs persist on different surfaces can</a:t>
            </a:r>
            <a:r>
              <a:rPr lang="tr-TR" sz="2400" dirty="0"/>
              <a:t> </a:t>
            </a:r>
            <a:r>
              <a:rPr lang="en-US" sz="2400" dirty="0"/>
              <a:t>help identify time of deposition and therefore</a:t>
            </a:r>
            <a:r>
              <a:rPr lang="tr-TR" sz="2400" dirty="0"/>
              <a:t> </a:t>
            </a:r>
            <a:r>
              <a:rPr lang="en-US" sz="2400" dirty="0"/>
              <a:t>help reconstruct a crime scene. To aid with</a:t>
            </a:r>
            <a:r>
              <a:rPr lang="tr-TR" sz="2400" dirty="0"/>
              <a:t> </a:t>
            </a:r>
            <a:r>
              <a:rPr lang="en-US" sz="2400" dirty="0"/>
              <a:t>this, reconstruction experiments can be carried</a:t>
            </a:r>
            <a:r>
              <a:rPr lang="tr-TR" sz="2400" dirty="0"/>
              <a:t> </a:t>
            </a:r>
            <a:r>
              <a:rPr lang="en-US" sz="2400" dirty="0"/>
              <a:t>out to identify the persistence of particular</a:t>
            </a:r>
            <a:r>
              <a:rPr lang="tr-TR" sz="2400" dirty="0"/>
              <a:t> </a:t>
            </a:r>
            <a:r>
              <a:rPr lang="tr-TR" sz="2400" dirty="0" err="1"/>
              <a:t>hairs</a:t>
            </a:r>
            <a:r>
              <a:rPr lang="tr-TR" sz="2400" dirty="0"/>
              <a:t> on </a:t>
            </a:r>
            <a:r>
              <a:rPr lang="tr-TR" sz="2400" dirty="0" err="1"/>
              <a:t>particular</a:t>
            </a:r>
            <a:r>
              <a:rPr lang="tr-TR" sz="2400" dirty="0"/>
              <a:t> </a:t>
            </a:r>
            <a:r>
              <a:rPr lang="tr-TR" sz="2400" dirty="0" err="1"/>
              <a:t>surfaces</a:t>
            </a:r>
            <a:r>
              <a:rPr lang="tr-TR" sz="24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Factors that could affect the persistence</a:t>
            </a:r>
            <a:r>
              <a:rPr lang="tr-TR" sz="2400" dirty="0"/>
              <a:t> of </a:t>
            </a:r>
            <a:r>
              <a:rPr lang="tr-TR" sz="2400" dirty="0" err="1"/>
              <a:t>animal</a:t>
            </a:r>
            <a:r>
              <a:rPr lang="tr-TR" sz="2400" dirty="0"/>
              <a:t> </a:t>
            </a:r>
            <a:r>
              <a:rPr lang="tr-TR" sz="2400" dirty="0" err="1"/>
              <a:t>hairs</a:t>
            </a:r>
            <a:r>
              <a:rPr lang="tr-TR" sz="2400" dirty="0"/>
              <a:t> </a:t>
            </a:r>
            <a:r>
              <a:rPr lang="tr-TR" sz="2400" dirty="0" err="1"/>
              <a:t>include</a:t>
            </a:r>
            <a:r>
              <a:rPr lang="tr-TR" sz="2400" dirty="0"/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solidFill>
                  <a:srgbClr val="FF0000"/>
                </a:solidFill>
              </a:rPr>
              <a:t>1. </a:t>
            </a:r>
            <a:r>
              <a:rPr lang="tr-TR" sz="2400" dirty="0" err="1">
                <a:solidFill>
                  <a:srgbClr val="FF0000"/>
                </a:solidFill>
              </a:rPr>
              <a:t>The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recipient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surface</a:t>
            </a:r>
            <a:r>
              <a:rPr lang="tr-TR" sz="2400" dirty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/>
              <a:t>a. </a:t>
            </a:r>
            <a:r>
              <a:rPr lang="en-US" sz="2400" dirty="0"/>
              <a:t>Another animal as the recipient surface –density and length of fur, cleanliness of</a:t>
            </a:r>
            <a:r>
              <a:rPr lang="tr-TR" sz="2400" dirty="0"/>
              <a:t> </a:t>
            </a:r>
            <a:r>
              <a:rPr lang="tr-TR" sz="2400" dirty="0" err="1"/>
              <a:t>fur</a:t>
            </a:r>
            <a:r>
              <a:rPr lang="tr-TR" sz="2400" dirty="0"/>
              <a:t>, </a:t>
            </a:r>
            <a:r>
              <a:rPr lang="tr-TR" sz="2400" dirty="0" err="1"/>
              <a:t>position</a:t>
            </a:r>
            <a:r>
              <a:rPr lang="tr-TR" sz="2400" dirty="0"/>
              <a:t> on body.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/>
              <a:t>b. </a:t>
            </a:r>
            <a:r>
              <a:rPr lang="en-US" sz="2400" dirty="0"/>
              <a:t>Other surfaces – smoothness, </a:t>
            </a:r>
            <a:r>
              <a:rPr lang="en-US" sz="2400" dirty="0" err="1"/>
              <a:t>fibre</a:t>
            </a:r>
            <a:r>
              <a:rPr lang="tr-TR" sz="2400" dirty="0"/>
              <a:t> </a:t>
            </a:r>
            <a:r>
              <a:rPr lang="en-US" sz="2400" dirty="0"/>
              <a:t>and weave type (if fabric) </a:t>
            </a:r>
            <a:endParaRPr lang="tr-TR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solidFill>
                  <a:srgbClr val="FF0000"/>
                </a:solidFill>
              </a:rPr>
              <a:t>2. Activity since </a:t>
            </a:r>
            <a:r>
              <a:rPr lang="tr-TR" sz="2400" dirty="0" err="1">
                <a:solidFill>
                  <a:srgbClr val="FF0000"/>
                </a:solidFill>
              </a:rPr>
              <a:t>deposition</a:t>
            </a:r>
            <a:r>
              <a:rPr lang="tr-TR" sz="24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3. Washing/cleaning </a:t>
            </a:r>
            <a:r>
              <a:rPr lang="en-US" sz="2400" dirty="0" err="1">
                <a:solidFill>
                  <a:srgbClr val="FF0000"/>
                </a:solidFill>
              </a:rPr>
              <a:t>behaviour</a:t>
            </a:r>
            <a:r>
              <a:rPr lang="en-US" sz="2400" dirty="0">
                <a:solidFill>
                  <a:srgbClr val="FF0000"/>
                </a:solidFill>
              </a:rPr>
              <a:t> of the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animal</a:t>
            </a:r>
            <a:r>
              <a:rPr lang="tr-T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17C462-2348-2049-BA76-713C8B76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136011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F7AF28-7A27-594D-84A2-9A68F7A27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59" y="0"/>
            <a:ext cx="7612281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12BA4-069A-9441-B8D1-DD524BB1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342924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732" y="365125"/>
            <a:ext cx="11614638" cy="769083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3333FF"/>
                </a:solidFill>
              </a:rPr>
              <a:t>Forensic</a:t>
            </a:r>
            <a:r>
              <a:rPr lang="tr-TR" sz="3600" b="1" dirty="0">
                <a:solidFill>
                  <a:srgbClr val="3333FF"/>
                </a:solidFill>
              </a:rPr>
              <a:t> </a:t>
            </a:r>
            <a:r>
              <a:rPr lang="tr-TR" sz="3600" b="1" dirty="0" err="1">
                <a:solidFill>
                  <a:srgbClr val="3333FF"/>
                </a:solidFill>
              </a:rPr>
              <a:t>Animal</a:t>
            </a:r>
            <a:r>
              <a:rPr lang="tr-TR" sz="3600" b="1" dirty="0">
                <a:solidFill>
                  <a:srgbClr val="3333FF"/>
                </a:solidFill>
              </a:rPr>
              <a:t> </a:t>
            </a:r>
            <a:r>
              <a:rPr lang="tr-TR" sz="3600" b="1" dirty="0" err="1">
                <a:solidFill>
                  <a:srgbClr val="3333FF"/>
                </a:solidFill>
              </a:rPr>
              <a:t>Hair</a:t>
            </a:r>
            <a:r>
              <a:rPr lang="tr-TR" sz="3600" b="1" dirty="0">
                <a:solidFill>
                  <a:srgbClr val="3333FF"/>
                </a:solidFill>
              </a:rPr>
              <a:t> Analysis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732" y="1354015"/>
            <a:ext cx="11614638" cy="48229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A variety of questions beyond the</a:t>
            </a:r>
            <a:r>
              <a:rPr lang="tr-TR" sz="2200" dirty="0"/>
              <a:t> </a:t>
            </a:r>
            <a:r>
              <a:rPr lang="en-US" sz="2200" dirty="0"/>
              <a:t>species of the hair may be asked of the forensic</a:t>
            </a:r>
            <a:r>
              <a:rPr lang="tr-TR" sz="2200" dirty="0"/>
              <a:t> </a:t>
            </a:r>
            <a:r>
              <a:rPr lang="en-US" sz="2200" dirty="0"/>
              <a:t>hair analyst regarding a case, either</a:t>
            </a:r>
            <a:r>
              <a:rPr lang="tr-TR" sz="2200" dirty="0"/>
              <a:t> </a:t>
            </a:r>
            <a:r>
              <a:rPr lang="en-US" sz="2200" dirty="0"/>
              <a:t>by the police or in court. These may include</a:t>
            </a:r>
            <a:r>
              <a:rPr lang="tr-TR" sz="2200" dirty="0"/>
              <a:t>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following</a:t>
            </a:r>
            <a:r>
              <a:rPr lang="tr-TR" sz="2200" dirty="0"/>
              <a:t>:</a:t>
            </a:r>
          </a:p>
          <a:p>
            <a:pPr algn="just">
              <a:lnSpc>
                <a:spcPct val="150000"/>
              </a:lnSpc>
              <a:buClr>
                <a:srgbClr val="3A06F8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Do all species of animal have a combination</a:t>
            </a:r>
            <a:r>
              <a:rPr lang="tr-TR" sz="2200" dirty="0"/>
              <a:t> </a:t>
            </a:r>
            <a:r>
              <a:rPr lang="en-US" sz="2200" dirty="0"/>
              <a:t>of unique hair characteristics?</a:t>
            </a:r>
          </a:p>
          <a:p>
            <a:pPr algn="just">
              <a:lnSpc>
                <a:spcPct val="150000"/>
              </a:lnSpc>
              <a:buClr>
                <a:srgbClr val="3A06F8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How confident are you that the hair has</a:t>
            </a:r>
            <a:r>
              <a:rPr lang="tr-TR" sz="2200" dirty="0"/>
              <a:t> </a:t>
            </a:r>
            <a:r>
              <a:rPr lang="en-US" sz="2200" dirty="0"/>
              <a:t>originated from the particular animal in</a:t>
            </a:r>
            <a:r>
              <a:rPr lang="tr-TR" sz="2200" dirty="0"/>
              <a:t> </a:t>
            </a:r>
            <a:r>
              <a:rPr lang="en-US" sz="2200" dirty="0"/>
              <a:t>question?</a:t>
            </a:r>
          </a:p>
          <a:p>
            <a:pPr algn="just">
              <a:lnSpc>
                <a:spcPct val="150000"/>
              </a:lnSpc>
              <a:buClr>
                <a:srgbClr val="3A06F8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How and when did the hair evidence</a:t>
            </a:r>
            <a:r>
              <a:rPr lang="tr-TR" sz="2200" dirty="0"/>
              <a:t> </a:t>
            </a:r>
            <a:r>
              <a:rPr lang="en-US" sz="2200" dirty="0"/>
              <a:t>transfer to the scene/victim?</a:t>
            </a:r>
          </a:p>
          <a:p>
            <a:pPr algn="just">
              <a:lnSpc>
                <a:spcPct val="150000"/>
              </a:lnSpc>
              <a:buClr>
                <a:srgbClr val="3A06F8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Could the hair have been transferred innocently?</a:t>
            </a:r>
            <a:endParaRPr lang="tr-T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81941-3EB6-BF46-8C6D-87635982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250732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732" y="365125"/>
            <a:ext cx="11614638" cy="769083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3333FF"/>
                </a:solidFill>
              </a:rPr>
              <a:t>Stages</a:t>
            </a:r>
            <a:r>
              <a:rPr lang="tr-TR" sz="3600" b="1" dirty="0">
                <a:solidFill>
                  <a:srgbClr val="3333FF"/>
                </a:solidFill>
              </a:rPr>
              <a:t> of </a:t>
            </a:r>
            <a:r>
              <a:rPr lang="tr-TR" sz="3600" b="1" dirty="0" err="1">
                <a:solidFill>
                  <a:srgbClr val="3333FF"/>
                </a:solidFill>
              </a:rPr>
              <a:t>hair</a:t>
            </a:r>
            <a:r>
              <a:rPr lang="tr-TR" sz="3600" b="1" dirty="0">
                <a:solidFill>
                  <a:srgbClr val="3333FF"/>
                </a:solidFill>
              </a:rPr>
              <a:t> </a:t>
            </a:r>
            <a:r>
              <a:rPr lang="tr-TR" sz="3600" b="1" dirty="0" err="1">
                <a:solidFill>
                  <a:srgbClr val="3333FF"/>
                </a:solidFill>
              </a:rPr>
              <a:t>analysis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732" y="1354015"/>
            <a:ext cx="11614638" cy="48229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Analysis of hair evidence usually starts</a:t>
            </a:r>
            <a:r>
              <a:rPr lang="tr-TR" sz="2200" dirty="0"/>
              <a:t> </a:t>
            </a:r>
            <a:r>
              <a:rPr lang="en-US" sz="2200" dirty="0"/>
              <a:t>with general observations about the number,</a:t>
            </a:r>
            <a:r>
              <a:rPr lang="tr-TR" sz="2200" dirty="0"/>
              <a:t> </a:t>
            </a:r>
            <a:r>
              <a:rPr lang="en-US" sz="2200" dirty="0"/>
              <a:t>condition and position of the hairs</a:t>
            </a:r>
            <a:r>
              <a:rPr lang="tr-TR" sz="2200" dirty="0"/>
              <a:t> </a:t>
            </a:r>
            <a:r>
              <a:rPr lang="en-US" sz="2200" dirty="0"/>
              <a:t>found. </a:t>
            </a:r>
            <a:endParaRPr lang="tr-TR" sz="2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Analysis will also include some</a:t>
            </a:r>
            <a:r>
              <a:rPr lang="tr-TR" sz="2200" dirty="0"/>
              <a:t> </a:t>
            </a:r>
            <a:r>
              <a:rPr lang="en-US" sz="2200" dirty="0"/>
              <a:t>macroscopic observations, where the hairs</a:t>
            </a:r>
            <a:r>
              <a:rPr lang="tr-TR" sz="2200" dirty="0"/>
              <a:t> </a:t>
            </a:r>
            <a:r>
              <a:rPr lang="en-US" sz="2200" dirty="0"/>
              <a:t>are placed upon a contrasting backing to</a:t>
            </a:r>
            <a:r>
              <a:rPr lang="tr-TR" sz="2200" dirty="0"/>
              <a:t> </a:t>
            </a:r>
            <a:r>
              <a:rPr lang="en-US" sz="2200" dirty="0"/>
              <a:t>allow general features such as </a:t>
            </a:r>
            <a:r>
              <a:rPr lang="en-US" sz="2200" dirty="0" err="1"/>
              <a:t>colour</a:t>
            </a:r>
            <a:r>
              <a:rPr lang="en-US" sz="2200" dirty="0"/>
              <a:t>,</a:t>
            </a:r>
            <a:r>
              <a:rPr lang="tr-TR" sz="2200" dirty="0"/>
              <a:t> </a:t>
            </a:r>
            <a:r>
              <a:rPr lang="en-US" sz="2200" dirty="0"/>
              <a:t>length, shaft profile and condition to be observed</a:t>
            </a:r>
            <a:r>
              <a:rPr lang="tr-TR" sz="2200" dirty="0"/>
              <a:t> </a:t>
            </a:r>
            <a:r>
              <a:rPr lang="en-US" sz="2200" dirty="0"/>
              <a:t>and can allow samples to be divided</a:t>
            </a:r>
            <a:r>
              <a:rPr lang="tr-TR" sz="2200" dirty="0"/>
              <a:t> </a:t>
            </a:r>
            <a:r>
              <a:rPr lang="en-US" sz="2200" dirty="0"/>
              <a:t>into smaller groups, e.g. under hairs and</a:t>
            </a:r>
            <a:r>
              <a:rPr lang="tr-TR" sz="2200" dirty="0"/>
              <a:t> </a:t>
            </a:r>
            <a:r>
              <a:rPr lang="en-US" sz="2200" dirty="0"/>
              <a:t>guard hairs.</a:t>
            </a:r>
            <a:endParaRPr lang="tr-TR" sz="2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Shaft profile can sometimes be</a:t>
            </a:r>
            <a:r>
              <a:rPr lang="tr-TR" sz="2200" dirty="0"/>
              <a:t> </a:t>
            </a:r>
            <a:r>
              <a:rPr lang="en-US" sz="2200" dirty="0"/>
              <a:t>particularly useful when identifying species;</a:t>
            </a:r>
            <a:r>
              <a:rPr lang="tr-TR" sz="2200" dirty="0"/>
              <a:t> </a:t>
            </a:r>
            <a:r>
              <a:rPr lang="en-US" sz="2200" dirty="0"/>
              <a:t>for example, deer hairs have a distinctive</a:t>
            </a:r>
            <a:r>
              <a:rPr lang="tr-TR" sz="2200" dirty="0"/>
              <a:t> </a:t>
            </a:r>
            <a:r>
              <a:rPr lang="en-US" sz="2200" dirty="0"/>
              <a:t>crimped appearance</a:t>
            </a:r>
            <a:endParaRPr lang="tr-T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29697-FF4C-7A45-9AB9-537A213F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297543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732" y="365125"/>
            <a:ext cx="11614638" cy="769083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</a:rPr>
              <a:t>Microscopy preparation</a:t>
            </a:r>
            <a:r>
              <a:rPr lang="tr-TR" sz="3600" b="1" dirty="0">
                <a:solidFill>
                  <a:srgbClr val="3333FF"/>
                </a:solidFill>
              </a:rPr>
              <a:t> </a:t>
            </a:r>
            <a:r>
              <a:rPr lang="en-US" sz="3600" b="1" dirty="0">
                <a:solidFill>
                  <a:srgbClr val="3333FF"/>
                </a:solidFill>
              </a:rPr>
              <a:t>of animal hairs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732" y="1354015"/>
            <a:ext cx="11614638" cy="48229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Any target samples, or even control samples,</a:t>
            </a:r>
            <a:r>
              <a:rPr lang="tr-TR" sz="2200" dirty="0"/>
              <a:t> </a:t>
            </a:r>
            <a:r>
              <a:rPr lang="en-US" sz="2200" dirty="0"/>
              <a:t>which are covered in debris or body fluid must</a:t>
            </a:r>
            <a:r>
              <a:rPr lang="tr-TR" sz="2200" dirty="0"/>
              <a:t> </a:t>
            </a:r>
            <a:r>
              <a:rPr lang="en-US" sz="2200" dirty="0"/>
              <a:t>be cleaned prior to analysis. This can be completed</a:t>
            </a:r>
            <a:r>
              <a:rPr lang="tr-TR" sz="2200" dirty="0"/>
              <a:t> </a:t>
            </a:r>
            <a:r>
              <a:rPr lang="en-US" sz="2200" dirty="0"/>
              <a:t>by gently washing with distilled water</a:t>
            </a:r>
            <a:r>
              <a:rPr lang="tr-TR" sz="2200" dirty="0"/>
              <a:t> </a:t>
            </a:r>
            <a:r>
              <a:rPr lang="en-US" sz="2200" dirty="0"/>
              <a:t>and a mild detergent if necessary. </a:t>
            </a:r>
            <a:endParaRPr lang="tr-TR" sz="2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Organic</a:t>
            </a:r>
            <a:r>
              <a:rPr lang="tr-TR" sz="2200" dirty="0"/>
              <a:t> </a:t>
            </a:r>
            <a:r>
              <a:rPr lang="en-US" sz="2200" dirty="0"/>
              <a:t>solvents such as isopropyl alcohol or acetone</a:t>
            </a:r>
            <a:r>
              <a:rPr lang="tr-TR" sz="2200" dirty="0"/>
              <a:t> </a:t>
            </a:r>
            <a:r>
              <a:rPr lang="en-US" sz="2200" dirty="0"/>
              <a:t>can be used to remove grease and other surface</a:t>
            </a:r>
            <a:r>
              <a:rPr lang="tr-TR" sz="2200" dirty="0"/>
              <a:t> </a:t>
            </a:r>
            <a:r>
              <a:rPr lang="fi-FI" sz="2200" dirty="0"/>
              <a:t>impuritie</a:t>
            </a:r>
            <a:r>
              <a:rPr lang="tr-TR" sz="2200" dirty="0"/>
              <a:t>.</a:t>
            </a:r>
            <a:endParaRPr lang="fi-FI" sz="2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If DNA analysis is possible, hairs</a:t>
            </a:r>
            <a:r>
              <a:rPr lang="tr-TR" sz="2200" dirty="0"/>
              <a:t> </a:t>
            </a:r>
            <a:r>
              <a:rPr lang="en-US" sz="2200" dirty="0"/>
              <a:t>should initially be mounted in distilled water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so as to prevent any nuclear DNA being destroyed</a:t>
            </a:r>
            <a:r>
              <a:rPr lang="tr-TR" sz="2200" dirty="0"/>
              <a:t> </a:t>
            </a:r>
            <a:r>
              <a:rPr lang="tr-TR" sz="2200" dirty="0" err="1"/>
              <a:t>by</a:t>
            </a:r>
            <a:r>
              <a:rPr lang="tr-TR" sz="2200" dirty="0"/>
              <a:t> a </a:t>
            </a:r>
            <a:r>
              <a:rPr lang="tr-TR" sz="2200" dirty="0" err="1"/>
              <a:t>mounting</a:t>
            </a:r>
            <a:r>
              <a:rPr lang="tr-TR" sz="2200" dirty="0"/>
              <a:t> </a:t>
            </a:r>
            <a:r>
              <a:rPr lang="tr-TR" sz="2200" dirty="0" err="1"/>
              <a:t>medium</a:t>
            </a:r>
            <a:r>
              <a:rPr lang="tr-TR" sz="22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22FFA-C216-464C-A721-5C71F8D5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317086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732" y="365125"/>
            <a:ext cx="11614638" cy="769083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3333FF"/>
                </a:solidFill>
              </a:rPr>
              <a:t>Microscopical</a:t>
            </a:r>
            <a:r>
              <a:rPr lang="en-US" sz="3600" b="1" dirty="0">
                <a:solidFill>
                  <a:srgbClr val="3333FF"/>
                </a:solidFill>
              </a:rPr>
              <a:t> analysis</a:t>
            </a:r>
            <a:r>
              <a:rPr lang="tr-TR" sz="3600" b="1" dirty="0">
                <a:solidFill>
                  <a:srgbClr val="3333FF"/>
                </a:solidFill>
              </a:rPr>
              <a:t> </a:t>
            </a:r>
            <a:r>
              <a:rPr lang="en-US" sz="3600" b="1" dirty="0">
                <a:solidFill>
                  <a:srgbClr val="3333FF"/>
                </a:solidFill>
              </a:rPr>
              <a:t>of animal hairs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732" y="1354015"/>
            <a:ext cx="11614638" cy="482294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In </a:t>
            </a:r>
            <a:r>
              <a:rPr lang="en-US" sz="2200" dirty="0" err="1"/>
              <a:t>microscopical</a:t>
            </a:r>
            <a:r>
              <a:rPr lang="en-US" sz="2200" dirty="0"/>
              <a:t> analysis of hairs, a balance</a:t>
            </a:r>
            <a:r>
              <a:rPr lang="tr-TR" sz="2200" dirty="0"/>
              <a:t> </a:t>
            </a:r>
            <a:r>
              <a:rPr lang="en-US" sz="2200" dirty="0"/>
              <a:t>exists between observing the whole hair to</a:t>
            </a:r>
            <a:r>
              <a:rPr lang="tr-TR" sz="2200" dirty="0"/>
              <a:t> </a:t>
            </a:r>
            <a:r>
              <a:rPr lang="en-US" sz="2200" dirty="0"/>
              <a:t>identify species and/or any similarities and</a:t>
            </a:r>
            <a:r>
              <a:rPr lang="tr-TR" sz="2200" dirty="0"/>
              <a:t> </a:t>
            </a:r>
            <a:r>
              <a:rPr lang="en-US" sz="2200" dirty="0"/>
              <a:t>differences between control and target hairs</a:t>
            </a:r>
            <a:r>
              <a:rPr lang="tr-TR" sz="22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Analysis evidence sheets can be used</a:t>
            </a:r>
            <a:r>
              <a:rPr lang="tr-TR" sz="2200" dirty="0"/>
              <a:t> </a:t>
            </a:r>
            <a:r>
              <a:rPr lang="en-US" sz="2200" dirty="0"/>
              <a:t>that provide a systematic method for noting</a:t>
            </a:r>
            <a:r>
              <a:rPr lang="tr-TR" sz="2200" dirty="0"/>
              <a:t> </a:t>
            </a:r>
            <a:r>
              <a:rPr lang="en-US" sz="2200" dirty="0"/>
              <a:t>down relevant characteristics, sketches and</a:t>
            </a:r>
            <a:r>
              <a:rPr lang="tr-TR" sz="2200" dirty="0"/>
              <a:t> </a:t>
            </a:r>
            <a:r>
              <a:rPr lang="en-US" sz="2200" dirty="0"/>
              <a:t>comments using standardized terminology</a:t>
            </a:r>
            <a:endParaRPr lang="tr-TR" sz="2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It is logical for an analyst to start at the</a:t>
            </a:r>
            <a:r>
              <a:rPr lang="tr-TR" sz="2200" dirty="0"/>
              <a:t> </a:t>
            </a:r>
            <a:r>
              <a:rPr lang="en-US" sz="2200" dirty="0"/>
              <a:t>root end, move through to the shaft area</a:t>
            </a:r>
            <a:r>
              <a:rPr lang="tr-TR" sz="2200" dirty="0"/>
              <a:t> </a:t>
            </a:r>
            <a:r>
              <a:rPr lang="en-US" sz="2200" dirty="0"/>
              <a:t>and then to the tip to identify any variation</a:t>
            </a:r>
            <a:r>
              <a:rPr lang="tr-TR" sz="2200" dirty="0"/>
              <a:t> </a:t>
            </a:r>
            <a:r>
              <a:rPr lang="en-US" sz="2200" dirty="0"/>
              <a:t>in characteristics and to view the whole</a:t>
            </a:r>
            <a:r>
              <a:rPr lang="tr-TR" sz="2200" dirty="0"/>
              <a:t> </a:t>
            </a:r>
            <a:r>
              <a:rPr lang="en-US" sz="2200" dirty="0"/>
              <a:t>hair. </a:t>
            </a:r>
            <a:endParaRPr lang="tr-TR" sz="2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/>
              <a:t>Each area can provide information</a:t>
            </a:r>
            <a:r>
              <a:rPr lang="tr-TR" sz="2200" dirty="0"/>
              <a:t> </a:t>
            </a:r>
            <a:r>
              <a:rPr lang="en-US" sz="2200" dirty="0"/>
              <a:t>specific to that region; for example, the</a:t>
            </a:r>
            <a:r>
              <a:rPr lang="tr-TR" sz="2200" dirty="0"/>
              <a:t> </a:t>
            </a:r>
            <a:r>
              <a:rPr lang="en-US" sz="2200" dirty="0"/>
              <a:t>root can provide information about the</a:t>
            </a:r>
            <a:r>
              <a:rPr lang="tr-TR" sz="2200" dirty="0"/>
              <a:t> </a:t>
            </a:r>
            <a:r>
              <a:rPr lang="en-US" sz="2200" dirty="0"/>
              <a:t>growth stage of the hair, the shaft can provide</a:t>
            </a:r>
            <a:r>
              <a:rPr lang="tr-TR" sz="2200" dirty="0"/>
              <a:t> </a:t>
            </a:r>
            <a:r>
              <a:rPr lang="en-US" sz="2200" dirty="0"/>
              <a:t>information about the pigment and</a:t>
            </a:r>
            <a:r>
              <a:rPr lang="tr-TR" sz="2200" dirty="0"/>
              <a:t> </a:t>
            </a:r>
            <a:r>
              <a:rPr lang="en-US" sz="2200" dirty="0"/>
              <a:t>medulla and the tip can provide information</a:t>
            </a:r>
            <a:r>
              <a:rPr lang="tr-TR" sz="2200" dirty="0"/>
              <a:t> </a:t>
            </a:r>
            <a:r>
              <a:rPr lang="en-US" sz="2200" dirty="0"/>
              <a:t>about damage and whether a fork or</a:t>
            </a:r>
            <a:r>
              <a:rPr lang="tr-TR" sz="2200" dirty="0"/>
              <a:t> </a:t>
            </a:r>
            <a:r>
              <a:rPr lang="en-US" sz="2200" dirty="0"/>
              <a:t>split is present.</a:t>
            </a:r>
            <a:endParaRPr lang="tr-TR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0E8AD-DF96-9D43-A3BC-D8B3538C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251748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F7AF28-7A27-594D-84A2-9A68F7A27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59" y="0"/>
            <a:ext cx="7612281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DD45E6-0F33-6947-ADD5-51C1437D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210705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22A501-F8E2-6C4B-8A40-D11C8C659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9" y="944333"/>
            <a:ext cx="11096357" cy="464003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09B32-B8DB-C14E-BCA8-DA0A1676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Doc.Dr. Idil BASTAN</a:t>
            </a:r>
          </a:p>
        </p:txBody>
      </p:sp>
    </p:spTree>
    <p:extLst>
      <p:ext uri="{BB962C8B-B14F-4D97-AF65-F5344CB8AC3E}">
        <p14:creationId xmlns:p14="http://schemas.microsoft.com/office/powerpoint/2010/main" val="23295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1504</Words>
  <Application>Microsoft Macintosh PowerPoint</Application>
  <PresentationFormat>Widescreen</PresentationFormat>
  <Paragraphs>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Teması</vt:lpstr>
      <vt:lpstr>General Structure of Hair</vt:lpstr>
      <vt:lpstr>PowerPoint Presentation</vt:lpstr>
      <vt:lpstr>PowerPoint Presentation</vt:lpstr>
      <vt:lpstr>Forensic Animal Hair Analysis</vt:lpstr>
      <vt:lpstr>Stages of hair analysis</vt:lpstr>
      <vt:lpstr>Microscopy preparation of animal hairs</vt:lpstr>
      <vt:lpstr>Microscopical analysis of animal hairs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Species Identification from Animal Hair</vt:lpstr>
      <vt:lpstr>Scale morphology</vt:lpstr>
      <vt:lpstr>1. Scale position in relation to the longitudinal axis:</vt:lpstr>
      <vt:lpstr>2. Shape of the scale margin:</vt:lpstr>
      <vt:lpstr>3. Distance between the external margins of the scales:</vt:lpstr>
      <vt:lpstr>4. Scale pattern: this describes the overall shape and regularity of the outer scales.</vt:lpstr>
      <vt:lpstr>Fig. 6.5. Animal hair medulla distributions and structures.</vt:lpstr>
      <vt:lpstr>Fig. 6.5. Animal hair medulla distributions and structures.</vt:lpstr>
      <vt:lpstr>Fig. 6.5. Animal hair medulla distributions and structures.</vt:lpstr>
      <vt:lpstr>Medullary fraction (MF) aka medullary index (MI)</vt:lpstr>
      <vt:lpstr>Colour banding</vt:lpstr>
      <vt:lpstr>Root shape</vt:lpstr>
      <vt:lpstr>Root shape</vt:lpstr>
      <vt:lpstr>Conclusions from comparing control and target hairs</vt:lpstr>
      <vt:lpstr>Transfer and persistence for interpreting animal crimes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Structure of Hair</dc:title>
  <dc:creator>IDIL</dc:creator>
  <cp:lastModifiedBy>idil bastan</cp:lastModifiedBy>
  <cp:revision>18</cp:revision>
  <dcterms:created xsi:type="dcterms:W3CDTF">2020-05-07T08:27:41Z</dcterms:created>
  <dcterms:modified xsi:type="dcterms:W3CDTF">2020-05-08T05:27:52Z</dcterms:modified>
</cp:coreProperties>
</file>