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5" r:id="rId1"/>
    <p:sldMasterId id="2147483947" r:id="rId2"/>
  </p:sldMasterIdLst>
  <p:notesMasterIdLst>
    <p:notesMasterId r:id="rId16"/>
  </p:notesMasterIdLst>
  <p:sldIdLst>
    <p:sldId id="552" r:id="rId3"/>
    <p:sldId id="564" r:id="rId4"/>
    <p:sldId id="471" r:id="rId5"/>
    <p:sldId id="575" r:id="rId6"/>
    <p:sldId id="568" r:id="rId7"/>
    <p:sldId id="563" r:id="rId8"/>
    <p:sldId id="567" r:id="rId9"/>
    <p:sldId id="569" r:id="rId10"/>
    <p:sldId id="570" r:id="rId11"/>
    <p:sldId id="577" r:id="rId12"/>
    <p:sldId id="571" r:id="rId13"/>
    <p:sldId id="583" r:id="rId14"/>
    <p:sldId id="58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EFFD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968" autoAdjust="0"/>
    <p:restoredTop sz="94660"/>
  </p:normalViewPr>
  <p:slideViewPr>
    <p:cSldViewPr snapToGrid="0" snapToObjects="1">
      <p:cViewPr varScale="1">
        <p:scale>
          <a:sx n="64" d="100"/>
          <a:sy n="64" d="100"/>
        </p:scale>
        <p:origin x="60" y="56"/>
      </p:cViewPr>
      <p:guideLst>
        <p:guide orient="horz" pos="2160"/>
        <p:guide pos="3840"/>
      </p:guideLst>
    </p:cSldViewPr>
  </p:slideViewPr>
  <p:notesTextViewPr>
    <p:cViewPr>
      <p:scale>
        <a:sx n="100" d="100"/>
        <a:sy n="100" d="100"/>
      </p:scale>
      <p:origin x="0" y="0"/>
    </p:cViewPr>
  </p:notesTextViewPr>
  <p:notesViewPr>
    <p:cSldViewPr snapToGrid="0" snapToObjects="1">
      <p:cViewPr varScale="1">
        <p:scale>
          <a:sx n="68" d="100"/>
          <a:sy n="68" d="100"/>
        </p:scale>
        <p:origin x="3101"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E0B55-E32B-FD40-BD1D-E6A191A9BBAA}" type="datetimeFigureOut">
              <a:rPr lang="en-US" smtClean="0"/>
              <a:t>5/29/2020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DB4D74-0D15-A94B-B96E-FFCE1DF07852}" type="slidenum">
              <a:rPr lang="en-US" smtClean="0"/>
              <a:t>‹#›</a:t>
            </a:fld>
            <a:endParaRPr lang="en-US"/>
          </a:p>
        </p:txBody>
      </p:sp>
    </p:spTree>
    <p:extLst>
      <p:ext uri="{BB962C8B-B14F-4D97-AF65-F5344CB8AC3E}">
        <p14:creationId xmlns:p14="http://schemas.microsoft.com/office/powerpoint/2010/main" val="6760530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1</a:t>
            </a:fld>
            <a:endParaRPr lang="en-US"/>
          </a:p>
        </p:txBody>
      </p:sp>
    </p:spTree>
    <p:extLst>
      <p:ext uri="{BB962C8B-B14F-4D97-AF65-F5344CB8AC3E}">
        <p14:creationId xmlns:p14="http://schemas.microsoft.com/office/powerpoint/2010/main" val="1730016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2</a:t>
            </a:fld>
            <a:endParaRPr lang="en-US"/>
          </a:p>
        </p:txBody>
      </p:sp>
    </p:spTree>
    <p:extLst>
      <p:ext uri="{BB962C8B-B14F-4D97-AF65-F5344CB8AC3E}">
        <p14:creationId xmlns:p14="http://schemas.microsoft.com/office/powerpoint/2010/main" val="2444871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3</a:t>
            </a:fld>
            <a:endParaRPr lang="en-US"/>
          </a:p>
        </p:txBody>
      </p:sp>
    </p:spTree>
    <p:extLst>
      <p:ext uri="{BB962C8B-B14F-4D97-AF65-F5344CB8AC3E}">
        <p14:creationId xmlns:p14="http://schemas.microsoft.com/office/powerpoint/2010/main" val="157654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4</a:t>
            </a:fld>
            <a:endParaRPr lang="en-US"/>
          </a:p>
        </p:txBody>
      </p:sp>
    </p:spTree>
    <p:extLst>
      <p:ext uri="{BB962C8B-B14F-4D97-AF65-F5344CB8AC3E}">
        <p14:creationId xmlns:p14="http://schemas.microsoft.com/office/powerpoint/2010/main" val="1128242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5</a:t>
            </a:fld>
            <a:endParaRPr lang="en-US"/>
          </a:p>
        </p:txBody>
      </p:sp>
    </p:spTree>
    <p:extLst>
      <p:ext uri="{BB962C8B-B14F-4D97-AF65-F5344CB8AC3E}">
        <p14:creationId xmlns:p14="http://schemas.microsoft.com/office/powerpoint/2010/main" val="2993435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6</a:t>
            </a:fld>
            <a:endParaRPr lang="en-US"/>
          </a:p>
        </p:txBody>
      </p:sp>
    </p:spTree>
    <p:extLst>
      <p:ext uri="{BB962C8B-B14F-4D97-AF65-F5344CB8AC3E}">
        <p14:creationId xmlns:p14="http://schemas.microsoft.com/office/powerpoint/2010/main" val="798081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7</a:t>
            </a:fld>
            <a:endParaRPr lang="en-US"/>
          </a:p>
        </p:txBody>
      </p:sp>
    </p:spTree>
    <p:extLst>
      <p:ext uri="{BB962C8B-B14F-4D97-AF65-F5344CB8AC3E}">
        <p14:creationId xmlns:p14="http://schemas.microsoft.com/office/powerpoint/2010/main" val="24138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395295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49074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813325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lvl1pPr algn="ctr">
              <a:defRPr>
                <a:latin typeface="Verdana" panose="020B0604030504040204" pitchFamily="34" charset="0"/>
                <a:ea typeface="Verdana" panose="020B0604030504040204" pitchFamily="34" charset="0"/>
                <a:cs typeface="Verdana" panose="020B0604030504040204" pitchFamily="34" charset="0"/>
              </a:defRPr>
            </a:lvl1pPr>
          </a:lstStyle>
          <a:p>
            <a:r>
              <a:rPr lang="tr-TR" dirty="0" smtClean="0"/>
              <a:t>Asıl başlık stili için tıklatın</a:t>
            </a:r>
            <a:endParaRPr lang="tr-TR" dirty="0"/>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dirty="0" smtClean="0"/>
              <a:t>Asıl alt başlık stilini düzenlemek için tıklatın</a:t>
            </a:r>
            <a:endParaRPr lang="tr-TR" dirty="0"/>
          </a:p>
        </p:txBody>
      </p:sp>
      <p:sp>
        <p:nvSpPr>
          <p:cNvPr id="4" name="Veri Yer Tutucusu 3"/>
          <p:cNvSpPr>
            <a:spLocks noGrp="1"/>
          </p:cNvSpPr>
          <p:nvPr>
            <p:ph type="dt" sz="half" idx="10"/>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29.05.2020</a:t>
            </a:fld>
            <a:endParaRPr lang="tr-TR"/>
          </a:p>
        </p:txBody>
      </p:sp>
      <p:sp>
        <p:nvSpPr>
          <p:cNvPr id="5" name="Altbilgi Yer Tutucusu 4"/>
          <p:cNvSpPr>
            <a:spLocks noGrp="1"/>
          </p:cNvSpPr>
          <p:nvPr>
            <p:ph type="ftr" sz="quarter" idx="1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12"/>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31583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614859" cy="1143000"/>
          </a:xfrm>
        </p:spPr>
        <p:txBody>
          <a:bodyPr/>
          <a:lstStyle/>
          <a:p>
            <a:r>
              <a:rPr lang="tr-TR" dirty="0" smtClean="0"/>
              <a:t>Asıl başlık stili için tıklatın</a:t>
            </a:r>
            <a:endParaRPr lang="tr-TR" dirty="0"/>
          </a:p>
        </p:txBody>
      </p:sp>
      <p:sp>
        <p:nvSpPr>
          <p:cNvPr id="3" name="İçerik Yer Tutucusu 2"/>
          <p:cNvSpPr>
            <a:spLocks noGrp="1"/>
          </p:cNvSpPr>
          <p:nvPr>
            <p:ph idx="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vl2pPr>
              <a:defRPr>
                <a:latin typeface="Verdana" panose="020B0604030504040204" pitchFamily="34" charset="0"/>
                <a:ea typeface="Verdana" panose="020B0604030504040204" pitchFamily="34" charset="0"/>
                <a:cs typeface="Verdana" panose="020B0604030504040204" pitchFamily="34" charset="0"/>
              </a:defRPr>
            </a:lvl2pPr>
            <a:lvl3pPr>
              <a:defRPr>
                <a:latin typeface="Verdana" panose="020B0604030504040204" pitchFamily="34" charset="0"/>
                <a:ea typeface="Verdana" panose="020B0604030504040204" pitchFamily="34" charset="0"/>
                <a:cs typeface="Verdana" panose="020B0604030504040204" pitchFamily="34" charset="0"/>
              </a:defRPr>
            </a:lvl3pPr>
            <a:lvl4pPr>
              <a:defRPr>
                <a:latin typeface="Verdana" panose="020B0604030504040204" pitchFamily="34" charset="0"/>
                <a:ea typeface="Verdana" panose="020B0604030504040204" pitchFamily="34" charset="0"/>
                <a:cs typeface="Verdana" panose="020B0604030504040204" pitchFamily="34" charset="0"/>
              </a:defRPr>
            </a:lvl4pPr>
            <a:lvl5pPr>
              <a:defRPr>
                <a:latin typeface="Verdana" panose="020B0604030504040204" pitchFamily="34" charset="0"/>
                <a:ea typeface="Verdana" panose="020B0604030504040204" pitchFamily="34" charset="0"/>
                <a:cs typeface="Verdana" panose="020B0604030504040204" pitchFamily="34" charset="0"/>
              </a:defRPr>
            </a:lvl5p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10"/>
          </p:nvPr>
        </p:nvSpPr>
        <p:spPr/>
        <p:txBody>
          <a:bodyPr/>
          <a:lstStyle/>
          <a:p>
            <a:fld id="{37DEC90F-93E7-493E-90B1-B0A24C29881C}" type="datetimeFigureOut">
              <a:rPr lang="tr-TR" smtClean="0"/>
              <a:t>29.05.2020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38887070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710869"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DEC90F-93E7-493E-90B1-B0A24C29881C}" type="datetimeFigureOut">
              <a:rPr lang="tr-TR" smtClean="0"/>
              <a:t>29.05.2020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2317258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DEC90F-93E7-493E-90B1-B0A24C29881C}" type="datetimeFigureOut">
              <a:rPr lang="tr-TR" smtClean="0"/>
              <a:t>29.05.2020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spTree>
    <p:extLst>
      <p:ext uri="{BB962C8B-B14F-4D97-AF65-F5344CB8AC3E}">
        <p14:creationId xmlns:p14="http://schemas.microsoft.com/office/powerpoint/2010/main" val="1931231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772374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pic>
        <p:nvPicPr>
          <p:cNvPr id="7" name="Resim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2351" y="44028"/>
            <a:ext cx="1589649" cy="1638722"/>
          </a:xfrm>
          <a:prstGeom prst="rect">
            <a:avLst/>
          </a:prstGeom>
        </p:spPr>
      </p:pic>
    </p:spTree>
    <p:extLst>
      <p:ext uri="{BB962C8B-B14F-4D97-AF65-F5344CB8AC3E}">
        <p14:creationId xmlns:p14="http://schemas.microsoft.com/office/powerpoint/2010/main" val="15884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C7B2F76-6856-B34B-B37B-5D0FF7542D1F}" type="datetimeFigureOut">
              <a:rPr lang="en-US" smtClean="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0840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C7B2F76-6856-B34B-B37B-5D0FF7542D1F}" type="datetimeFigureOut">
              <a:rPr lang="en-US" smtClean="0"/>
              <a:t>5/29/2020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271034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C7B2F76-6856-B34B-B37B-5D0FF7542D1F}" type="datetimeFigureOut">
              <a:rPr lang="en-US" smtClean="0"/>
              <a:t>5/29/2020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518321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B2F76-6856-B34B-B37B-5D0FF7542D1F}" type="datetimeFigureOut">
              <a:rPr lang="en-US" smtClean="0"/>
              <a:t>5/29/2020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17404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325647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607653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B2F76-6856-B34B-B37B-5D0FF7542D1F}" type="datetimeFigureOut">
              <a:rPr lang="en-US" smtClean="0"/>
              <a:t>5/29/2020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9269F-1902-CC4E-9ED1-734966E2D439}" type="slidenum">
              <a:rPr lang="en-US" smtClean="0"/>
              <a:t>‹#›</a:t>
            </a:fld>
            <a:endParaRPr lang="en-US"/>
          </a:p>
        </p:txBody>
      </p:sp>
    </p:spTree>
    <p:extLst>
      <p:ext uri="{BB962C8B-B14F-4D97-AF65-F5344CB8AC3E}">
        <p14:creationId xmlns:p14="http://schemas.microsoft.com/office/powerpoint/2010/main" val="161216328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59008" cy="1143000"/>
          </a:xfrm>
          <a:prstGeom prst="rect">
            <a:avLst/>
          </a:prstGeom>
        </p:spPr>
        <p:txBody>
          <a:bodyPr vert="horz" lIns="91440" tIns="45720" rIns="91440" bIns="45720" rtlCol="0" anchor="ctr">
            <a:normAutofit/>
          </a:bodyPr>
          <a:lstStyle/>
          <a:p>
            <a:r>
              <a:rPr lang="tr-TR" dirty="0" smtClean="0"/>
              <a:t>Asıl başlık stili için tıklatın</a:t>
            </a:r>
            <a:endParaRPr lang="tr-TR" dirty="0"/>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29.05.2020</a:t>
            </a:fld>
            <a:endParaRPr lang="tr-TR"/>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10980964"/>
      </p:ext>
    </p:extLst>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Lst>
  <p:txStyles>
    <p:titleStyle>
      <a:lvl1pPr algn="l" defTabSz="914400" rtl="0" eaLnBrk="1" latinLnBrk="0" hangingPunct="1">
        <a:spcBef>
          <a:spcPct val="0"/>
        </a:spcBef>
        <a:buNone/>
        <a:defRPr sz="3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 ESERADI VE SORUMLULUK BİLDİRİMİ ALANI</a:t>
            </a:r>
            <a:br>
              <a:rPr lang="tr-TR" dirty="0" smtClean="0"/>
            </a:br>
            <a:r>
              <a:rPr lang="tr-TR" dirty="0" smtClean="0"/>
              <a:t> </a:t>
            </a:r>
            <a:endParaRPr lang="tr-TR" dirty="0"/>
          </a:p>
        </p:txBody>
      </p:sp>
      <p:sp>
        <p:nvSpPr>
          <p:cNvPr id="7" name="Alt Başlık 6"/>
          <p:cNvSpPr>
            <a:spLocks noGrp="1"/>
          </p:cNvSpPr>
          <p:nvPr>
            <p:ph type="subTitle" idx="1"/>
          </p:nvPr>
        </p:nvSpPr>
        <p:spPr/>
        <p:txBody>
          <a:bodyPr/>
          <a:lstStyle/>
          <a:p>
            <a:endParaRPr lang="tr-TR"/>
          </a:p>
        </p:txBody>
      </p:sp>
    </p:spTree>
    <p:extLst>
      <p:ext uri="{BB962C8B-B14F-4D97-AF65-F5344CB8AC3E}">
        <p14:creationId xmlns:p14="http://schemas.microsoft.com/office/powerpoint/2010/main" val="4885423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981" y="206477"/>
            <a:ext cx="10491019" cy="1288026"/>
          </a:xfrm>
        </p:spPr>
        <p:txBody>
          <a:bodyPr>
            <a:normAutofit fontScale="90000"/>
          </a:bodyPr>
          <a:lstStyle/>
          <a:p>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400" b="1" dirty="0"/>
              <a:t>Eseradı ve Sorumluluk Bildirim Alanı </a:t>
            </a:r>
            <a:r>
              <a:rPr lang="tr-TR" sz="4400" dirty="0"/>
              <a:t> Sorumluluk bidirimi</a:t>
            </a:r>
          </a:p>
        </p:txBody>
      </p:sp>
      <p:sp>
        <p:nvSpPr>
          <p:cNvPr id="3" name="Text Placeholder 2"/>
          <p:cNvSpPr>
            <a:spLocks noGrp="1"/>
          </p:cNvSpPr>
          <p:nvPr>
            <p:ph type="subTitle" idx="1"/>
          </p:nvPr>
        </p:nvSpPr>
        <p:spPr>
          <a:xfrm>
            <a:off x="176981" y="1710813"/>
            <a:ext cx="10491019" cy="5014452"/>
          </a:xfrm>
        </p:spPr>
        <p:txBody>
          <a:bodyPr>
            <a:normAutofit/>
          </a:bodyPr>
          <a:lstStyle/>
          <a:p>
            <a:endParaRPr lang="tr-TR" dirty="0" smtClean="0"/>
          </a:p>
          <a:p>
            <a:pPr algn="l"/>
            <a:r>
              <a:rPr lang="tr-TR" dirty="0"/>
              <a:t>Sorumluluk bildiriminde verilen </a:t>
            </a:r>
            <a:r>
              <a:rPr lang="tr-TR" dirty="0" err="1"/>
              <a:t>kişinin</a:t>
            </a:r>
            <a:r>
              <a:rPr lang="tr-TR" dirty="0"/>
              <a:t> adına </a:t>
            </a:r>
            <a:r>
              <a:rPr lang="tr-TR" dirty="0" err="1">
                <a:solidFill>
                  <a:srgbClr val="000000"/>
                </a:solidFill>
              </a:rPr>
              <a:t>bağlı</a:t>
            </a:r>
            <a:r>
              <a:rPr lang="tr-TR" dirty="0">
                <a:solidFill>
                  <a:srgbClr val="000000"/>
                </a:solidFill>
              </a:rPr>
              <a:t> sanlar</a:t>
            </a:r>
            <a:r>
              <a:rPr lang="tr-TR" dirty="0"/>
              <a:t>, vb., yapılan </a:t>
            </a:r>
            <a:r>
              <a:rPr lang="tr-TR" dirty="0" err="1"/>
              <a:t>çıkarma</a:t>
            </a:r>
            <a:r>
              <a:rPr lang="tr-TR" dirty="0"/>
              <a:t> bildirimi </a:t>
            </a:r>
            <a:r>
              <a:rPr lang="tr-TR" dirty="0" err="1"/>
              <a:t>anlaşılmaz</a:t>
            </a:r>
            <a:r>
              <a:rPr lang="tr-TR" dirty="0"/>
              <a:t> duruma </a:t>
            </a:r>
            <a:r>
              <a:rPr lang="tr-TR" dirty="0" err="1"/>
              <a:t>getirmedikçe</a:t>
            </a:r>
            <a:r>
              <a:rPr lang="tr-TR" dirty="0"/>
              <a:t>, </a:t>
            </a:r>
            <a:r>
              <a:rPr lang="tr-TR" dirty="0" smtClean="0"/>
              <a:t>yazılmaz</a:t>
            </a:r>
          </a:p>
          <a:p>
            <a:r>
              <a:rPr lang="tr-TR" dirty="0"/>
              <a:t>Bilimsel </a:t>
            </a:r>
            <a:r>
              <a:rPr lang="tr-TR" dirty="0" err="1"/>
              <a:t>araştırma</a:t>
            </a:r>
            <a:r>
              <a:rPr lang="tr-TR" dirty="0"/>
              <a:t> ve yazma el kitabı / Halil </a:t>
            </a:r>
            <a:r>
              <a:rPr lang="tr-TR" dirty="0" err="1"/>
              <a:t>Seyidoğlu</a:t>
            </a:r>
            <a:r>
              <a:rPr lang="tr-TR" dirty="0"/>
              <a:t> </a:t>
            </a:r>
          </a:p>
          <a:p>
            <a:r>
              <a:rPr lang="tr-TR" dirty="0"/>
              <a:t>(Eserdeki ad “Prof. Dr. Halil </a:t>
            </a:r>
            <a:r>
              <a:rPr lang="tr-TR" dirty="0" err="1"/>
              <a:t>Seyidoğlu</a:t>
            </a:r>
            <a:r>
              <a:rPr lang="tr-TR" dirty="0"/>
              <a:t> ” </a:t>
            </a:r>
            <a:r>
              <a:rPr lang="tr-TR" dirty="0" err="1"/>
              <a:t>biçiminde</a:t>
            </a:r>
            <a:r>
              <a:rPr lang="tr-TR" dirty="0"/>
              <a:t>)</a:t>
            </a:r>
          </a:p>
          <a:p>
            <a:r>
              <a:rPr lang="tr-TR" dirty="0" err="1"/>
              <a:t>Beşeri</a:t>
            </a:r>
            <a:r>
              <a:rPr lang="tr-TR" dirty="0"/>
              <a:t>̂ </a:t>
            </a:r>
            <a:r>
              <a:rPr lang="tr-TR" dirty="0" err="1"/>
              <a:t>âlemin</a:t>
            </a:r>
            <a:r>
              <a:rPr lang="tr-TR" dirty="0"/>
              <a:t> rasathanesi olarak </a:t>
            </a:r>
            <a:r>
              <a:rPr lang="tr-TR" dirty="0" err="1"/>
              <a:t>Türkiye</a:t>
            </a:r>
            <a:r>
              <a:rPr lang="tr-TR" dirty="0"/>
              <a:t> / Erhan </a:t>
            </a:r>
            <a:r>
              <a:rPr lang="tr-TR" dirty="0" err="1"/>
              <a:t>Löker</a:t>
            </a:r>
            <a:r>
              <a:rPr lang="tr-TR" dirty="0"/>
              <a:t> </a:t>
            </a:r>
          </a:p>
          <a:p>
            <a:r>
              <a:rPr lang="tr-TR" dirty="0"/>
              <a:t>(Eserdeki ad “Avukat Erhan </a:t>
            </a:r>
            <a:r>
              <a:rPr lang="tr-TR" dirty="0" err="1"/>
              <a:t>Löker</a:t>
            </a:r>
            <a:r>
              <a:rPr lang="tr-TR" dirty="0"/>
              <a:t>” </a:t>
            </a:r>
            <a:r>
              <a:rPr lang="tr-TR" dirty="0" err="1"/>
              <a:t>biçimide</a:t>
            </a:r>
            <a:r>
              <a:rPr lang="tr-TR" dirty="0"/>
              <a:t>) </a:t>
            </a:r>
          </a:p>
          <a:p>
            <a:r>
              <a:rPr lang="tr-TR" dirty="0"/>
              <a:t>Yeniden </a:t>
            </a:r>
            <a:r>
              <a:rPr lang="tr-TR" dirty="0" err="1"/>
              <a:t>şekillenen</a:t>
            </a:r>
            <a:r>
              <a:rPr lang="tr-TR" dirty="0"/>
              <a:t> </a:t>
            </a:r>
            <a:r>
              <a:rPr lang="tr-TR" dirty="0" err="1"/>
              <a:t>dünya</a:t>
            </a:r>
            <a:r>
              <a:rPr lang="tr-TR" dirty="0"/>
              <a:t> / Nejat Eslen </a:t>
            </a:r>
          </a:p>
          <a:p>
            <a:r>
              <a:rPr lang="tr-TR" dirty="0"/>
              <a:t>(Eserdeki ad “E. </a:t>
            </a:r>
            <a:r>
              <a:rPr lang="tr-TR" dirty="0" err="1"/>
              <a:t>Korgnl</a:t>
            </a:r>
            <a:r>
              <a:rPr lang="tr-TR" dirty="0"/>
              <a:t>. Nejat Eslen” </a:t>
            </a:r>
            <a:r>
              <a:rPr lang="tr-TR" dirty="0" err="1"/>
              <a:t>biçiminde</a:t>
            </a:r>
            <a:r>
              <a:rPr lang="tr-TR" dirty="0"/>
              <a:t>) fakat, . . . / </a:t>
            </a:r>
            <a:r>
              <a:rPr lang="tr-TR" dirty="0" err="1"/>
              <a:t>Ercişli</a:t>
            </a:r>
            <a:r>
              <a:rPr lang="tr-TR" dirty="0"/>
              <a:t> Emrah . . . / </a:t>
            </a:r>
            <a:r>
              <a:rPr lang="tr-TR" dirty="0" err="1"/>
              <a:t>by</a:t>
            </a:r>
            <a:r>
              <a:rPr lang="tr-TR" dirty="0"/>
              <a:t> Dr. </a:t>
            </a:r>
            <a:r>
              <a:rPr lang="tr-TR" dirty="0" err="1"/>
              <a:t>Seuss</a:t>
            </a:r>
            <a:r>
              <a:rPr lang="tr-TR" dirty="0"/>
              <a:t> . . . / </a:t>
            </a:r>
            <a:r>
              <a:rPr lang="tr-TR" dirty="0" err="1"/>
              <a:t>by</a:t>
            </a:r>
            <a:r>
              <a:rPr lang="tr-TR" dirty="0"/>
              <a:t> </a:t>
            </a:r>
            <a:r>
              <a:rPr lang="tr-TR" dirty="0" err="1"/>
              <a:t>Lord</a:t>
            </a:r>
            <a:r>
              <a:rPr lang="tr-TR" dirty="0"/>
              <a:t> Byron </a:t>
            </a:r>
          </a:p>
          <a:p>
            <a:pPr algn="l"/>
            <a:endParaRPr lang="tr-TR" b="1" dirty="0"/>
          </a:p>
        </p:txBody>
      </p:sp>
    </p:spTree>
    <p:extLst>
      <p:ext uri="{BB962C8B-B14F-4D97-AF65-F5344CB8AC3E}">
        <p14:creationId xmlns:p14="http://schemas.microsoft.com/office/powerpoint/2010/main" val="711865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651" y="147485"/>
            <a:ext cx="11631561" cy="1514168"/>
          </a:xfrm>
        </p:spPr>
        <p:txBody>
          <a:bodyPr>
            <a:noAutofit/>
          </a:bodyPr>
          <a:lstStyle/>
          <a:p>
            <a:r>
              <a:rPr lang="tr-TR" sz="3600" b="1" dirty="0"/>
              <a:t>Ortak </a:t>
            </a:r>
            <a:r>
              <a:rPr lang="tr-TR" sz="3600" b="1" dirty="0" err="1"/>
              <a:t>eseradı</a:t>
            </a:r>
            <a:r>
              <a:rPr lang="tr-TR" sz="3600" b="1" dirty="0"/>
              <a:t> bulunmayan eserler </a:t>
            </a:r>
          </a:p>
        </p:txBody>
      </p:sp>
      <p:sp>
        <p:nvSpPr>
          <p:cNvPr id="3" name="Text Placeholder 2"/>
          <p:cNvSpPr>
            <a:spLocks noGrp="1"/>
          </p:cNvSpPr>
          <p:nvPr>
            <p:ph type="subTitle" idx="1"/>
          </p:nvPr>
        </p:nvSpPr>
        <p:spPr>
          <a:xfrm>
            <a:off x="432619" y="1917289"/>
            <a:ext cx="10235381" cy="4611329"/>
          </a:xfrm>
        </p:spPr>
        <p:txBody>
          <a:bodyPr>
            <a:normAutofit/>
          </a:bodyPr>
          <a:lstStyle/>
          <a:p>
            <a:pPr algn="l"/>
            <a:r>
              <a:rPr lang="tr-TR" dirty="0" smtClean="0"/>
              <a:t>Ortak </a:t>
            </a:r>
            <a:r>
              <a:rPr lang="tr-TR" dirty="0" err="1" smtClean="0"/>
              <a:t>eseradı</a:t>
            </a:r>
            <a:r>
              <a:rPr lang="tr-TR" dirty="0" smtClean="0"/>
              <a:t> bulunmayan eserlerde adlardan birine üstünlük verilmiş ise bu ad öz </a:t>
            </a:r>
            <a:r>
              <a:rPr lang="tr-TR" dirty="0" err="1" smtClean="0"/>
              <a:t>eseradı</a:t>
            </a:r>
            <a:r>
              <a:rPr lang="tr-TR" dirty="0" smtClean="0"/>
              <a:t> olarak kaydedilir. Bilginin ana kaynağındaki diğer adlar içindekiler notu ile gösterilir. Bu adlara yazar </a:t>
            </a:r>
            <a:r>
              <a:rPr lang="tr-TR" dirty="0" err="1" smtClean="0"/>
              <a:t>eseradı</a:t>
            </a:r>
            <a:r>
              <a:rPr lang="tr-TR" dirty="0" smtClean="0"/>
              <a:t> ek girişi yapılır.</a:t>
            </a:r>
          </a:p>
          <a:p>
            <a:pPr algn="l"/>
            <a:endParaRPr lang="tr-TR" dirty="0"/>
          </a:p>
          <a:p>
            <a:pPr algn="l"/>
            <a:r>
              <a:rPr lang="tr-TR" dirty="0" smtClean="0"/>
              <a:t>Falaka				</a:t>
            </a:r>
            <a:r>
              <a:rPr lang="tr-TR" b="1" dirty="0" err="1" smtClean="0"/>
              <a:t>eseradı</a:t>
            </a:r>
            <a:r>
              <a:rPr lang="tr-TR" b="1" dirty="0" smtClean="0"/>
              <a:t> alanı: </a:t>
            </a:r>
            <a:r>
              <a:rPr lang="tr-TR" dirty="0" smtClean="0"/>
              <a:t>Bomba</a:t>
            </a:r>
          </a:p>
          <a:p>
            <a:pPr algn="l"/>
            <a:r>
              <a:rPr lang="tr-TR" dirty="0" smtClean="0"/>
              <a:t>BOMBA			</a:t>
            </a:r>
            <a:r>
              <a:rPr lang="tr-TR" b="1" dirty="0" smtClean="0"/>
              <a:t>içindekiler: </a:t>
            </a:r>
            <a:r>
              <a:rPr lang="tr-TR" dirty="0" smtClean="0"/>
              <a:t>Falaka; Pembe incili Kaftan</a:t>
            </a:r>
          </a:p>
          <a:p>
            <a:pPr algn="l"/>
            <a:r>
              <a:rPr lang="tr-TR" dirty="0" smtClean="0"/>
              <a:t>Pembe İncili Kaftan</a:t>
            </a:r>
          </a:p>
          <a:p>
            <a:pPr algn="l"/>
            <a:endParaRPr lang="tr-TR" dirty="0"/>
          </a:p>
          <a:p>
            <a:pPr algn="l"/>
            <a:r>
              <a:rPr lang="tr-TR" dirty="0" smtClean="0"/>
              <a:t>Sarnıç				</a:t>
            </a:r>
            <a:r>
              <a:rPr lang="tr-TR" b="1" dirty="0" err="1" smtClean="0"/>
              <a:t>eseradı</a:t>
            </a:r>
            <a:r>
              <a:rPr lang="tr-TR" b="1" dirty="0" smtClean="0"/>
              <a:t> alanı</a:t>
            </a:r>
            <a:r>
              <a:rPr lang="tr-TR" dirty="0" smtClean="0"/>
              <a:t>: Sarnıç; Semaver</a:t>
            </a:r>
          </a:p>
          <a:p>
            <a:pPr algn="l"/>
            <a:r>
              <a:rPr lang="tr-TR" dirty="0" smtClean="0"/>
              <a:t>Semaver</a:t>
            </a:r>
            <a:endParaRPr lang="tr-TR" dirty="0"/>
          </a:p>
        </p:txBody>
      </p:sp>
    </p:spTree>
    <p:extLst>
      <p:ext uri="{BB962C8B-B14F-4D97-AF65-F5344CB8AC3E}">
        <p14:creationId xmlns:p14="http://schemas.microsoft.com/office/powerpoint/2010/main" val="3500076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651" y="147485"/>
            <a:ext cx="11631561" cy="1514168"/>
          </a:xfrm>
        </p:spPr>
        <p:txBody>
          <a:bodyPr>
            <a:noAutofit/>
          </a:bodyPr>
          <a:lstStyle/>
          <a:p>
            <a:r>
              <a:rPr lang="tr-TR" sz="3600" b="1" dirty="0"/>
              <a:t>Ortak </a:t>
            </a:r>
            <a:r>
              <a:rPr lang="tr-TR" sz="3600" b="1" dirty="0" err="1"/>
              <a:t>eseradı</a:t>
            </a:r>
            <a:r>
              <a:rPr lang="tr-TR" sz="3600" b="1" dirty="0"/>
              <a:t> bulunmayan eserler </a:t>
            </a:r>
          </a:p>
        </p:txBody>
      </p:sp>
      <p:sp>
        <p:nvSpPr>
          <p:cNvPr id="3" name="Text Placeholder 2"/>
          <p:cNvSpPr>
            <a:spLocks noGrp="1"/>
          </p:cNvSpPr>
          <p:nvPr>
            <p:ph type="subTitle" idx="1"/>
          </p:nvPr>
        </p:nvSpPr>
        <p:spPr>
          <a:xfrm>
            <a:off x="432619" y="1917289"/>
            <a:ext cx="10235381" cy="4611329"/>
          </a:xfrm>
        </p:spPr>
        <p:txBody>
          <a:bodyPr>
            <a:normAutofit/>
          </a:bodyPr>
          <a:lstStyle/>
          <a:p>
            <a:pPr algn="l"/>
            <a:r>
              <a:rPr lang="tr-TR" dirty="0" smtClean="0"/>
              <a:t>Kataloglama  </a:t>
            </a:r>
            <a:r>
              <a:rPr lang="tr-TR" dirty="0"/>
              <a:t>aynı </a:t>
            </a:r>
            <a:r>
              <a:rPr lang="tr-TR" dirty="0" err="1"/>
              <a:t>gerçek</a:t>
            </a:r>
            <a:r>
              <a:rPr lang="tr-TR" dirty="0"/>
              <a:t> veya </a:t>
            </a:r>
            <a:r>
              <a:rPr lang="tr-TR" dirty="0" err="1"/>
              <a:t>tüzel</a:t>
            </a:r>
            <a:r>
              <a:rPr lang="tr-TR" dirty="0"/>
              <a:t> </a:t>
            </a:r>
            <a:r>
              <a:rPr lang="tr-TR" dirty="0" err="1"/>
              <a:t>kiş</a:t>
            </a:r>
            <a:r>
              <a:rPr lang="tr-TR" dirty="0" err="1" smtClean="0"/>
              <a:t>i</a:t>
            </a:r>
            <a:r>
              <a:rPr lang="tr-TR" dirty="0" smtClean="0"/>
              <a:t> tarafından oluşturulmuş bir eser için </a:t>
            </a:r>
            <a:r>
              <a:rPr lang="tr-TR" dirty="0"/>
              <a:t>yapılıyorsa ve </a:t>
            </a:r>
            <a:r>
              <a:rPr lang="tr-TR" dirty="0" smtClean="0"/>
              <a:t>eserlerden hiç birine üstünlük verilmemişse </a:t>
            </a:r>
            <a:r>
              <a:rPr lang="tr-TR" dirty="0" err="1" smtClean="0"/>
              <a:t>eseradları</a:t>
            </a:r>
            <a:r>
              <a:rPr lang="tr-TR" dirty="0" smtClean="0"/>
              <a:t> </a:t>
            </a:r>
            <a:r>
              <a:rPr lang="tr-TR" dirty="0"/>
              <a:t>birbirinden </a:t>
            </a:r>
            <a:r>
              <a:rPr lang="tr-TR" dirty="0" smtClean="0"/>
              <a:t>noktalı </a:t>
            </a:r>
            <a:r>
              <a:rPr lang="tr-TR" dirty="0" err="1"/>
              <a:t>virgu</a:t>
            </a:r>
            <a:r>
              <a:rPr lang="tr-TR" dirty="0" err="1" smtClean="0"/>
              <a:t>̈l</a:t>
            </a:r>
            <a:r>
              <a:rPr lang="tr-TR" dirty="0" smtClean="0"/>
              <a:t> </a:t>
            </a:r>
            <a:r>
              <a:rPr lang="tr-TR" dirty="0"/>
              <a:t>( ; ) ile </a:t>
            </a:r>
            <a:r>
              <a:rPr lang="tr-TR" dirty="0" smtClean="0"/>
              <a:t>ayırılarak </a:t>
            </a:r>
            <a:r>
              <a:rPr lang="tr-TR" dirty="0" err="1" smtClean="0"/>
              <a:t>eseradı</a:t>
            </a:r>
            <a:r>
              <a:rPr lang="tr-TR" dirty="0" smtClean="0"/>
              <a:t> ve sorumluluk bildirimi alanına kaydedilir.</a:t>
            </a:r>
          </a:p>
          <a:p>
            <a:pPr algn="l"/>
            <a:endParaRPr lang="tr-TR" dirty="0"/>
          </a:p>
          <a:p>
            <a:r>
              <a:rPr lang="tr-TR" dirty="0"/>
              <a:t>Diyet ; </a:t>
            </a:r>
            <a:r>
              <a:rPr lang="tr-TR" dirty="0" err="1"/>
              <a:t>Yüksek</a:t>
            </a:r>
            <a:r>
              <a:rPr lang="tr-TR" dirty="0"/>
              <a:t> </a:t>
            </a:r>
            <a:r>
              <a:rPr lang="tr-TR" dirty="0" err="1"/>
              <a:t>ökçeler</a:t>
            </a:r>
            <a:r>
              <a:rPr lang="tr-TR" dirty="0"/>
              <a:t> / </a:t>
            </a:r>
            <a:r>
              <a:rPr lang="tr-TR" dirty="0" smtClean="0"/>
              <a:t>Ömer </a:t>
            </a:r>
            <a:r>
              <a:rPr lang="tr-TR" dirty="0"/>
              <a:t>Seyfeddin</a:t>
            </a:r>
          </a:p>
          <a:p>
            <a:r>
              <a:rPr lang="tr-TR" dirty="0"/>
              <a:t> Havada bulut ; Mahalle kahvesi / Sait Faik </a:t>
            </a:r>
          </a:p>
          <a:p>
            <a:r>
              <a:rPr lang="tr-TR" dirty="0"/>
              <a:t>Eski </a:t>
            </a:r>
            <a:r>
              <a:rPr lang="tr-TR" dirty="0" err="1"/>
              <a:t>çarıklar</a:t>
            </a:r>
            <a:r>
              <a:rPr lang="tr-TR" dirty="0"/>
              <a:t> ; Aile </a:t>
            </a:r>
            <a:r>
              <a:rPr lang="tr-TR" dirty="0" err="1"/>
              <a:t>bağları</a:t>
            </a:r>
            <a:r>
              <a:rPr lang="tr-TR" dirty="0"/>
              <a:t> / Yahya </a:t>
            </a:r>
            <a:r>
              <a:rPr lang="tr-TR" dirty="0" err="1"/>
              <a:t>Akengin</a:t>
            </a:r>
            <a:r>
              <a:rPr lang="tr-TR" dirty="0"/>
              <a:t> </a:t>
            </a:r>
          </a:p>
          <a:p>
            <a:pPr algn="l"/>
            <a:endParaRPr lang="tr-TR" dirty="0"/>
          </a:p>
        </p:txBody>
      </p:sp>
    </p:spTree>
    <p:extLst>
      <p:ext uri="{BB962C8B-B14F-4D97-AF65-F5344CB8AC3E}">
        <p14:creationId xmlns:p14="http://schemas.microsoft.com/office/powerpoint/2010/main" val="3784419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651" y="147485"/>
            <a:ext cx="11631561" cy="1514168"/>
          </a:xfrm>
        </p:spPr>
        <p:txBody>
          <a:bodyPr>
            <a:noAutofit/>
          </a:bodyPr>
          <a:lstStyle/>
          <a:p>
            <a:r>
              <a:rPr lang="tr-TR" sz="3600" b="1" dirty="0"/>
              <a:t>Ortak </a:t>
            </a:r>
            <a:r>
              <a:rPr lang="tr-TR" sz="3600" b="1" dirty="0" err="1"/>
              <a:t>eseradı</a:t>
            </a:r>
            <a:r>
              <a:rPr lang="tr-TR" sz="3600" b="1" dirty="0"/>
              <a:t> bulunmayan eserler </a:t>
            </a:r>
          </a:p>
        </p:txBody>
      </p:sp>
      <p:sp>
        <p:nvSpPr>
          <p:cNvPr id="3" name="Text Placeholder 2"/>
          <p:cNvSpPr>
            <a:spLocks noGrp="1"/>
          </p:cNvSpPr>
          <p:nvPr>
            <p:ph type="subTitle" idx="1"/>
          </p:nvPr>
        </p:nvSpPr>
        <p:spPr>
          <a:xfrm>
            <a:off x="432619" y="1917289"/>
            <a:ext cx="10235381" cy="4611329"/>
          </a:xfrm>
        </p:spPr>
        <p:txBody>
          <a:bodyPr>
            <a:normAutofit/>
          </a:bodyPr>
          <a:lstStyle/>
          <a:p>
            <a:pPr algn="l"/>
            <a:r>
              <a:rPr lang="tr-TR" dirty="0" smtClean="0"/>
              <a:t>Nitelemesi </a:t>
            </a:r>
            <a:r>
              <a:rPr lang="tr-TR" dirty="0"/>
              <a:t>yapılan </a:t>
            </a:r>
            <a:r>
              <a:rPr lang="tr-TR" dirty="0" smtClean="0"/>
              <a:t>eserdeki </a:t>
            </a:r>
            <a:r>
              <a:rPr lang="tr-TR" dirty="0"/>
              <a:t>bilgi kaynakları </a:t>
            </a:r>
            <a:r>
              <a:rPr lang="tr-TR" dirty="0" err="1"/>
              <a:t>değişik</a:t>
            </a:r>
            <a:r>
              <a:rPr lang="tr-TR" dirty="0"/>
              <a:t> </a:t>
            </a:r>
            <a:r>
              <a:rPr lang="tr-TR" dirty="0" err="1"/>
              <a:t>gerçek</a:t>
            </a:r>
            <a:r>
              <a:rPr lang="tr-TR" dirty="0"/>
              <a:t> veya </a:t>
            </a:r>
            <a:r>
              <a:rPr lang="tr-TR" dirty="0" err="1"/>
              <a:t>tüzel</a:t>
            </a:r>
            <a:r>
              <a:rPr lang="tr-TR" dirty="0"/>
              <a:t> </a:t>
            </a:r>
            <a:r>
              <a:rPr lang="tr-TR" dirty="0" err="1"/>
              <a:t>kiş</a:t>
            </a:r>
            <a:r>
              <a:rPr lang="tr-TR" dirty="0" err="1" smtClean="0"/>
              <a:t>iler</a:t>
            </a:r>
            <a:r>
              <a:rPr lang="tr-TR" dirty="0" smtClean="0"/>
              <a:t> tarafından oluşturulmuş̧ ise , </a:t>
            </a:r>
            <a:r>
              <a:rPr lang="tr-TR" dirty="0" err="1"/>
              <a:t>eseradları</a:t>
            </a:r>
            <a:r>
              <a:rPr lang="tr-TR" dirty="0"/>
              <a:t> ve sorumluluk bildirimleri bilginin ana </a:t>
            </a:r>
            <a:r>
              <a:rPr lang="tr-TR" dirty="0" err="1"/>
              <a:t>kaynağında</a:t>
            </a:r>
            <a:r>
              <a:rPr lang="tr-TR" dirty="0"/>
              <a:t> bulundukları sırada verilir. Sonra yazılan eserin </a:t>
            </a:r>
            <a:r>
              <a:rPr lang="tr-TR" dirty="0" err="1"/>
              <a:t>eseradı</a:t>
            </a:r>
            <a:r>
              <a:rPr lang="tr-TR" dirty="0"/>
              <a:t> ve sorumluluk bildirimi, </a:t>
            </a:r>
            <a:r>
              <a:rPr lang="tr-TR" dirty="0" err="1"/>
              <a:t>öncekinden</a:t>
            </a:r>
            <a:r>
              <a:rPr lang="tr-TR" dirty="0"/>
              <a:t> bir </a:t>
            </a:r>
            <a:r>
              <a:rPr lang="tr-TR" dirty="0" smtClean="0"/>
              <a:t>nokta </a:t>
            </a:r>
            <a:r>
              <a:rPr lang="tr-TR" dirty="0"/>
              <a:t>(. ) ile ayırılır</a:t>
            </a:r>
            <a:r>
              <a:rPr lang="tr-TR" dirty="0" smtClean="0"/>
              <a:t>.</a:t>
            </a:r>
          </a:p>
          <a:p>
            <a:pPr algn="l"/>
            <a:endParaRPr lang="tr-TR" dirty="0"/>
          </a:p>
          <a:p>
            <a:pPr algn="l"/>
            <a:r>
              <a:rPr lang="tr-TR" dirty="0" err="1" smtClean="0"/>
              <a:t>Potemkin</a:t>
            </a:r>
            <a:r>
              <a:rPr lang="tr-TR" dirty="0" smtClean="0"/>
              <a:t> Zırhlısı /</a:t>
            </a:r>
            <a:r>
              <a:rPr lang="tr-TR" dirty="0" err="1" smtClean="0"/>
              <a:t>Sergey</a:t>
            </a:r>
            <a:r>
              <a:rPr lang="tr-TR" dirty="0" smtClean="0"/>
              <a:t> </a:t>
            </a:r>
            <a:r>
              <a:rPr lang="tr-TR" dirty="0" err="1" smtClean="0"/>
              <a:t>Einsentein</a:t>
            </a:r>
            <a:r>
              <a:rPr lang="tr-TR" dirty="0"/>
              <a:t> </a:t>
            </a:r>
            <a:r>
              <a:rPr lang="tr-TR" dirty="0" smtClean="0"/>
              <a:t>; Türkçesi Nejat </a:t>
            </a:r>
            <a:r>
              <a:rPr lang="tr-TR" dirty="0" err="1" smtClean="0"/>
              <a:t>Özon</a:t>
            </a:r>
            <a:r>
              <a:rPr lang="tr-TR" dirty="0" smtClean="0"/>
              <a:t>.  Harp esirleri / Henry Ford; Türkçesi Nejat </a:t>
            </a:r>
            <a:r>
              <a:rPr lang="tr-TR" dirty="0" err="1" smtClean="0"/>
              <a:t>Özon</a:t>
            </a:r>
            <a:r>
              <a:rPr lang="tr-TR" dirty="0" smtClean="0"/>
              <a:t>.  Cehennemden dönüş / Jean </a:t>
            </a:r>
            <a:r>
              <a:rPr lang="tr-TR" dirty="0" err="1" smtClean="0"/>
              <a:t>Renoir</a:t>
            </a:r>
            <a:r>
              <a:rPr lang="tr-TR" dirty="0" smtClean="0"/>
              <a:t>; Türkçesi </a:t>
            </a:r>
            <a:r>
              <a:rPr lang="tr-TR" smtClean="0"/>
              <a:t>Ahmet Küflü.</a:t>
            </a:r>
            <a:endParaRPr lang="tr-TR" dirty="0"/>
          </a:p>
          <a:p>
            <a:pPr algn="l"/>
            <a:endParaRPr lang="tr-TR" dirty="0" smtClean="0"/>
          </a:p>
          <a:p>
            <a:pPr algn="l"/>
            <a:endParaRPr lang="tr-TR" dirty="0" smtClean="0"/>
          </a:p>
          <a:p>
            <a:pPr algn="l"/>
            <a:endParaRPr lang="tr-TR" dirty="0"/>
          </a:p>
          <a:p>
            <a:pPr algn="l"/>
            <a:endParaRPr lang="tr-TR" dirty="0"/>
          </a:p>
        </p:txBody>
      </p:sp>
    </p:spTree>
    <p:extLst>
      <p:ext uri="{BB962C8B-B14F-4D97-AF65-F5344CB8AC3E}">
        <p14:creationId xmlns:p14="http://schemas.microsoft.com/office/powerpoint/2010/main" val="528938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2284" y="216310"/>
            <a:ext cx="10215716" cy="1101213"/>
          </a:xfrm>
        </p:spPr>
        <p:txBody>
          <a:bodyPr>
            <a:normAutofit fontScale="90000"/>
          </a:bodyPr>
          <a:lstStyle/>
          <a:p>
            <a:r>
              <a:rPr lang="tr-TR" sz="4900" dirty="0"/>
              <a:t/>
            </a:r>
            <a:br>
              <a:rPr lang="tr-TR" sz="4900" dirty="0"/>
            </a:br>
            <a:r>
              <a:rPr lang="tr-TR" sz="4000" b="1" dirty="0" smtClean="0"/>
              <a:t>NİTELEME</a:t>
            </a:r>
            <a:r>
              <a:rPr lang="tr-TR" sz="4000" dirty="0" smtClean="0"/>
              <a:t>:  </a:t>
            </a:r>
            <a:r>
              <a:rPr lang="tr-TR" sz="4000" b="1" dirty="0" err="1" smtClean="0"/>
              <a:t>Eseradı</a:t>
            </a:r>
            <a:r>
              <a:rPr lang="tr-TR" sz="4000" b="1" dirty="0" smtClean="0"/>
              <a:t> </a:t>
            </a:r>
            <a:r>
              <a:rPr lang="tr-TR" sz="4000" b="1" dirty="0"/>
              <a:t>ve Sorumluluk Bildirimi Alanı</a:t>
            </a:r>
          </a:p>
        </p:txBody>
      </p:sp>
      <p:sp>
        <p:nvSpPr>
          <p:cNvPr id="3" name="Text Placeholder 2"/>
          <p:cNvSpPr>
            <a:spLocks noGrp="1"/>
          </p:cNvSpPr>
          <p:nvPr>
            <p:ph type="subTitle" idx="1"/>
          </p:nvPr>
        </p:nvSpPr>
        <p:spPr>
          <a:xfrm>
            <a:off x="452284" y="1396181"/>
            <a:ext cx="10215716" cy="5083277"/>
          </a:xfrm>
        </p:spPr>
        <p:txBody>
          <a:bodyPr>
            <a:normAutofit lnSpcReduction="10000"/>
          </a:bodyPr>
          <a:lstStyle/>
          <a:p>
            <a:r>
              <a:rPr lang="tr-TR" sz="3600" b="1" dirty="0" smtClean="0"/>
              <a:t>Başka </a:t>
            </a:r>
            <a:r>
              <a:rPr lang="tr-TR" sz="3600" b="1" dirty="0" err="1" smtClean="0"/>
              <a:t>eseradı</a:t>
            </a:r>
            <a:r>
              <a:rPr lang="tr-TR" sz="3600" b="1" dirty="0" smtClean="0"/>
              <a:t> bilgisi</a:t>
            </a:r>
          </a:p>
          <a:p>
            <a:pPr algn="l"/>
            <a:r>
              <a:rPr lang="tr-TR" sz="3200" dirty="0" smtClean="0"/>
              <a:t>Paralel </a:t>
            </a:r>
            <a:r>
              <a:rPr lang="tr-TR" sz="3200" dirty="0"/>
              <a:t>eser adından sonra varsa tamamlayıcı eser adı niteliğindeki başka eser adı da : işaretinden sonra kayıt edilir. Eser adı ve sorumluluk bildirimi alanında yer alan bilgiler bilginin ana kaynağında görüldüğü gibi alınır. Ancak büyük harfler ve noktalama işaretlerinin alınmasına değişiklik söz konusudur. İlk kelimenin ilk harfi büyük diğerleri özel isim olmadıkça küçük yazılır. Noktala işaretlerinde de köşeli parantez yerine yuvarlak parantez, üç nokta yerine de uzun çizgi kullanılır.</a:t>
            </a:r>
          </a:p>
          <a:p>
            <a:r>
              <a:rPr lang="tr-TR" dirty="0"/>
              <a:t>  </a:t>
            </a:r>
          </a:p>
          <a:p>
            <a:pPr algn="l"/>
            <a:r>
              <a:rPr lang="tr-TR" dirty="0"/>
              <a:t>	</a:t>
            </a:r>
            <a:endParaRPr lang="tr-TR" dirty="0" smtClean="0"/>
          </a:p>
          <a:p>
            <a:pPr algn="l"/>
            <a:endParaRPr lang="tr-TR" dirty="0"/>
          </a:p>
        </p:txBody>
      </p:sp>
    </p:spTree>
    <p:extLst>
      <p:ext uri="{BB962C8B-B14F-4D97-AF65-F5344CB8AC3E}">
        <p14:creationId xmlns:p14="http://schemas.microsoft.com/office/powerpoint/2010/main" val="3837014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94968"/>
            <a:ext cx="9144000" cy="796413"/>
          </a:xfrm>
        </p:spPr>
        <p:txBody>
          <a:bodyPr>
            <a:normAutofit fontScale="90000"/>
          </a:bodyPr>
          <a:lstStyle/>
          <a:p>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smtClean="0"/>
              <a:t/>
            </a:r>
            <a:br>
              <a:rPr lang="tr-TR" sz="4900" dirty="0" smtClean="0"/>
            </a:br>
            <a:r>
              <a:rPr lang="tr-TR" sz="4900" dirty="0"/>
              <a:t/>
            </a:r>
            <a:br>
              <a:rPr lang="tr-TR" sz="4900" dirty="0"/>
            </a:br>
            <a:r>
              <a:rPr lang="tr-TR" sz="4900" dirty="0" smtClean="0"/>
              <a:t/>
            </a:r>
            <a:br>
              <a:rPr lang="tr-TR" sz="4900" dirty="0" smtClean="0"/>
            </a:br>
            <a:r>
              <a:rPr lang="tr-TR" sz="2700" dirty="0"/>
              <a:t/>
            </a:r>
            <a:br>
              <a:rPr lang="tr-TR" sz="2700" dirty="0"/>
            </a:br>
            <a:r>
              <a:rPr lang="tr-TR" sz="4000" b="1" dirty="0"/>
              <a:t>Eseradı ve Sorumluluk Bildirim </a:t>
            </a:r>
            <a:r>
              <a:rPr lang="tr-TR" sz="4000" b="1" dirty="0" smtClean="0"/>
              <a:t>Alanı</a:t>
            </a:r>
            <a:endParaRPr lang="tr-TR" sz="4000" dirty="0"/>
          </a:p>
        </p:txBody>
      </p:sp>
      <p:sp>
        <p:nvSpPr>
          <p:cNvPr id="3" name="Text Placeholder 2"/>
          <p:cNvSpPr>
            <a:spLocks noGrp="1"/>
          </p:cNvSpPr>
          <p:nvPr>
            <p:ph type="subTitle" idx="1"/>
          </p:nvPr>
        </p:nvSpPr>
        <p:spPr>
          <a:xfrm>
            <a:off x="511277" y="1091381"/>
            <a:ext cx="10913807" cy="5397909"/>
          </a:xfrm>
        </p:spPr>
        <p:txBody>
          <a:bodyPr>
            <a:normAutofit/>
          </a:bodyPr>
          <a:lstStyle/>
          <a:p>
            <a:r>
              <a:rPr lang="tr-TR" sz="3600" dirty="0"/>
              <a:t>Başka </a:t>
            </a:r>
            <a:r>
              <a:rPr lang="tr-TR" sz="3600" dirty="0" err="1"/>
              <a:t>eseradı</a:t>
            </a:r>
            <a:r>
              <a:rPr lang="tr-TR" sz="3600" dirty="0"/>
              <a:t> </a:t>
            </a:r>
            <a:endParaRPr lang="tr-TR" sz="3600" dirty="0" smtClean="0"/>
          </a:p>
          <a:p>
            <a:pPr algn="l"/>
            <a:r>
              <a:rPr lang="tr-TR" sz="3600" dirty="0"/>
              <a:t>Başka </a:t>
            </a:r>
            <a:r>
              <a:rPr lang="tr-TR" sz="3600" dirty="0" err="1"/>
              <a:t>eseradı</a:t>
            </a:r>
            <a:r>
              <a:rPr lang="tr-TR" sz="3600" dirty="0"/>
              <a:t> </a:t>
            </a:r>
            <a:r>
              <a:rPr lang="tr-TR" sz="3600" dirty="0" smtClean="0"/>
              <a:t>bilgisi </a:t>
            </a:r>
            <a:r>
              <a:rPr lang="tr-TR" sz="3600" dirty="0" err="1" smtClean="0"/>
              <a:t>bilgininana</a:t>
            </a:r>
            <a:r>
              <a:rPr lang="tr-TR" sz="3600" dirty="0" smtClean="0"/>
              <a:t> </a:t>
            </a:r>
            <a:r>
              <a:rPr lang="tr-TR" sz="3600" dirty="0"/>
              <a:t>kaynağında </a:t>
            </a:r>
            <a:r>
              <a:rPr lang="tr-TR" sz="3600" dirty="0" smtClean="0"/>
              <a:t>öz </a:t>
            </a:r>
            <a:r>
              <a:rPr lang="tr-TR" sz="3600" dirty="0" err="1" smtClean="0"/>
              <a:t>eseradından</a:t>
            </a:r>
            <a:r>
              <a:rPr lang="tr-TR" sz="3600" dirty="0" smtClean="0"/>
              <a:t> sonra görüldüğü </a:t>
            </a:r>
            <a:r>
              <a:rPr lang="tr-TR" sz="3600" dirty="0"/>
              <a:t>gibi </a:t>
            </a:r>
            <a:r>
              <a:rPr lang="tr-TR" sz="3600" dirty="0" smtClean="0"/>
              <a:t>aynen alınır</a:t>
            </a:r>
            <a:r>
              <a:rPr lang="tr-TR" sz="3600" dirty="0"/>
              <a:t>. </a:t>
            </a:r>
            <a:r>
              <a:rPr lang="tr-TR" sz="3600" dirty="0" smtClean="0"/>
              <a:t>Ancak büyük </a:t>
            </a:r>
            <a:r>
              <a:rPr lang="tr-TR" sz="3600" dirty="0"/>
              <a:t>harf ve noktalama işaretlerinde bu kural uygulanmaz</a:t>
            </a:r>
            <a:r>
              <a:rPr lang="tr-TR" sz="3600" dirty="0" smtClean="0"/>
              <a:t>. Başka </a:t>
            </a:r>
            <a:r>
              <a:rPr lang="tr-TR" sz="3600" dirty="0" err="1" smtClean="0"/>
              <a:t>eseradı</a:t>
            </a:r>
            <a:r>
              <a:rPr lang="tr-TR" sz="3600" dirty="0" smtClean="0"/>
              <a:t> varsa GMB yoksa </a:t>
            </a:r>
            <a:r>
              <a:rPr lang="tr-TR" sz="3600" dirty="0" err="1" smtClean="0"/>
              <a:t>özeseradından</a:t>
            </a:r>
            <a:r>
              <a:rPr lang="tr-TR" sz="3600" dirty="0" smtClean="0"/>
              <a:t> sonra iki nokta ile kaydedilir.</a:t>
            </a:r>
            <a:endParaRPr lang="tr-TR" sz="3600" dirty="0"/>
          </a:p>
          <a:p>
            <a:endParaRPr lang="tr-TR" sz="3600" dirty="0"/>
          </a:p>
          <a:p>
            <a:endParaRPr lang="tr-TR" dirty="0"/>
          </a:p>
        </p:txBody>
      </p:sp>
      <p:sp>
        <p:nvSpPr>
          <p:cNvPr id="4" name="Dikdörtgen 3"/>
          <p:cNvSpPr/>
          <p:nvPr/>
        </p:nvSpPr>
        <p:spPr>
          <a:xfrm>
            <a:off x="10658531" y="34506"/>
            <a:ext cx="1377838" cy="15117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tr-TR" dirty="0"/>
          </a:p>
        </p:txBody>
      </p:sp>
    </p:spTree>
    <p:extLst>
      <p:ext uri="{BB962C8B-B14F-4D97-AF65-F5344CB8AC3E}">
        <p14:creationId xmlns:p14="http://schemas.microsoft.com/office/powerpoint/2010/main" val="1373145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94968"/>
            <a:ext cx="9144000" cy="796413"/>
          </a:xfrm>
        </p:spPr>
        <p:txBody>
          <a:bodyPr>
            <a:normAutofit fontScale="90000"/>
          </a:bodyPr>
          <a:lstStyle/>
          <a:p>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smtClean="0"/>
              <a:t/>
            </a:r>
            <a:br>
              <a:rPr lang="tr-TR" sz="4900" dirty="0" smtClean="0"/>
            </a:br>
            <a:r>
              <a:rPr lang="tr-TR" sz="4900" dirty="0"/>
              <a:t/>
            </a:r>
            <a:br>
              <a:rPr lang="tr-TR" sz="4900" dirty="0"/>
            </a:br>
            <a:r>
              <a:rPr lang="tr-TR" sz="4900" dirty="0" smtClean="0"/>
              <a:t/>
            </a:r>
            <a:br>
              <a:rPr lang="tr-TR" sz="4900" dirty="0" smtClean="0"/>
            </a:br>
            <a:r>
              <a:rPr lang="tr-TR" sz="2700" dirty="0"/>
              <a:t/>
            </a:r>
            <a:br>
              <a:rPr lang="tr-TR" sz="2700" dirty="0"/>
            </a:br>
            <a:r>
              <a:rPr lang="tr-TR" sz="4000" b="1" dirty="0"/>
              <a:t>Eseradı ve Sorumluluk Bildirim </a:t>
            </a:r>
            <a:r>
              <a:rPr lang="tr-TR" sz="4000" b="1" dirty="0" smtClean="0"/>
              <a:t>Alanı</a:t>
            </a:r>
            <a:endParaRPr lang="tr-TR" sz="4000" dirty="0"/>
          </a:p>
        </p:txBody>
      </p:sp>
      <p:sp>
        <p:nvSpPr>
          <p:cNvPr id="3" name="Text Placeholder 2"/>
          <p:cNvSpPr>
            <a:spLocks noGrp="1"/>
          </p:cNvSpPr>
          <p:nvPr>
            <p:ph type="subTitle" idx="1"/>
          </p:nvPr>
        </p:nvSpPr>
        <p:spPr>
          <a:xfrm>
            <a:off x="757084" y="1160207"/>
            <a:ext cx="10913807" cy="5397909"/>
          </a:xfrm>
        </p:spPr>
        <p:txBody>
          <a:bodyPr>
            <a:normAutofit/>
          </a:bodyPr>
          <a:lstStyle/>
          <a:p>
            <a:r>
              <a:rPr lang="tr-TR" sz="3600" dirty="0"/>
              <a:t>Başka </a:t>
            </a:r>
            <a:r>
              <a:rPr lang="tr-TR" sz="3600" dirty="0" err="1" smtClean="0"/>
              <a:t>eseradı</a:t>
            </a:r>
            <a:endParaRPr lang="tr-TR" sz="3600" dirty="0" smtClean="0"/>
          </a:p>
          <a:p>
            <a:pPr algn="l"/>
            <a:r>
              <a:rPr lang="tr-TR" sz="2800" dirty="0" err="1" smtClean="0">
                <a:solidFill>
                  <a:srgbClr val="000000"/>
                </a:solidFill>
              </a:rPr>
              <a:t>C</a:t>
            </a:r>
            <a:r>
              <a:rPr lang="tr-TR" sz="2800" dirty="0" err="1">
                <a:solidFill>
                  <a:srgbClr val="000000"/>
                </a:solidFill>
              </a:rPr>
              <a:t>̧ok</a:t>
            </a:r>
            <a:r>
              <a:rPr lang="tr-TR" sz="2800" dirty="0">
                <a:solidFill>
                  <a:srgbClr val="000000"/>
                </a:solidFill>
              </a:rPr>
              <a:t> uzun olan ve </a:t>
            </a:r>
            <a:r>
              <a:rPr lang="tr-TR" sz="2800" dirty="0" err="1">
                <a:solidFill>
                  <a:srgbClr val="000000"/>
                </a:solidFill>
              </a:rPr>
              <a:t>önemli</a:t>
            </a:r>
            <a:r>
              <a:rPr lang="tr-TR" sz="2800" dirty="0">
                <a:solidFill>
                  <a:srgbClr val="000000"/>
                </a:solidFill>
              </a:rPr>
              <a:t> bilgi </a:t>
            </a:r>
            <a:r>
              <a:rPr lang="tr-TR" sz="2800" dirty="0" err="1">
                <a:solidFill>
                  <a:srgbClr val="000000"/>
                </a:solidFill>
              </a:rPr>
              <a:t>içermeyen</a:t>
            </a:r>
            <a:r>
              <a:rPr lang="tr-TR" sz="2800" dirty="0">
                <a:solidFill>
                  <a:srgbClr val="000000"/>
                </a:solidFill>
              </a:rPr>
              <a:t> </a:t>
            </a:r>
            <a:r>
              <a:rPr lang="tr-TR" sz="2800" dirty="0" err="1">
                <a:solidFill>
                  <a:srgbClr val="000000"/>
                </a:solidFill>
              </a:rPr>
              <a:t>başka</a:t>
            </a:r>
            <a:r>
              <a:rPr lang="tr-TR" sz="2800" dirty="0">
                <a:solidFill>
                  <a:srgbClr val="000000"/>
                </a:solidFill>
              </a:rPr>
              <a:t> </a:t>
            </a:r>
            <a:r>
              <a:rPr lang="tr-TR" sz="2800" dirty="0" err="1">
                <a:solidFill>
                  <a:srgbClr val="000000"/>
                </a:solidFill>
              </a:rPr>
              <a:t>eseradı</a:t>
            </a:r>
            <a:r>
              <a:rPr lang="tr-TR" sz="2800" dirty="0">
                <a:solidFill>
                  <a:srgbClr val="000000"/>
                </a:solidFill>
              </a:rPr>
              <a:t> bilgileri kayıt </a:t>
            </a:r>
            <a:r>
              <a:rPr lang="tr-TR" sz="2800" dirty="0" smtClean="0">
                <a:solidFill>
                  <a:srgbClr val="000000"/>
                </a:solidFill>
              </a:rPr>
              <a:t>edilmez</a:t>
            </a:r>
          </a:p>
          <a:p>
            <a:pPr algn="l"/>
            <a:r>
              <a:rPr lang="tr-TR" sz="2800" dirty="0" err="1" smtClean="0"/>
              <a:t>Ac</a:t>
            </a:r>
            <a:r>
              <a:rPr lang="tr-TR" sz="2800" dirty="0" err="1"/>
              <a:t>̧ıklamaya</a:t>
            </a:r>
            <a:r>
              <a:rPr lang="tr-TR" sz="2800" dirty="0"/>
              <a:t> </a:t>
            </a:r>
            <a:r>
              <a:rPr lang="tr-TR" sz="2800" dirty="0" err="1"/>
              <a:t>ihtiyac</a:t>
            </a:r>
            <a:r>
              <a:rPr lang="tr-TR" sz="2800" dirty="0"/>
              <a:t>̧ </a:t>
            </a:r>
            <a:r>
              <a:rPr lang="tr-TR" sz="2800" dirty="0" err="1"/>
              <a:t>gösteren</a:t>
            </a:r>
            <a:r>
              <a:rPr lang="tr-TR" sz="2800" dirty="0"/>
              <a:t> </a:t>
            </a:r>
            <a:r>
              <a:rPr lang="tr-TR" sz="2800" dirty="0" err="1"/>
              <a:t>öz</a:t>
            </a:r>
            <a:r>
              <a:rPr lang="tr-TR" sz="2800" dirty="0"/>
              <a:t> </a:t>
            </a:r>
            <a:r>
              <a:rPr lang="tr-TR" sz="2800" dirty="0" err="1"/>
              <a:t>eseradı</a:t>
            </a:r>
            <a:r>
              <a:rPr lang="tr-TR" sz="2800" dirty="0"/>
              <a:t> </a:t>
            </a:r>
            <a:r>
              <a:rPr lang="tr-TR" sz="2800" dirty="0" err="1"/>
              <a:t>için</a:t>
            </a:r>
            <a:r>
              <a:rPr lang="tr-TR" sz="2800" dirty="0"/>
              <a:t>, </a:t>
            </a:r>
            <a:r>
              <a:rPr lang="tr-TR" sz="2800" dirty="0" err="1"/>
              <a:t>başka</a:t>
            </a:r>
            <a:r>
              <a:rPr lang="tr-TR" sz="2800" dirty="0"/>
              <a:t> </a:t>
            </a:r>
            <a:r>
              <a:rPr lang="tr-TR" sz="2800" dirty="0" err="1"/>
              <a:t>eseradı</a:t>
            </a:r>
            <a:r>
              <a:rPr lang="tr-TR" sz="2800" dirty="0"/>
              <a:t> bilgisi olarak, </a:t>
            </a:r>
            <a:r>
              <a:rPr lang="tr-TR" sz="2800" dirty="0" err="1"/>
              <a:t>köşeli</a:t>
            </a:r>
            <a:r>
              <a:rPr lang="tr-TR" sz="2800" dirty="0"/>
              <a:t> </a:t>
            </a:r>
            <a:r>
              <a:rPr lang="tr-TR" sz="2800" dirty="0" err="1"/>
              <a:t>ayraçlar</a:t>
            </a:r>
            <a:r>
              <a:rPr lang="tr-TR" sz="2800" dirty="0"/>
              <a:t> </a:t>
            </a:r>
            <a:r>
              <a:rPr lang="tr-TR" sz="2800" dirty="0" err="1"/>
              <a:t>içinde</a:t>
            </a:r>
            <a:r>
              <a:rPr lang="tr-TR" sz="2800" dirty="0"/>
              <a:t> ve </a:t>
            </a:r>
            <a:r>
              <a:rPr lang="tr-TR" sz="2800" dirty="0" err="1"/>
              <a:t>eseradının</a:t>
            </a:r>
            <a:r>
              <a:rPr lang="tr-TR" sz="2800" dirty="0"/>
              <a:t> dilinde bir ekleme yapılır. </a:t>
            </a:r>
          </a:p>
          <a:p>
            <a:r>
              <a:rPr lang="tr-TR" sz="2800" dirty="0" err="1"/>
              <a:t>Yaşama</a:t>
            </a:r>
            <a:r>
              <a:rPr lang="tr-TR" sz="2800" dirty="0"/>
              <a:t> sevinci : [</a:t>
            </a:r>
            <a:r>
              <a:rPr lang="tr-TR" sz="2800" dirty="0" err="1"/>
              <a:t>şiirler</a:t>
            </a:r>
            <a:r>
              <a:rPr lang="tr-TR" sz="2800" dirty="0"/>
              <a:t>] </a:t>
            </a:r>
          </a:p>
          <a:p>
            <a:r>
              <a:rPr lang="tr-TR" sz="2800" dirty="0"/>
              <a:t>Evliya </a:t>
            </a:r>
            <a:r>
              <a:rPr lang="tr-TR" sz="2800" dirty="0" err="1"/>
              <a:t>Çelebi</a:t>
            </a:r>
            <a:r>
              <a:rPr lang="tr-TR" sz="2800" dirty="0"/>
              <a:t> Seyahatnamesi : [</a:t>
            </a:r>
            <a:r>
              <a:rPr lang="tr-TR" sz="2800" dirty="0" err="1"/>
              <a:t>seçmeler</a:t>
            </a:r>
            <a:r>
              <a:rPr lang="tr-TR" sz="2800" dirty="0"/>
              <a:t>] </a:t>
            </a:r>
          </a:p>
          <a:p>
            <a:r>
              <a:rPr lang="tr-TR" sz="2800" dirty="0" err="1"/>
              <a:t>Kuruluşunun</a:t>
            </a:r>
            <a:r>
              <a:rPr lang="tr-TR" sz="2800" dirty="0"/>
              <a:t> 700. </a:t>
            </a:r>
            <a:r>
              <a:rPr lang="tr-TR" sz="2800" dirty="0" err="1"/>
              <a:t>Yıldönümünde</a:t>
            </a:r>
            <a:r>
              <a:rPr lang="tr-TR" sz="2800" dirty="0"/>
              <a:t> </a:t>
            </a:r>
            <a:r>
              <a:rPr lang="tr-TR" sz="2800" dirty="0" err="1"/>
              <a:t>bütün</a:t>
            </a:r>
            <a:r>
              <a:rPr lang="tr-TR" sz="2800" dirty="0"/>
              <a:t> </a:t>
            </a:r>
            <a:r>
              <a:rPr lang="tr-TR" sz="2800" dirty="0" err="1"/>
              <a:t>yönleriyle</a:t>
            </a:r>
            <a:r>
              <a:rPr lang="tr-TR" sz="2800" dirty="0"/>
              <a:t> Osmanlı Devleti Kongresi : [bildiriler</a:t>
            </a:r>
            <a:r>
              <a:rPr lang="tr-TR" dirty="0"/>
              <a:t>] </a:t>
            </a:r>
          </a:p>
          <a:p>
            <a:pPr algn="l"/>
            <a:endParaRPr lang="tr-TR" dirty="0"/>
          </a:p>
        </p:txBody>
      </p:sp>
      <p:sp>
        <p:nvSpPr>
          <p:cNvPr id="4" name="Dikdörtgen 3"/>
          <p:cNvSpPr/>
          <p:nvPr/>
        </p:nvSpPr>
        <p:spPr>
          <a:xfrm>
            <a:off x="10658531" y="34506"/>
            <a:ext cx="1377838" cy="15117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tr-TR" dirty="0"/>
          </a:p>
        </p:txBody>
      </p:sp>
    </p:spTree>
    <p:extLst>
      <p:ext uri="{BB962C8B-B14F-4D97-AF65-F5344CB8AC3E}">
        <p14:creationId xmlns:p14="http://schemas.microsoft.com/office/powerpoint/2010/main" val="27163817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94968"/>
            <a:ext cx="9144000" cy="796413"/>
          </a:xfrm>
        </p:spPr>
        <p:txBody>
          <a:bodyPr>
            <a:normAutofit fontScale="90000"/>
          </a:bodyPr>
          <a:lstStyle/>
          <a:p>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smtClean="0"/>
              <a:t/>
            </a:r>
            <a:br>
              <a:rPr lang="tr-TR" sz="4900" dirty="0" smtClean="0"/>
            </a:br>
            <a:r>
              <a:rPr lang="tr-TR" sz="4900" dirty="0"/>
              <a:t/>
            </a:r>
            <a:br>
              <a:rPr lang="tr-TR" sz="4900" dirty="0"/>
            </a:br>
            <a:r>
              <a:rPr lang="tr-TR" sz="4900" dirty="0" smtClean="0"/>
              <a:t/>
            </a:r>
            <a:br>
              <a:rPr lang="tr-TR" sz="4900" dirty="0" smtClean="0"/>
            </a:br>
            <a:r>
              <a:rPr lang="tr-TR" sz="2700" dirty="0"/>
              <a:t/>
            </a:r>
            <a:br>
              <a:rPr lang="tr-TR" sz="2700" dirty="0"/>
            </a:br>
            <a:r>
              <a:rPr lang="tr-TR" sz="4000" b="1" dirty="0"/>
              <a:t>Eseradı ve Sorumluluk Bildirim </a:t>
            </a:r>
            <a:r>
              <a:rPr lang="tr-TR" sz="4000" b="1" dirty="0" smtClean="0"/>
              <a:t>Alanı</a:t>
            </a:r>
            <a:endParaRPr lang="tr-TR" sz="4000" dirty="0"/>
          </a:p>
        </p:txBody>
      </p:sp>
      <p:sp>
        <p:nvSpPr>
          <p:cNvPr id="3" name="Text Placeholder 2"/>
          <p:cNvSpPr>
            <a:spLocks noGrp="1"/>
          </p:cNvSpPr>
          <p:nvPr>
            <p:ph type="subTitle" idx="1"/>
          </p:nvPr>
        </p:nvSpPr>
        <p:spPr>
          <a:xfrm>
            <a:off x="511277" y="1351843"/>
            <a:ext cx="10913807" cy="5137447"/>
          </a:xfrm>
        </p:spPr>
        <p:txBody>
          <a:bodyPr>
            <a:normAutofit fontScale="70000" lnSpcReduction="20000"/>
          </a:bodyPr>
          <a:lstStyle/>
          <a:p>
            <a:r>
              <a:rPr lang="tr-TR" sz="5700" dirty="0"/>
              <a:t>Başka </a:t>
            </a:r>
            <a:r>
              <a:rPr lang="tr-TR" sz="5700" dirty="0" err="1"/>
              <a:t>eseradı</a:t>
            </a:r>
            <a:r>
              <a:rPr lang="tr-TR" sz="5700" dirty="0"/>
              <a:t> </a:t>
            </a:r>
            <a:endParaRPr lang="tr-TR" sz="5700" dirty="0" smtClean="0"/>
          </a:p>
          <a:p>
            <a:pPr algn="l"/>
            <a:r>
              <a:rPr lang="tr-TR" sz="3600" dirty="0"/>
              <a:t>Mustafa Kemal Atatürk </a:t>
            </a:r>
            <a:r>
              <a:rPr lang="tr-TR" sz="3600" b="1" dirty="0"/>
              <a:t>: Hayatı ve mücadelesi</a:t>
            </a:r>
            <a:endParaRPr lang="tr-TR" sz="3600" dirty="0"/>
          </a:p>
          <a:p>
            <a:pPr algn="l"/>
            <a:r>
              <a:rPr lang="tr-TR" sz="3600" dirty="0"/>
              <a:t> </a:t>
            </a:r>
          </a:p>
          <a:p>
            <a:pPr algn="l"/>
            <a:r>
              <a:rPr lang="tr-TR" sz="3600" dirty="0"/>
              <a:t>Halk kütüphaneleri üzerine bir araştırma </a:t>
            </a:r>
            <a:r>
              <a:rPr lang="tr-TR" sz="3600" b="1" dirty="0"/>
              <a:t>:</a:t>
            </a:r>
            <a:r>
              <a:rPr lang="tr-TR" sz="3600" dirty="0"/>
              <a:t> </a:t>
            </a:r>
            <a:r>
              <a:rPr lang="tr-TR" sz="3600" b="1" dirty="0"/>
              <a:t>Cumhuriyet dönemi</a:t>
            </a:r>
          </a:p>
          <a:p>
            <a:pPr algn="l"/>
            <a:endParaRPr lang="tr-TR" sz="3600" dirty="0" smtClean="0"/>
          </a:p>
          <a:p>
            <a:pPr algn="l"/>
            <a:r>
              <a:rPr lang="tr-TR" sz="3600" dirty="0" smtClean="0"/>
              <a:t>Bilginin </a:t>
            </a:r>
            <a:r>
              <a:rPr lang="tr-TR" sz="3600" dirty="0"/>
              <a:t>ana </a:t>
            </a:r>
            <a:r>
              <a:rPr lang="tr-TR" sz="3600" dirty="0" err="1"/>
              <a:t>kaynağında</a:t>
            </a:r>
            <a:r>
              <a:rPr lang="tr-TR" sz="3600" dirty="0"/>
              <a:t> yer alan birden </a:t>
            </a:r>
            <a:r>
              <a:rPr lang="tr-TR" sz="3600" dirty="0" err="1"/>
              <a:t>çok</a:t>
            </a:r>
            <a:r>
              <a:rPr lang="tr-TR" sz="3600" dirty="0"/>
              <a:t> </a:t>
            </a:r>
            <a:r>
              <a:rPr lang="tr-TR" sz="3600" dirty="0" err="1"/>
              <a:t>başka</a:t>
            </a:r>
            <a:r>
              <a:rPr lang="tr-TR" sz="3600" dirty="0"/>
              <a:t> </a:t>
            </a:r>
            <a:r>
              <a:rPr lang="tr-TR" sz="3600" dirty="0" err="1"/>
              <a:t>eseradı</a:t>
            </a:r>
            <a:r>
              <a:rPr lang="tr-TR" sz="3600" dirty="0"/>
              <a:t> varsa, onlar bulundukları sırada kaydedilir.</a:t>
            </a:r>
          </a:p>
          <a:p>
            <a:pPr algn="l"/>
            <a:r>
              <a:rPr lang="tr-TR" sz="3600" dirty="0" smtClean="0"/>
              <a:t> </a:t>
            </a:r>
            <a:endParaRPr lang="tr-TR" sz="3600" dirty="0"/>
          </a:p>
          <a:p>
            <a:pPr algn="l"/>
            <a:r>
              <a:rPr lang="tr-TR" sz="3600" dirty="0" smtClean="0"/>
              <a:t>Osmanlı </a:t>
            </a:r>
            <a:r>
              <a:rPr lang="tr-TR" sz="3600" dirty="0"/>
              <a:t>tarihi: </a:t>
            </a:r>
            <a:r>
              <a:rPr lang="tr-TR" sz="3600" b="1" dirty="0"/>
              <a:t>Kuruluş dönemi : </a:t>
            </a:r>
            <a:r>
              <a:rPr lang="tr-TR" sz="3600" b="1" i="1" dirty="0"/>
              <a:t>Askeri mücadeleler </a:t>
            </a:r>
          </a:p>
          <a:p>
            <a:pPr algn="l"/>
            <a:endParaRPr lang="tr-TR" sz="3600" dirty="0"/>
          </a:p>
          <a:p>
            <a:pPr algn="l"/>
            <a:r>
              <a:rPr lang="tr-TR" sz="3600" dirty="0" smtClean="0"/>
              <a:t>XIX</a:t>
            </a:r>
            <a:r>
              <a:rPr lang="tr-TR" sz="3600" dirty="0"/>
              <a:t>. </a:t>
            </a:r>
            <a:r>
              <a:rPr lang="tr-TR" sz="3600" dirty="0" smtClean="0"/>
              <a:t>Yüzyılda Türkiye’de kağıt : XIX. Yüzyılda Türkiye’de kağıt</a:t>
            </a:r>
          </a:p>
          <a:p>
            <a:pPr algn="l"/>
            <a:r>
              <a:rPr lang="tr-TR" sz="3600" dirty="0" smtClean="0"/>
              <a:t>Halk </a:t>
            </a:r>
            <a:r>
              <a:rPr lang="tr-TR" sz="3600" dirty="0"/>
              <a:t>Kütüphaneleri Üzerine Bir </a:t>
            </a:r>
            <a:r>
              <a:rPr lang="tr-TR" sz="3600" dirty="0" smtClean="0"/>
              <a:t>Araştırma : Halk kütüphaneleri üzerine bir araştırma</a:t>
            </a:r>
            <a:endParaRPr lang="tr-TR" sz="3600" dirty="0"/>
          </a:p>
          <a:p>
            <a:endParaRPr lang="tr-TR" dirty="0"/>
          </a:p>
        </p:txBody>
      </p:sp>
      <p:sp>
        <p:nvSpPr>
          <p:cNvPr id="4" name="Dikdörtgen 3"/>
          <p:cNvSpPr/>
          <p:nvPr/>
        </p:nvSpPr>
        <p:spPr>
          <a:xfrm>
            <a:off x="10658531" y="34506"/>
            <a:ext cx="1377838" cy="15117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tr-TR" dirty="0"/>
          </a:p>
        </p:txBody>
      </p:sp>
    </p:spTree>
    <p:extLst>
      <p:ext uri="{BB962C8B-B14F-4D97-AF65-F5344CB8AC3E}">
        <p14:creationId xmlns:p14="http://schemas.microsoft.com/office/powerpoint/2010/main" val="26743423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2284" y="216310"/>
            <a:ext cx="10215716" cy="1101213"/>
          </a:xfrm>
        </p:spPr>
        <p:txBody>
          <a:bodyPr>
            <a:normAutofit fontScale="90000"/>
          </a:bodyPr>
          <a:lstStyle/>
          <a:p>
            <a:r>
              <a:rPr lang="tr-TR" sz="4900" dirty="0"/>
              <a:t/>
            </a:r>
            <a:br>
              <a:rPr lang="tr-TR" sz="4900" dirty="0"/>
            </a:br>
            <a:r>
              <a:rPr lang="tr-TR" sz="4000" b="1" dirty="0" smtClean="0"/>
              <a:t>NİTELEME</a:t>
            </a:r>
            <a:r>
              <a:rPr lang="tr-TR" sz="4000" dirty="0" smtClean="0"/>
              <a:t>:  </a:t>
            </a:r>
            <a:r>
              <a:rPr lang="tr-TR" sz="4000" b="1" dirty="0" err="1" smtClean="0"/>
              <a:t>Eseradı</a:t>
            </a:r>
            <a:r>
              <a:rPr lang="tr-TR" sz="4000" b="1" dirty="0" smtClean="0"/>
              <a:t> </a:t>
            </a:r>
            <a:r>
              <a:rPr lang="tr-TR" sz="4000" b="1" dirty="0"/>
              <a:t>ve Sorumluluk Bildirimi Alanı</a:t>
            </a:r>
          </a:p>
        </p:txBody>
      </p:sp>
      <p:sp>
        <p:nvSpPr>
          <p:cNvPr id="3" name="Text Placeholder 2"/>
          <p:cNvSpPr>
            <a:spLocks noGrp="1"/>
          </p:cNvSpPr>
          <p:nvPr>
            <p:ph type="subTitle" idx="1"/>
          </p:nvPr>
        </p:nvSpPr>
        <p:spPr>
          <a:xfrm>
            <a:off x="452284" y="1396181"/>
            <a:ext cx="10215716" cy="5083277"/>
          </a:xfrm>
        </p:spPr>
        <p:txBody>
          <a:bodyPr>
            <a:normAutofit/>
          </a:bodyPr>
          <a:lstStyle/>
          <a:p>
            <a:r>
              <a:rPr lang="tr-TR" sz="3600" dirty="0" smtClean="0"/>
              <a:t>Sorumluluk bilgileri</a:t>
            </a:r>
          </a:p>
          <a:p>
            <a:r>
              <a:rPr lang="tr-TR" dirty="0"/>
              <a:t> </a:t>
            </a:r>
          </a:p>
          <a:p>
            <a:pPr algn="l"/>
            <a:r>
              <a:rPr lang="tr-TR" sz="3600" dirty="0"/>
              <a:t>Eserin oluşturulmasından sorumlu kişi veya kişilerin adları, "sorumluluk bildirimi" olarak, ancak başlıktaki biçimden farklı olarak normal söyleniş sırasında kayıt edilir. Yazar sayısı iki veya üç olduğunda, bunların adları iç kapaktaki sıra ve biçimleri ile verilmelidir. </a:t>
            </a:r>
          </a:p>
        </p:txBody>
      </p:sp>
    </p:spTree>
    <p:extLst>
      <p:ext uri="{BB962C8B-B14F-4D97-AF65-F5344CB8AC3E}">
        <p14:creationId xmlns:p14="http://schemas.microsoft.com/office/powerpoint/2010/main" val="42348315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2284" y="216310"/>
            <a:ext cx="10215716" cy="1101213"/>
          </a:xfrm>
        </p:spPr>
        <p:txBody>
          <a:bodyPr>
            <a:normAutofit fontScale="90000"/>
          </a:bodyPr>
          <a:lstStyle/>
          <a:p>
            <a:r>
              <a:rPr lang="tr-TR" sz="4900" dirty="0"/>
              <a:t/>
            </a:r>
            <a:br>
              <a:rPr lang="tr-TR" sz="4900" dirty="0"/>
            </a:br>
            <a:r>
              <a:rPr lang="tr-TR" sz="4000" b="1" dirty="0" smtClean="0"/>
              <a:t>NİTELEME</a:t>
            </a:r>
            <a:r>
              <a:rPr lang="tr-TR" sz="4000" dirty="0" smtClean="0"/>
              <a:t>:  </a:t>
            </a:r>
            <a:r>
              <a:rPr lang="tr-TR" sz="4000" b="1" dirty="0" err="1" smtClean="0"/>
              <a:t>Eseradı</a:t>
            </a:r>
            <a:r>
              <a:rPr lang="tr-TR" sz="4000" b="1" dirty="0" smtClean="0"/>
              <a:t> </a:t>
            </a:r>
            <a:r>
              <a:rPr lang="tr-TR" sz="4000" b="1" dirty="0"/>
              <a:t>ve Sorumluluk Bildirimi Alanı</a:t>
            </a:r>
          </a:p>
        </p:txBody>
      </p:sp>
      <p:sp>
        <p:nvSpPr>
          <p:cNvPr id="3" name="Text Placeholder 2"/>
          <p:cNvSpPr>
            <a:spLocks noGrp="1"/>
          </p:cNvSpPr>
          <p:nvPr>
            <p:ph type="subTitle" idx="1"/>
          </p:nvPr>
        </p:nvSpPr>
        <p:spPr>
          <a:xfrm>
            <a:off x="452284" y="1396181"/>
            <a:ext cx="10215716" cy="5083277"/>
          </a:xfrm>
        </p:spPr>
        <p:txBody>
          <a:bodyPr>
            <a:normAutofit/>
          </a:bodyPr>
          <a:lstStyle/>
          <a:p>
            <a:r>
              <a:rPr lang="tr-TR" sz="3600" dirty="0" smtClean="0"/>
              <a:t>Sorumluluk bilgileri</a:t>
            </a:r>
          </a:p>
          <a:p>
            <a:r>
              <a:rPr lang="tr-TR" dirty="0"/>
              <a:t> </a:t>
            </a:r>
          </a:p>
          <a:p>
            <a:pPr algn="l"/>
            <a:r>
              <a:rPr lang="tr-TR" sz="3200" dirty="0" smtClean="0"/>
              <a:t>Sorumluluk </a:t>
            </a:r>
            <a:r>
              <a:rPr lang="tr-TR" sz="3200" dirty="0"/>
              <a:t>bildiriminin önüne, onu eser adından ayırmak için / işareti konulur. Yazar sayısı üçten çok olan eserlerde ise birinci yazar kayıt edilir. Diğerleri alınmaz. Bu çıkartma yerine üç nokta konularak köşeli parantezler içinde [ve başkaları] ibaresi eklenir. Eserde basım bildirimi alanı yok ancak basıma sorumluluk varsa bu ad da </a:t>
            </a:r>
            <a:r>
              <a:rPr lang="tr-TR" sz="3200" dirty="0" err="1"/>
              <a:t>eseradı</a:t>
            </a:r>
            <a:r>
              <a:rPr lang="tr-TR" sz="3200" dirty="0"/>
              <a:t> ve sorumluluk bildirimi alanında yazılmalıdır</a:t>
            </a:r>
            <a:r>
              <a:rPr lang="tr-TR" sz="3200" dirty="0" smtClean="0"/>
              <a:t>. </a:t>
            </a:r>
            <a:r>
              <a:rPr lang="tr-TR" dirty="0"/>
              <a:t>	</a:t>
            </a:r>
            <a:endParaRPr lang="tr-TR" dirty="0" smtClean="0"/>
          </a:p>
          <a:p>
            <a:pPr algn="l"/>
            <a:endParaRPr lang="tr-TR" dirty="0"/>
          </a:p>
        </p:txBody>
      </p:sp>
    </p:spTree>
    <p:extLst>
      <p:ext uri="{BB962C8B-B14F-4D97-AF65-F5344CB8AC3E}">
        <p14:creationId xmlns:p14="http://schemas.microsoft.com/office/powerpoint/2010/main" val="22911560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3458" y="-1720645"/>
            <a:ext cx="10392697" cy="3185498"/>
          </a:xfrm>
        </p:spPr>
        <p:txBody>
          <a:bodyPr>
            <a:normAutofit fontScale="90000"/>
          </a:bodyPr>
          <a:lstStyle/>
          <a:p>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400" b="1" dirty="0"/>
              <a:t>Eseradı ve Sorumluluk Bildirim Alanı</a:t>
            </a:r>
            <a:r>
              <a:rPr lang="tr-TR" sz="4000" b="1" dirty="0"/>
              <a:t/>
            </a:r>
            <a:br>
              <a:rPr lang="tr-TR" sz="4000" b="1" dirty="0"/>
            </a:br>
            <a:r>
              <a:rPr lang="tr-TR" sz="4000" dirty="0"/>
              <a:t>Sorumluluk bidirimi</a:t>
            </a:r>
          </a:p>
        </p:txBody>
      </p:sp>
      <p:sp>
        <p:nvSpPr>
          <p:cNvPr id="3" name="Text Placeholder 2"/>
          <p:cNvSpPr>
            <a:spLocks noGrp="1"/>
          </p:cNvSpPr>
          <p:nvPr>
            <p:ph type="subTitle" idx="1"/>
          </p:nvPr>
        </p:nvSpPr>
        <p:spPr>
          <a:xfrm>
            <a:off x="216310" y="1553497"/>
            <a:ext cx="10451690" cy="5043948"/>
          </a:xfrm>
        </p:spPr>
        <p:txBody>
          <a:bodyPr>
            <a:normAutofit lnSpcReduction="10000"/>
          </a:bodyPr>
          <a:lstStyle/>
          <a:p>
            <a:pPr algn="l"/>
            <a:r>
              <a:rPr lang="tr-TR" dirty="0" smtClean="0"/>
              <a:t>Bilginin </a:t>
            </a:r>
            <a:r>
              <a:rPr lang="tr-TR" dirty="0"/>
              <a:t>ana kaynağında yer alan </a:t>
            </a:r>
            <a:r>
              <a:rPr lang="tr-TR" dirty="0" smtClean="0"/>
              <a:t>sorumluluğa ait,  yazar, yayıncı,  hazırlayan, çeviren vb</a:t>
            </a:r>
            <a:r>
              <a:rPr lang="tr-TR" dirty="0"/>
              <a:t>. adı eseradının bir </a:t>
            </a:r>
            <a:r>
              <a:rPr lang="tr-TR" dirty="0" smtClean="0"/>
              <a:t>parçası durumunda değil ise / (kesme)işaretinden sonra normal söyleniş sırasında kayıt edilir.</a:t>
            </a:r>
            <a:endParaRPr lang="tr-TR" dirty="0"/>
          </a:p>
          <a:p>
            <a:pPr algn="l"/>
            <a:endParaRPr lang="tr-TR" dirty="0" smtClean="0"/>
          </a:p>
          <a:p>
            <a:pPr algn="l"/>
            <a:r>
              <a:rPr lang="tr-TR" dirty="0" smtClean="0"/>
              <a:t>Ömer </a:t>
            </a:r>
            <a:r>
              <a:rPr lang="tr-TR" dirty="0" err="1" smtClean="0"/>
              <a:t>Seyfettinden</a:t>
            </a:r>
            <a:r>
              <a:rPr lang="tr-TR" dirty="0" smtClean="0"/>
              <a:t> seçmeler.--</a:t>
            </a:r>
          </a:p>
          <a:p>
            <a:pPr algn="l"/>
            <a:endParaRPr lang="tr-TR" dirty="0" smtClean="0"/>
          </a:p>
          <a:p>
            <a:pPr algn="l"/>
            <a:r>
              <a:rPr lang="tr-TR" dirty="0" smtClean="0"/>
              <a:t>Atatürk </a:t>
            </a:r>
            <a:r>
              <a:rPr lang="tr-TR" dirty="0"/>
              <a:t>ve harf devrimi </a:t>
            </a:r>
            <a:r>
              <a:rPr lang="tr-TR" b="1" dirty="0"/>
              <a:t>/ M. Şakir Ülkütaşır</a:t>
            </a:r>
            <a:endParaRPr lang="tr-TR" dirty="0"/>
          </a:p>
          <a:p>
            <a:pPr algn="l"/>
            <a:endParaRPr lang="tr-TR" dirty="0" smtClean="0"/>
          </a:p>
          <a:p>
            <a:pPr algn="l"/>
            <a:r>
              <a:rPr lang="tr-TR" dirty="0" smtClean="0"/>
              <a:t>Kütüphaneciliğimiz </a:t>
            </a:r>
            <a:r>
              <a:rPr lang="tr-TR" dirty="0"/>
              <a:t>için  </a:t>
            </a:r>
            <a:r>
              <a:rPr lang="tr-TR" b="1" dirty="0"/>
              <a:t>/</a:t>
            </a:r>
            <a:r>
              <a:rPr lang="tr-TR" dirty="0"/>
              <a:t> </a:t>
            </a:r>
            <a:r>
              <a:rPr lang="tr-TR" b="1" dirty="0"/>
              <a:t>Adnan Ötüken </a:t>
            </a:r>
            <a:endParaRPr lang="tr-TR" dirty="0"/>
          </a:p>
          <a:p>
            <a:pPr algn="l"/>
            <a:endParaRPr lang="tr-TR" dirty="0" smtClean="0"/>
          </a:p>
          <a:p>
            <a:pPr algn="l"/>
            <a:r>
              <a:rPr lang="tr-TR" dirty="0" smtClean="0"/>
              <a:t>Nutuk </a:t>
            </a:r>
            <a:r>
              <a:rPr lang="tr-TR" dirty="0"/>
              <a:t>: </a:t>
            </a:r>
            <a:r>
              <a:rPr lang="tr-TR" dirty="0" smtClean="0"/>
              <a:t>1919-1923 </a:t>
            </a:r>
            <a:r>
              <a:rPr lang="tr-TR" dirty="0"/>
              <a:t>/ </a:t>
            </a:r>
            <a:r>
              <a:rPr lang="tr-TR" dirty="0" smtClean="0"/>
              <a:t>Mustafa Kemal </a:t>
            </a:r>
            <a:r>
              <a:rPr lang="tr-TR" dirty="0"/>
              <a:t>Atatürk ; </a:t>
            </a:r>
            <a:r>
              <a:rPr lang="tr-TR" b="1" dirty="0"/>
              <a:t>Bugünkü dille yayıma hazırlayan Zeynep Korkmaz</a:t>
            </a:r>
            <a:endParaRPr lang="tr-TR" dirty="0"/>
          </a:p>
        </p:txBody>
      </p:sp>
    </p:spTree>
    <p:extLst>
      <p:ext uri="{BB962C8B-B14F-4D97-AF65-F5344CB8AC3E}">
        <p14:creationId xmlns:p14="http://schemas.microsoft.com/office/powerpoint/2010/main" val="4100639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981" y="206477"/>
            <a:ext cx="10491019" cy="1288026"/>
          </a:xfrm>
        </p:spPr>
        <p:txBody>
          <a:bodyPr>
            <a:normAutofit fontScale="90000"/>
          </a:bodyPr>
          <a:lstStyle/>
          <a:p>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400" b="1" dirty="0"/>
              <a:t>Eseradı ve Sorumluluk Bildirim Alanı </a:t>
            </a:r>
            <a:r>
              <a:rPr lang="tr-TR" sz="4400" dirty="0"/>
              <a:t> Sorumluluk bidirimi</a:t>
            </a:r>
          </a:p>
        </p:txBody>
      </p:sp>
      <p:sp>
        <p:nvSpPr>
          <p:cNvPr id="3" name="Text Placeholder 2"/>
          <p:cNvSpPr>
            <a:spLocks noGrp="1"/>
          </p:cNvSpPr>
          <p:nvPr>
            <p:ph type="subTitle" idx="1"/>
          </p:nvPr>
        </p:nvSpPr>
        <p:spPr>
          <a:xfrm>
            <a:off x="176981" y="1710813"/>
            <a:ext cx="10491019" cy="5014452"/>
          </a:xfrm>
        </p:spPr>
        <p:txBody>
          <a:bodyPr>
            <a:normAutofit/>
          </a:bodyPr>
          <a:lstStyle/>
          <a:p>
            <a:endParaRPr lang="tr-TR" dirty="0" smtClean="0"/>
          </a:p>
          <a:p>
            <a:pPr algn="l"/>
            <a:r>
              <a:rPr lang="tr-TR" dirty="0" smtClean="0"/>
              <a:t>Bilginin </a:t>
            </a:r>
            <a:r>
              <a:rPr lang="tr-TR" dirty="0"/>
              <a:t>ana kaynağında hiçbir sorumluluk bildirimi yer </a:t>
            </a:r>
            <a:r>
              <a:rPr lang="tr-TR" dirty="0" smtClean="0"/>
              <a:t>almıyorsa sorumluluk bildirimi oluşturulmaz.</a:t>
            </a:r>
          </a:p>
          <a:p>
            <a:pPr algn="l"/>
            <a:endParaRPr lang="tr-TR" b="1" dirty="0"/>
          </a:p>
          <a:p>
            <a:pPr algn="l"/>
            <a:r>
              <a:rPr lang="tr-TR" dirty="0" smtClean="0"/>
              <a:t>Bir </a:t>
            </a:r>
            <a:r>
              <a:rPr lang="tr-TR" dirty="0"/>
              <a:t>sorumluluk bildiriminde üçten çok gerçek veya tüzel kişinin adı yazılı ise, ilkinden sonrakiler kaydedilmez. Yapılan çıkarma, « </a:t>
            </a:r>
            <a:r>
              <a:rPr lang="tr-TR" b="1" dirty="0"/>
              <a:t>.  .  . </a:t>
            </a:r>
            <a:r>
              <a:rPr lang="tr-TR" dirty="0"/>
              <a:t>» ile belirtilir ve buna, köşeli </a:t>
            </a:r>
            <a:r>
              <a:rPr lang="tr-TR" dirty="0" smtClean="0"/>
              <a:t>parantezler içinde, </a:t>
            </a:r>
            <a:r>
              <a:rPr lang="tr-TR" dirty="0"/>
              <a:t>Türkçe eserler için [</a:t>
            </a:r>
            <a:r>
              <a:rPr lang="tr-TR" b="1" dirty="0"/>
              <a:t>ve</a:t>
            </a:r>
            <a:r>
              <a:rPr lang="tr-TR" dirty="0"/>
              <a:t> </a:t>
            </a:r>
            <a:r>
              <a:rPr lang="tr-TR" b="1" dirty="0" smtClean="0"/>
              <a:t>başkaları</a:t>
            </a:r>
            <a:r>
              <a:rPr lang="tr-TR" dirty="0" smtClean="0"/>
              <a:t>], </a:t>
            </a:r>
            <a:r>
              <a:rPr lang="tr-TR" dirty="0"/>
              <a:t>yabancı dillerdeki eserler için [</a:t>
            </a:r>
            <a:r>
              <a:rPr lang="tr-TR" b="1" dirty="0"/>
              <a:t>et</a:t>
            </a:r>
            <a:r>
              <a:rPr lang="tr-TR" dirty="0"/>
              <a:t> </a:t>
            </a:r>
            <a:r>
              <a:rPr lang="tr-TR" b="1" dirty="0"/>
              <a:t>al</a:t>
            </a:r>
            <a:r>
              <a:rPr lang="tr-TR" dirty="0"/>
              <a:t>.] kısaltması </a:t>
            </a:r>
            <a:r>
              <a:rPr lang="tr-TR" dirty="0" smtClean="0"/>
              <a:t>eklenir.</a:t>
            </a:r>
            <a:endParaRPr lang="tr-TR" dirty="0"/>
          </a:p>
          <a:p>
            <a:pPr algn="l"/>
            <a:r>
              <a:rPr lang="tr-TR" dirty="0" smtClean="0"/>
              <a:t>Kütüphaneciğimizin tarihi gelişimi/ Osman Ersoy</a:t>
            </a:r>
            <a:r>
              <a:rPr lang="tr-TR" b="1" dirty="0" smtClean="0"/>
              <a:t> </a:t>
            </a:r>
            <a:r>
              <a:rPr lang="tr-TR" b="1" dirty="0"/>
              <a:t>. . . </a:t>
            </a:r>
            <a:r>
              <a:rPr lang="tr-TR" dirty="0"/>
              <a:t>[</a:t>
            </a:r>
            <a:r>
              <a:rPr lang="tr-TR" b="1" dirty="0"/>
              <a:t>ve</a:t>
            </a:r>
            <a:r>
              <a:rPr lang="tr-TR" dirty="0"/>
              <a:t> </a:t>
            </a:r>
            <a:r>
              <a:rPr lang="tr-TR" b="1" dirty="0" smtClean="0"/>
              <a:t>başkaları]</a:t>
            </a:r>
            <a:endParaRPr lang="tr-TR" dirty="0"/>
          </a:p>
          <a:p>
            <a:pPr algn="l"/>
            <a:r>
              <a:rPr lang="tr-TR" i="1" dirty="0"/>
              <a:t>         </a:t>
            </a:r>
            <a:r>
              <a:rPr lang="tr-TR" i="1" dirty="0" smtClean="0"/>
              <a:t> </a:t>
            </a:r>
            <a:endParaRPr lang="tr-TR" dirty="0"/>
          </a:p>
          <a:p>
            <a:pPr algn="l"/>
            <a:r>
              <a:rPr lang="en-US" dirty="0"/>
              <a:t>Anglo-American cataloguing rules / prepared by the American Library Association </a:t>
            </a:r>
            <a:r>
              <a:rPr lang="en-US" b="1" dirty="0"/>
              <a:t>. . .</a:t>
            </a:r>
            <a:r>
              <a:rPr lang="en-US" dirty="0"/>
              <a:t> [</a:t>
            </a:r>
            <a:r>
              <a:rPr lang="en-US" b="1" dirty="0"/>
              <a:t>et</a:t>
            </a:r>
            <a:r>
              <a:rPr lang="en-US" dirty="0"/>
              <a:t> </a:t>
            </a:r>
            <a:r>
              <a:rPr lang="en-US" b="1" dirty="0"/>
              <a:t>al.</a:t>
            </a:r>
            <a:r>
              <a:rPr lang="en-US" dirty="0"/>
              <a:t>]</a:t>
            </a:r>
            <a:endParaRPr lang="tr-TR" dirty="0"/>
          </a:p>
        </p:txBody>
      </p:sp>
    </p:spTree>
    <p:extLst>
      <p:ext uri="{BB962C8B-B14F-4D97-AF65-F5344CB8AC3E}">
        <p14:creationId xmlns:p14="http://schemas.microsoft.com/office/powerpoint/2010/main" val="2064666765"/>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6594</TotalTime>
  <Words>1076</Words>
  <Application>Microsoft Office PowerPoint</Application>
  <PresentationFormat>Geniş ekran</PresentationFormat>
  <Paragraphs>91</Paragraphs>
  <Slides>13</Slides>
  <Notes>7</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13</vt:i4>
      </vt:variant>
    </vt:vector>
  </HeadingPairs>
  <TitlesOfParts>
    <vt:vector size="19" baseType="lpstr">
      <vt:lpstr>Arial</vt:lpstr>
      <vt:lpstr>Calibri</vt:lpstr>
      <vt:lpstr>Calibri Light</vt:lpstr>
      <vt:lpstr>Verdana</vt:lpstr>
      <vt:lpstr>Office Theme</vt:lpstr>
      <vt:lpstr>Ofis Teması</vt:lpstr>
      <vt:lpstr> ESERADI VE SORUMLULUK BİLDİRİMİ ALANI  </vt:lpstr>
      <vt:lpstr> NİTELEME:  Eseradı ve Sorumluluk Bildirimi Alanı</vt:lpstr>
      <vt:lpstr>          Eseradı ve Sorumluluk Bildirim Alanı</vt:lpstr>
      <vt:lpstr>          Eseradı ve Sorumluluk Bildirim Alanı</vt:lpstr>
      <vt:lpstr>          Eseradı ve Sorumluluk Bildirim Alanı</vt:lpstr>
      <vt:lpstr> NİTELEME:  Eseradı ve Sorumluluk Bildirimi Alanı</vt:lpstr>
      <vt:lpstr> NİTELEME:  Eseradı ve Sorumluluk Bildirimi Alanı</vt:lpstr>
      <vt:lpstr>     Eseradı ve Sorumluluk Bildirim Alanı Sorumluluk bidirimi</vt:lpstr>
      <vt:lpstr>     Eseradı ve Sorumluluk Bildirim Alanı  Sorumluluk bidirimi</vt:lpstr>
      <vt:lpstr>     Eseradı ve Sorumluluk Bildirim Alanı  Sorumluluk bidirimi</vt:lpstr>
      <vt:lpstr>Ortak eseradı bulunmayan eserler </vt:lpstr>
      <vt:lpstr>Ortak eseradı bulunmayan eserler </vt:lpstr>
      <vt:lpstr>Ortak eseradı bulunmayan eserler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Mustafa BAYTER</dc:creator>
  <cp:lastModifiedBy>Doğan ATILGAN</cp:lastModifiedBy>
  <cp:revision>371</cp:revision>
  <dcterms:created xsi:type="dcterms:W3CDTF">2014-11-20T14:17:10Z</dcterms:created>
  <dcterms:modified xsi:type="dcterms:W3CDTF">2020-05-29T15:31:41Z</dcterms:modified>
</cp:coreProperties>
</file>