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64"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61548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67454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5580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94694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356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55442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9174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6832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08633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2573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9803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84498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8601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302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10896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47619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73510277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530087"/>
            <a:ext cx="8596668" cy="5511276"/>
          </a:xfrm>
        </p:spPr>
        <p:txBody>
          <a:bodyPr>
            <a:normAutofit fontScale="85000" lnSpcReduction="20000"/>
          </a:bodyPr>
          <a:lstStyle/>
          <a:p>
            <a:pPr marL="0" indent="0">
              <a:buNone/>
            </a:pPr>
            <a:r>
              <a:rPr lang="tr-TR" dirty="0"/>
              <a:t>	</a:t>
            </a:r>
            <a:r>
              <a:rPr lang="tr-TR" sz="4300" b="1" dirty="0"/>
              <a:t>	HATALI TIBBİ UYGULAMA (MALPRAKTİS)</a:t>
            </a:r>
          </a:p>
          <a:p>
            <a:pPr marL="0" indent="0">
              <a:buNone/>
            </a:pPr>
            <a:r>
              <a:rPr lang="tr-TR" sz="4300" b="1" dirty="0"/>
              <a:t>	Modern hukukta meslek mensuplarının sorumluluğuna ilişkin ayrı, özel hükümler sevk edilmektedir. Sorumluluk kusura dayalı genel sorumluluktur. Bu nedenledir ki, hekimin sorumluluğu ancak kusurlu uygulama hatasından dolayıdır. Buna karşılık komplikasyon dolayısıyla hekim sorumlu tutulamaz.</a:t>
            </a:r>
          </a:p>
        </p:txBody>
      </p:sp>
    </p:spTree>
    <p:extLst>
      <p:ext uri="{BB962C8B-B14F-4D97-AF65-F5344CB8AC3E}">
        <p14:creationId xmlns:p14="http://schemas.microsoft.com/office/powerpoint/2010/main" val="7420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2F56D5-0A85-446C-B28E-A64297C7D210}"/>
              </a:ext>
            </a:extLst>
          </p:cNvPr>
          <p:cNvSpPr>
            <a:spLocks noGrp="1"/>
          </p:cNvSpPr>
          <p:nvPr>
            <p:ph idx="1"/>
          </p:nvPr>
        </p:nvSpPr>
        <p:spPr>
          <a:xfrm>
            <a:off x="677334" y="781879"/>
            <a:ext cx="8596668" cy="5259484"/>
          </a:xfrm>
        </p:spPr>
        <p:txBody>
          <a:bodyPr>
            <a:normAutofit fontScale="85000" lnSpcReduction="10000"/>
          </a:bodyPr>
          <a:lstStyle/>
          <a:p>
            <a:pPr marL="0" indent="0">
              <a:buNone/>
            </a:pPr>
            <a:r>
              <a:rPr lang="tr-TR" dirty="0"/>
              <a:t>		</a:t>
            </a:r>
            <a:r>
              <a:rPr lang="tr-TR" sz="5800" b="1" dirty="0"/>
              <a:t>Hekimin hastaya uyguladığı tıbbi müdahaledeki özen yükümlülüğünün ihmalinden kaynaklanan kusurun temelinde tıbbi standart eksikliği bulunmaktadır.</a:t>
            </a:r>
            <a:endParaRPr lang="tr-TR" b="1" dirty="0"/>
          </a:p>
        </p:txBody>
      </p:sp>
    </p:spTree>
    <p:extLst>
      <p:ext uri="{BB962C8B-B14F-4D97-AF65-F5344CB8AC3E}">
        <p14:creationId xmlns:p14="http://schemas.microsoft.com/office/powerpoint/2010/main" val="3600537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742123"/>
            <a:ext cx="8596668" cy="5299240"/>
          </a:xfrm>
        </p:spPr>
        <p:txBody>
          <a:bodyPr>
            <a:normAutofit fontScale="92500" lnSpcReduction="20000"/>
          </a:bodyPr>
          <a:lstStyle/>
          <a:p>
            <a:pPr marL="0" indent="0">
              <a:buNone/>
            </a:pPr>
            <a:r>
              <a:rPr lang="tr-TR" dirty="0"/>
              <a:t>	</a:t>
            </a:r>
            <a:r>
              <a:rPr lang="tr-TR" sz="4800" b="1" dirty="0"/>
              <a:t>	Hekimin tıbbi standarda uyması kuraldır. Esasen tıbbi standart da statik değildir, devamlı gelişmekte, geliştirilmektedir. Bu da yeni yöntemlerin denenmesi ve zamanla yerleşerek tıbbi standart halini almasıyla mümkün olacaktır.</a:t>
            </a:r>
            <a:endParaRPr lang="tr-TR" b="1" dirty="0"/>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28871"/>
            <a:ext cx="8596668" cy="5312492"/>
          </a:xfrm>
        </p:spPr>
        <p:txBody>
          <a:bodyPr/>
          <a:lstStyle/>
          <a:p>
            <a:pPr marL="0" indent="0">
              <a:buNone/>
            </a:pPr>
            <a:r>
              <a:rPr lang="tr-TR" dirty="0"/>
              <a:t>	</a:t>
            </a:r>
            <a:r>
              <a:rPr lang="tr-TR" sz="4000" b="1" dirty="0"/>
              <a:t>	Uygulama Hatası (Tıbbi Hata)</a:t>
            </a:r>
          </a:p>
          <a:p>
            <a:pPr marL="0" indent="0">
              <a:buNone/>
            </a:pPr>
            <a:r>
              <a:rPr lang="tr-TR" sz="4000" b="1" dirty="0"/>
              <a:t>	Uygulama hatası denildiğinde, tıp biliminin standardına ve tecrübelere göre gerekli olan özenin bulunmadığı ve bu nedenle de olaya uygun gözükmeyen her türlü hekim müdahalesi anlaşılmaktadır.</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834887"/>
            <a:ext cx="8596668" cy="5206475"/>
          </a:xfrm>
        </p:spPr>
        <p:txBody>
          <a:bodyPr>
            <a:normAutofit fontScale="92500"/>
          </a:bodyPr>
          <a:lstStyle/>
          <a:p>
            <a:pPr marL="0" indent="0">
              <a:buNone/>
            </a:pPr>
            <a:r>
              <a:rPr lang="tr-TR" dirty="0"/>
              <a:t>		</a:t>
            </a:r>
            <a:r>
              <a:rPr lang="tr-TR" sz="4000" b="1" dirty="0"/>
              <a:t>En sık rastlanan hata türlerine örnek olarak;</a:t>
            </a:r>
          </a:p>
          <a:p>
            <a:pPr>
              <a:buFont typeface="Wingdings" panose="05000000000000000000" pitchFamily="2" charset="2"/>
              <a:buChar char="v"/>
            </a:pPr>
            <a:r>
              <a:rPr lang="tr-TR" sz="4000" b="1" dirty="0"/>
              <a:t>Yanlış teşhis ve tedavi,</a:t>
            </a:r>
          </a:p>
          <a:p>
            <a:pPr>
              <a:buFont typeface="Wingdings" panose="05000000000000000000" pitchFamily="2" charset="2"/>
              <a:buChar char="v"/>
            </a:pPr>
            <a:r>
              <a:rPr lang="tr-TR" sz="4000" b="1" dirty="0"/>
              <a:t>Hatalı enjeksiyon,</a:t>
            </a:r>
          </a:p>
          <a:p>
            <a:pPr>
              <a:buFont typeface="Wingdings" panose="05000000000000000000" pitchFamily="2" charset="2"/>
              <a:buChar char="v"/>
            </a:pPr>
            <a:r>
              <a:rPr lang="tr-TR" sz="4000" b="1" dirty="0"/>
              <a:t>Acil servis hizmetlerinin yetersizliği,</a:t>
            </a:r>
          </a:p>
          <a:p>
            <a:pPr>
              <a:buFont typeface="Wingdings" panose="05000000000000000000" pitchFamily="2" charset="2"/>
              <a:buChar char="v"/>
            </a:pPr>
            <a:r>
              <a:rPr lang="tr-TR" sz="4000" b="1" dirty="0"/>
              <a:t>Doğum esnasında ve sonrasında gelişen komplikasyonlar, verilebilir.</a:t>
            </a:r>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95131"/>
            <a:ext cx="8596668" cy="5246232"/>
          </a:xfrm>
        </p:spPr>
        <p:txBody>
          <a:bodyPr>
            <a:normAutofit fontScale="92500"/>
          </a:bodyPr>
          <a:lstStyle/>
          <a:p>
            <a:pPr marL="0" indent="0">
              <a:buNone/>
            </a:pPr>
            <a:r>
              <a:rPr lang="tr-TR" dirty="0"/>
              <a:t>		</a:t>
            </a:r>
            <a:r>
              <a:rPr lang="tr-TR" sz="4400" b="1" dirty="0"/>
              <a:t>Teşhis hatası</a:t>
            </a:r>
          </a:p>
          <a:p>
            <a:pPr marL="0" indent="0">
              <a:buNone/>
            </a:pPr>
            <a:r>
              <a:rPr lang="tr-TR" sz="4400" b="1" dirty="0"/>
              <a:t>	Hekim teşhis için gerekli bütün tıbbi müdahaleleri, tetkikleri yapmalı ve elde ettiği sonuçları da tıp biliminin gereklerine göre doğru yorumlamalıdır. Bu yöndeki hatalar teşhis hatası olarak adlandırılmaktadır.</a:t>
            </a:r>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649357"/>
            <a:ext cx="8596668" cy="5392005"/>
          </a:xfrm>
        </p:spPr>
        <p:txBody>
          <a:bodyPr>
            <a:normAutofit lnSpcReduction="10000"/>
          </a:bodyPr>
          <a:lstStyle/>
          <a:p>
            <a:pPr marL="0" indent="0">
              <a:buNone/>
            </a:pPr>
            <a:r>
              <a:rPr lang="tr-TR" sz="4800" b="1" dirty="0"/>
              <a:t>		Hastanın öyküsünün alınması (</a:t>
            </a:r>
            <a:r>
              <a:rPr lang="tr-TR" sz="4800" b="1" dirty="0" err="1"/>
              <a:t>anamnez</a:t>
            </a:r>
            <a:r>
              <a:rPr lang="tr-TR" sz="4800" b="1" dirty="0"/>
              <a:t>) ve teşhise yönelik muayenesinin yapılması büyük önem arz etmektedir. Bunların yapılmaması doğrudan tıbbi uygulama hatası olarak kabul edilmektedir. </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371061"/>
            <a:ext cx="8493170" cy="5670301"/>
          </a:xfrm>
        </p:spPr>
        <p:txBody>
          <a:bodyPr>
            <a:normAutofit fontScale="62500" lnSpcReduction="20000"/>
          </a:bodyPr>
          <a:lstStyle/>
          <a:p>
            <a:pPr marL="0" indent="0">
              <a:buNone/>
            </a:pPr>
            <a:r>
              <a:rPr lang="tr-TR" dirty="0"/>
              <a:t>		</a:t>
            </a:r>
            <a:r>
              <a:rPr lang="tr-TR" sz="6400" b="1" dirty="0"/>
              <a:t>Hekimin hastasının şikayetlerine göre istemesi gereken tetkikleri istememesi bir tıbbi uygulama hatasıdır. Bu tetkiklerin istenmemesi nedeniyle, hastada mevcut olan bazı hastalıkların tespit edilememesi halinde, bu hastalıkların neden olduğu acılar ve rahatsızlıklardan ötürü hekim sorumlu tutulabilir.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212</TotalTime>
  <Words>273</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13</cp:revision>
  <dcterms:created xsi:type="dcterms:W3CDTF">2020-05-12T10:57:22Z</dcterms:created>
  <dcterms:modified xsi:type="dcterms:W3CDTF">2020-05-23T20:32:37Z</dcterms:modified>
</cp:coreProperties>
</file>