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84" r:id="rId2"/>
    <p:sldId id="283" r:id="rId3"/>
    <p:sldId id="285" r:id="rId4"/>
    <p:sldId id="282" r:id="rId5"/>
    <p:sldId id="286" r:id="rId6"/>
    <p:sldId id="287" r:id="rId7"/>
    <p:sldId id="281" r:id="rId8"/>
    <p:sldId id="288" r:id="rId9"/>
    <p:sldId id="280" r:id="rId10"/>
    <p:sldId id="289" r:id="rId11"/>
    <p:sldId id="279" r:id="rId12"/>
    <p:sldId id="29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ngiz" initials="C" lastIdx="0" clrIdx="0">
    <p:extLst>
      <p:ext uri="{19B8F6BF-5375-455C-9EA6-DF929625EA0E}">
        <p15:presenceInfo xmlns="" xmlns:p15="http://schemas.microsoft.com/office/powerpoint/2012/main" userId="e9cf54fa7e9b5b5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91" autoAdjust="0"/>
  </p:normalViewPr>
  <p:slideViewPr>
    <p:cSldViewPr snapToGrid="0">
      <p:cViewPr varScale="1">
        <p:scale>
          <a:sx n="91" d="100"/>
          <a:sy n="91" d="100"/>
        </p:scale>
        <p:origin x="-50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229C4-BF0F-4253-B0B1-E9D22E930B55}" type="datetimeFigureOut">
              <a:rPr lang="tr-TR" smtClean="0"/>
              <a:pPr/>
              <a:t>02.11.2018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574E06-8822-4701-805B-8C30F9C2788A}" type="slidenum">
              <a:rPr lang="tr-TR" smtClean="0"/>
              <a:pPr/>
              <a:t>‹#›</a:t>
            </a:fld>
            <a:endParaRPr lang="tr-TR"/>
          </a:p>
        </p:txBody>
      </p:sp>
    </p:spTree>
    <p:extLst>
      <p:ext uri="{BB962C8B-B14F-4D97-AF65-F5344CB8AC3E}">
        <p14:creationId xmlns="" xmlns:p14="http://schemas.microsoft.com/office/powerpoint/2010/main" val="3193799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656716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932084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Vertical Title 1"/>
          <p:cNvSpPr>
            <a:spLocks noGrp="1"/>
          </p:cNvSpPr>
          <p:nvPr>
            <p:ph type="title" orient="vert"/>
          </p:nvPr>
        </p:nvSpPr>
        <p:spPr>
          <a:xfrm>
            <a:off x="9550400" y="274639"/>
            <a:ext cx="22352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3241445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1040067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300205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82754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757072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468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411182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148192401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extLst>
      <p:ext uri="{BB962C8B-B14F-4D97-AF65-F5344CB8AC3E}">
        <p14:creationId xmlns="" xmlns:p14="http://schemas.microsoft.com/office/powerpoint/2010/main" val="103223414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6033736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026503"/>
          </a:xfrm>
        </p:spPr>
        <p:txBody>
          <a:bodyPr>
            <a:normAutofit lnSpcReduction="10000"/>
          </a:bodyPr>
          <a:lstStyle/>
          <a:p>
            <a:pPr algn="just"/>
            <a:r>
              <a:rPr lang="tr-TR" dirty="0">
                <a:latin typeface="Calibri" panose="020F0502020204030204" pitchFamily="34" charset="0"/>
              </a:rPr>
              <a:t>İdari yargıda dava, Danıştay, İdare mahkemesi veya Vergi mahkemesi başkanlıklarına hitaben yazılan dilekçeyle açılır. Dilekçelerde bulunması gerekenler şunlardır:</a:t>
            </a:r>
          </a:p>
          <a:p>
            <a:pPr algn="just"/>
            <a:endParaRPr lang="tr-TR" dirty="0">
              <a:latin typeface="Calibri" panose="020F0502020204030204" pitchFamily="34" charset="0"/>
            </a:endParaRPr>
          </a:p>
          <a:p>
            <a:pPr marL="45720" indent="0" algn="just">
              <a:buNone/>
            </a:pPr>
            <a:r>
              <a:rPr lang="tr-TR" b="1" dirty="0">
                <a:latin typeface="Calibri" panose="020F0502020204030204" pitchFamily="34" charset="0"/>
              </a:rPr>
              <a:t>İYUK, md. 3/2:</a:t>
            </a:r>
            <a:r>
              <a:rPr lang="tr-TR" dirty="0">
                <a:latin typeface="Calibri" panose="020F0502020204030204" pitchFamily="34" charset="0"/>
              </a:rPr>
              <a:t> </a:t>
            </a:r>
            <a:r>
              <a:rPr lang="tr-TR" i="1" dirty="0">
                <a:latin typeface="Calibri" panose="020F0502020204030204" pitchFamily="34" charset="0"/>
              </a:rPr>
              <a:t>“Dilekçelerde; </a:t>
            </a:r>
          </a:p>
          <a:p>
            <a:pPr marL="45720" indent="0" algn="just">
              <a:buNone/>
            </a:pPr>
            <a:r>
              <a:rPr lang="tr-TR" b="1" i="1" dirty="0">
                <a:latin typeface="Calibri" panose="020F0502020204030204" pitchFamily="34" charset="0"/>
              </a:rPr>
              <a:t>a) </a:t>
            </a:r>
            <a:r>
              <a:rPr lang="tr-TR" i="1" dirty="0">
                <a:latin typeface="Calibri" panose="020F0502020204030204" pitchFamily="34" charset="0"/>
              </a:rPr>
              <a:t>Tarafların ve varsa vekillerinin veya temsilcilerinin ad ve soyadları veya unvanları ve adresleri ile gerçek kişilere ait Türkiye Cumhuriyeti kimlik numarası, </a:t>
            </a:r>
          </a:p>
          <a:p>
            <a:pPr marL="45720" indent="0" algn="just">
              <a:buNone/>
            </a:pPr>
            <a:r>
              <a:rPr lang="tr-TR" b="1" i="1" dirty="0">
                <a:latin typeface="Calibri" panose="020F0502020204030204" pitchFamily="34" charset="0"/>
              </a:rPr>
              <a:t>b) </a:t>
            </a:r>
            <a:r>
              <a:rPr lang="tr-TR" i="1" dirty="0">
                <a:latin typeface="Calibri" panose="020F0502020204030204" pitchFamily="34" charset="0"/>
              </a:rPr>
              <a:t>Davanın konu ve sebepleri ile dayandığı deliller, </a:t>
            </a:r>
          </a:p>
          <a:p>
            <a:pPr marL="45720" indent="0" algn="just">
              <a:buNone/>
            </a:pPr>
            <a:r>
              <a:rPr lang="tr-TR" b="1" i="1" dirty="0">
                <a:latin typeface="Calibri" panose="020F0502020204030204" pitchFamily="34" charset="0"/>
              </a:rPr>
              <a:t>c) </a:t>
            </a:r>
            <a:r>
              <a:rPr lang="tr-TR" i="1" dirty="0">
                <a:latin typeface="Calibri" panose="020F0502020204030204" pitchFamily="34" charset="0"/>
              </a:rPr>
              <a:t>Davaya konu olan idari işlemin yazılı bildirim tarihi, </a:t>
            </a:r>
          </a:p>
          <a:p>
            <a:pPr marL="45720" indent="0" algn="just">
              <a:buNone/>
            </a:pPr>
            <a:r>
              <a:rPr lang="tr-TR" b="1" i="1" dirty="0">
                <a:latin typeface="Calibri" panose="020F0502020204030204" pitchFamily="34" charset="0"/>
              </a:rPr>
              <a:t>d) </a:t>
            </a:r>
            <a:r>
              <a:rPr lang="tr-TR" i="1" dirty="0">
                <a:latin typeface="Calibri" panose="020F0502020204030204" pitchFamily="34" charset="0"/>
              </a:rPr>
              <a:t>Vergi, resim, harç, benzeri mali yükümler ve bunların zam ve cezalarına ilişkin davalarla tam yargı davalarında uyuşmazlık konusu miktar, </a:t>
            </a:r>
          </a:p>
          <a:p>
            <a:pPr marL="45720" indent="0" algn="just">
              <a:buNone/>
            </a:pPr>
            <a:r>
              <a:rPr lang="tr-TR" b="1" i="1" dirty="0">
                <a:latin typeface="Calibri" panose="020F0502020204030204" pitchFamily="34" charset="0"/>
              </a:rPr>
              <a:t>e) </a:t>
            </a:r>
            <a:r>
              <a:rPr lang="tr-TR" i="1" dirty="0">
                <a:latin typeface="Calibri" panose="020F0502020204030204" pitchFamily="34" charset="0"/>
              </a:rPr>
              <a:t>Vergi davalarında davanın ilgili bulunduğu verginin veya vergi cezasının nevi ve yılı, tebliğ edilen ihbarnamenin tarihi ve numarası ve varsa mükellef hesap numarası, </a:t>
            </a:r>
          </a:p>
          <a:p>
            <a:pPr marL="45720" indent="0" algn="just">
              <a:buNone/>
            </a:pPr>
            <a:r>
              <a:rPr lang="tr-TR" i="1" dirty="0">
                <a:latin typeface="Calibri" panose="020F0502020204030204" pitchFamily="34" charset="0"/>
              </a:rPr>
              <a:t>Gösterilir. </a:t>
            </a:r>
          </a:p>
          <a:p>
            <a:pPr marL="45720" indent="0" algn="just">
              <a:buNone/>
            </a:pPr>
            <a:r>
              <a:rPr lang="tr-TR" b="1" i="1" dirty="0">
                <a:latin typeface="Calibri" panose="020F0502020204030204" pitchFamily="34" charset="0"/>
              </a:rPr>
              <a:t>3. </a:t>
            </a:r>
            <a:r>
              <a:rPr lang="tr-TR" i="1" dirty="0">
                <a:latin typeface="Calibri" panose="020F0502020204030204" pitchFamily="34" charset="0"/>
              </a:rPr>
              <a:t>Dava konusu kararın ve belgelerin asılları veya örnekleri dava dilekçesine eklenir. Dilekçeler ile bunlara ekli evrakın örnekleri karşı taraf sayısından bir fazla olur.”</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Dilekçe</a:t>
            </a:r>
            <a:br>
              <a:rPr lang="tr-TR" dirty="0">
                <a:latin typeface="Gill Sans MT" panose="020B0502020104020203" pitchFamily="34" charset="0"/>
              </a:rPr>
            </a:br>
            <a:r>
              <a:rPr lang="tr-TR" dirty="0">
                <a:latin typeface="Gill Sans MT" panose="020B0502020104020203" pitchFamily="34" charset="0"/>
              </a:rPr>
              <a:t>DAVA DİLEKÇESİNİN HAZIRLANMASI</a:t>
            </a:r>
          </a:p>
        </p:txBody>
      </p:sp>
    </p:spTree>
    <p:extLst>
      <p:ext uri="{BB962C8B-B14F-4D97-AF65-F5344CB8AC3E}">
        <p14:creationId xmlns="" xmlns:p14="http://schemas.microsoft.com/office/powerpoint/2010/main" val="3530330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endParaRPr lang="tr-TR" dirty="0" smtClean="0"/>
          </a:p>
          <a:p>
            <a:r>
              <a:rPr lang="tr-TR" b="1" dirty="0" smtClean="0">
                <a:latin typeface="Calibri" panose="020F0502020204030204" pitchFamily="34" charset="0"/>
              </a:rPr>
              <a:t>Maddeden şu sonuç çıkar: </a:t>
            </a:r>
            <a:r>
              <a:rPr lang="tr-TR" dirty="0" smtClean="0">
                <a:latin typeface="Calibri" panose="020F0502020204030204" pitchFamily="34" charset="0"/>
              </a:rPr>
              <a:t>Davanın açılmış olduğu tarih, dilekçenin görevli ve yetkili yargı yerine ulaştığı tarih değil, dilekçeyi 4. madde uyarınca verebileceğimiz yere verdiğimiz tarihtir. Nitekim, </a:t>
            </a:r>
            <a:r>
              <a:rPr lang="tr-TR" b="1" dirty="0" smtClean="0">
                <a:latin typeface="Calibri" panose="020F0502020204030204" pitchFamily="34" charset="0"/>
              </a:rPr>
              <a:t>İYUK, md. 6’ya </a:t>
            </a:r>
            <a:r>
              <a:rPr lang="tr-TR" dirty="0" smtClean="0">
                <a:latin typeface="Calibri" panose="020F0502020204030204" pitchFamily="34" charset="0"/>
              </a:rPr>
              <a:t>göre, Danıştay, idare mahkemesi ve vergi mahkemesi başkanlıklarına veya 4.maddede yazılı yerlere verilen dilekçelerin harcı ve posta ücreti alındıktan sonra deftere kaydının yapıldığı tarihte dava açılmış sayılır.</a:t>
            </a:r>
          </a:p>
          <a:p>
            <a:pPr>
              <a:buNone/>
            </a:pPr>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DİLEKÇE</a:t>
            </a:r>
            <a:br>
              <a:rPr lang="tr-TR" dirty="0" smtClean="0">
                <a:latin typeface="Gill Sans MT" panose="020B0502020104020203" pitchFamily="34" charset="0"/>
              </a:rPr>
            </a:br>
            <a:r>
              <a:rPr lang="tr-TR" dirty="0" smtClean="0">
                <a:latin typeface="Gill Sans MT" panose="020B0502020104020203" pitchFamily="34" charset="0"/>
              </a:rPr>
              <a:t>DAVA DİLEKÇESİNİN VERİLEBİLECEĞİ YERLER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normAutofit/>
          </a:bodyPr>
          <a:lstStyle/>
          <a:p>
            <a:pPr marL="45720" indent="0" algn="just">
              <a:buNone/>
            </a:pPr>
            <a:r>
              <a:rPr lang="tr-TR" b="1" dirty="0">
                <a:latin typeface="Calibri" panose="020F0502020204030204" pitchFamily="34" charset="0"/>
              </a:rPr>
              <a:t>İYUK, md. 16</a:t>
            </a:r>
            <a:r>
              <a:rPr lang="tr-TR" b="1" dirty="0" smtClean="0">
                <a:latin typeface="Calibri" panose="020F0502020204030204" pitchFamily="34" charset="0"/>
              </a:rPr>
              <a:t>/</a:t>
            </a:r>
          </a:p>
          <a:p>
            <a:pPr marL="45720" indent="0" algn="just">
              <a:buNone/>
            </a:pPr>
            <a:r>
              <a:rPr lang="tr-TR" b="1" dirty="0" smtClean="0">
                <a:latin typeface="Calibri" panose="020F0502020204030204" pitchFamily="34" charset="0"/>
              </a:rPr>
              <a:t>1</a:t>
            </a:r>
            <a:r>
              <a:rPr lang="tr-TR" i="1" dirty="0">
                <a:latin typeface="Calibri" panose="020F0502020204030204" pitchFamily="34" charset="0"/>
              </a:rPr>
              <a:t>. “Dava dilekçelerinin ve eklerinin birer örneği davalıya, davalının vereceği savunma davacıya tebliğ olunur. </a:t>
            </a:r>
          </a:p>
          <a:p>
            <a:pPr marL="45720" indent="0" algn="just">
              <a:buNone/>
            </a:pPr>
            <a:r>
              <a:rPr lang="tr-TR" b="1" i="1" dirty="0">
                <a:latin typeface="Calibri" panose="020F0502020204030204" pitchFamily="34" charset="0"/>
              </a:rPr>
              <a:t>2. </a:t>
            </a:r>
            <a:r>
              <a:rPr lang="tr-TR" i="1" dirty="0">
                <a:latin typeface="Calibri" panose="020F0502020204030204" pitchFamily="34" charset="0"/>
              </a:rPr>
              <a:t>Davacının ikinci dilekçesi davalıya, davalının vereceği ikinci savunma da davacıya tebliğ edilir. Buna karşı davacı cevap veremez. Ancak, davalının ikinci savunmasında, davacının cevaplandırmasını gerektiren hususlar bulunduğu, davanın görülmesi sırasında anlaşılırsa, davacıya cevap vermesi için bir süre verilir. </a:t>
            </a:r>
          </a:p>
          <a:p>
            <a:pPr marL="45720" indent="0" algn="just">
              <a:buNone/>
            </a:pPr>
            <a:r>
              <a:rPr lang="tr-TR" b="1" i="1" dirty="0">
                <a:latin typeface="Calibri" panose="020F0502020204030204" pitchFamily="34" charset="0"/>
              </a:rPr>
              <a:t>3. </a:t>
            </a:r>
            <a:r>
              <a:rPr lang="tr-TR" i="1" dirty="0">
                <a:latin typeface="Calibri" panose="020F0502020204030204" pitchFamily="34" charset="0"/>
              </a:rPr>
              <a:t>Taraflar, yapılacak tebliğlere karşı, tebliğ tarihinden itibaren otuz gün içinde cevap verebilirler. Bu süre, ancak haklı sebeplerin bulunması halinde, taraflardan birinin isteği üzerine görevli mahkeme kararı ile otuz günü geçmemek ve bir defaya mahsus olmak üzere uzatılabilir. Sürenin geçmesinden sonra yapılan uzatma talepleri kabul edilmez</a:t>
            </a:r>
            <a:r>
              <a:rPr lang="tr-TR" i="1" dirty="0" smtClean="0">
                <a:latin typeface="Calibri" panose="020F0502020204030204" pitchFamily="34" charset="0"/>
              </a:rPr>
              <a:t>.”</a:t>
            </a:r>
            <a:endParaRPr lang="tr-TR" i="1"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DİLEKÇE</a:t>
            </a:r>
            <a:br>
              <a:rPr lang="tr-TR" dirty="0">
                <a:latin typeface="Gill Sans MT" panose="020B0502020104020203" pitchFamily="34" charset="0"/>
              </a:rPr>
            </a:br>
            <a:r>
              <a:rPr lang="tr-TR" dirty="0">
                <a:latin typeface="Gill Sans MT" panose="020B0502020104020203" pitchFamily="34" charset="0"/>
              </a:rPr>
              <a:t>DİLEKÇELERİN TEATİSİ</a:t>
            </a:r>
          </a:p>
        </p:txBody>
      </p:sp>
    </p:spTree>
    <p:extLst>
      <p:ext uri="{BB962C8B-B14F-4D97-AF65-F5344CB8AC3E}">
        <p14:creationId xmlns="" xmlns:p14="http://schemas.microsoft.com/office/powerpoint/2010/main" val="835379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pPr>
              <a:buNone/>
            </a:pPr>
            <a:r>
              <a:rPr lang="tr-TR" b="1" dirty="0" smtClean="0">
                <a:latin typeface="Calibri" panose="020F0502020204030204" pitchFamily="34" charset="0"/>
              </a:rPr>
              <a:t>İYUK, md. 16/</a:t>
            </a:r>
          </a:p>
          <a:p>
            <a:endParaRPr lang="tr-TR" dirty="0" smtClean="0"/>
          </a:p>
          <a:p>
            <a:pPr marL="45720" indent="0" algn="just">
              <a:buNone/>
            </a:pPr>
            <a:r>
              <a:rPr lang="tr-TR" b="1" i="1" dirty="0" smtClean="0">
                <a:latin typeface="Calibri" panose="020F0502020204030204" pitchFamily="34" charset="0"/>
              </a:rPr>
              <a:t>4. Taraflar, sürenin geçmesinden sonra verecekleri savunmalara veya ikinci dilekçelere dayanarak hak iddia edemezler. Ancak</a:t>
            </a:r>
            <a:r>
              <a:rPr lang="tr-TR" i="1" dirty="0" smtClean="0">
                <a:latin typeface="Calibri" panose="020F0502020204030204" pitchFamily="34" charset="0"/>
              </a:rPr>
              <a:t>, tam yargı davalarında dava dilekçesinde belirtilen miktar, süre veya diğer usul kuralları gözetilmeksizin nihai karar verilinceye kadar, harcı ödenmek suretiyle </a:t>
            </a:r>
            <a:r>
              <a:rPr lang="tr-TR" b="1" i="1" dirty="0" smtClean="0">
                <a:latin typeface="Calibri" panose="020F0502020204030204" pitchFamily="34" charset="0"/>
              </a:rPr>
              <a:t>bir defaya mahsus olmak üzere artırılabilir </a:t>
            </a:r>
            <a:r>
              <a:rPr lang="tr-TR" i="1" dirty="0" smtClean="0">
                <a:latin typeface="Calibri" panose="020F0502020204030204" pitchFamily="34" charset="0"/>
              </a:rPr>
              <a:t>ve miktarın artırılmasına ilişkin dilekçe otuz gün içinde cevap verilmek üzere karşı tarafa tebliğ edilir. </a:t>
            </a:r>
          </a:p>
          <a:p>
            <a:pPr marL="45720" indent="0" algn="just">
              <a:buNone/>
            </a:pPr>
            <a:r>
              <a:rPr lang="tr-TR" b="1" i="1" dirty="0" smtClean="0">
                <a:latin typeface="Calibri" panose="020F0502020204030204" pitchFamily="34" charset="0"/>
              </a:rPr>
              <a:t>5. </a:t>
            </a:r>
            <a:r>
              <a:rPr lang="tr-TR" i="1" dirty="0" smtClean="0">
                <a:latin typeface="Calibri" panose="020F0502020204030204" pitchFamily="34" charset="0"/>
              </a:rPr>
              <a:t>Davalara ilişkin işlem dosyalarının </a:t>
            </a:r>
            <a:r>
              <a:rPr lang="tr-TR" b="1" i="1" dirty="0" smtClean="0">
                <a:latin typeface="Calibri" panose="020F0502020204030204" pitchFamily="34" charset="0"/>
              </a:rPr>
              <a:t>aslı veya onaylı örneği</a:t>
            </a:r>
            <a:r>
              <a:rPr lang="tr-TR" i="1" dirty="0" smtClean="0">
                <a:latin typeface="Calibri" panose="020F0502020204030204" pitchFamily="34" charset="0"/>
              </a:rPr>
              <a:t> idarenin savunması ile birlikte, Danıştay veya ilgili mahkeme başkanlığına gönderilir. </a:t>
            </a:r>
          </a:p>
          <a:p>
            <a:pPr marL="45720" indent="0" algn="just">
              <a:buNone/>
            </a:pPr>
            <a:r>
              <a:rPr lang="tr-TR" b="1" i="1" dirty="0" smtClean="0">
                <a:latin typeface="Calibri" panose="020F0502020204030204" pitchFamily="34" charset="0"/>
              </a:rPr>
              <a:t>6. </a:t>
            </a:r>
            <a:r>
              <a:rPr lang="tr-TR" i="1" dirty="0" err="1" smtClean="0">
                <a:latin typeface="Calibri" panose="020F0502020204030204" pitchFamily="34" charset="0"/>
              </a:rPr>
              <a:t>Danıştayda</a:t>
            </a:r>
            <a:r>
              <a:rPr lang="tr-TR" i="1" dirty="0" smtClean="0">
                <a:latin typeface="Calibri" panose="020F0502020204030204" pitchFamily="34" charset="0"/>
              </a:rPr>
              <a:t> ilk derece mahkemesi sıfatıyla görülen davalarda savcının esas hakkındaki yazılı düşüncesi taraflara tebliğ edilir. Taraflar, tebliğden itibaren on gün içinde görüşlerini yazılı olarak bildirebilirler.”</a:t>
            </a:r>
          </a:p>
          <a:p>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DİLEKÇE</a:t>
            </a:r>
            <a:br>
              <a:rPr lang="tr-TR" dirty="0" smtClean="0">
                <a:latin typeface="Gill Sans MT" panose="020B0502020104020203" pitchFamily="34" charset="0"/>
              </a:rPr>
            </a:br>
            <a:r>
              <a:rPr lang="tr-TR" dirty="0" smtClean="0">
                <a:latin typeface="Gill Sans MT" panose="020B0502020104020203" pitchFamily="34" charset="0"/>
              </a:rPr>
              <a:t>DİLEKÇELERİN TEATİSİ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1"/>
            <a:ext cx="11210524" cy="5026504"/>
          </a:xfrm>
        </p:spPr>
        <p:txBody>
          <a:bodyPr>
            <a:normAutofit/>
          </a:bodyPr>
          <a:lstStyle/>
          <a:p>
            <a:pPr marL="45720" indent="0" algn="just">
              <a:buNone/>
            </a:pPr>
            <a:endParaRPr lang="tr-TR" b="1" dirty="0" smtClean="0">
              <a:latin typeface="Calibri" panose="020F0502020204030204" pitchFamily="34" charset="0"/>
            </a:endParaRPr>
          </a:p>
          <a:p>
            <a:pPr marL="45720" indent="0" algn="just">
              <a:buNone/>
            </a:pPr>
            <a:endParaRPr lang="tr-TR" b="1" dirty="0" smtClean="0">
              <a:latin typeface="Calibri" panose="020F0502020204030204" pitchFamily="34" charset="0"/>
            </a:endParaRPr>
          </a:p>
          <a:p>
            <a:pPr marL="45720" indent="0" algn="just">
              <a:buNone/>
            </a:pPr>
            <a:r>
              <a:rPr lang="tr-TR" b="1" dirty="0" smtClean="0">
                <a:latin typeface="Calibri" panose="020F0502020204030204" pitchFamily="34" charset="0"/>
              </a:rPr>
              <a:t>İYUK</a:t>
            </a:r>
            <a:r>
              <a:rPr lang="tr-TR" b="1" dirty="0">
                <a:latin typeface="Calibri" panose="020F0502020204030204" pitchFamily="34" charset="0"/>
              </a:rPr>
              <a:t>, md. 5/1: </a:t>
            </a:r>
            <a:r>
              <a:rPr lang="tr-TR" dirty="0">
                <a:latin typeface="Calibri" panose="020F0502020204030204" pitchFamily="34" charset="0"/>
              </a:rPr>
              <a:t>“</a:t>
            </a:r>
            <a:r>
              <a:rPr lang="tr-TR" i="1" dirty="0">
                <a:latin typeface="Calibri" panose="020F0502020204030204" pitchFamily="34" charset="0"/>
              </a:rPr>
              <a:t>Her idari işlem aleyhine ayrı ayrı dava açılır. Ancak, aralarında maddi veya hukuki yönden bağlılık </a:t>
            </a:r>
            <a:r>
              <a:rPr lang="tr-TR" b="1" i="1" dirty="0">
                <a:latin typeface="Calibri" panose="020F0502020204030204" pitchFamily="34" charset="0"/>
              </a:rPr>
              <a:t>ya da </a:t>
            </a:r>
            <a:r>
              <a:rPr lang="tr-TR" i="1" dirty="0">
                <a:latin typeface="Calibri" panose="020F0502020204030204" pitchFamily="34" charset="0"/>
              </a:rPr>
              <a:t>sebep-sonuç ilişkisi bulunan </a:t>
            </a:r>
            <a:r>
              <a:rPr lang="tr-TR" b="1" i="1" dirty="0">
                <a:latin typeface="Calibri" panose="020F0502020204030204" pitchFamily="34" charset="0"/>
              </a:rPr>
              <a:t>birden fazla işleme </a:t>
            </a:r>
            <a:r>
              <a:rPr lang="tr-TR" i="1" dirty="0">
                <a:latin typeface="Calibri" panose="020F0502020204030204" pitchFamily="34" charset="0"/>
              </a:rPr>
              <a:t>karşı bir dilekçe ile de dava açılabilir. </a:t>
            </a:r>
          </a:p>
          <a:p>
            <a:pPr marL="45720" indent="0" algn="just">
              <a:buNone/>
            </a:pPr>
            <a:r>
              <a:rPr lang="tr-TR" b="1" i="1" dirty="0">
                <a:latin typeface="Calibri" panose="020F0502020204030204" pitchFamily="34" charset="0"/>
              </a:rPr>
              <a:t>2. Birden fazla şahsın </a:t>
            </a:r>
            <a:r>
              <a:rPr lang="tr-TR" i="1" dirty="0">
                <a:latin typeface="Calibri" panose="020F0502020204030204" pitchFamily="34" charset="0"/>
              </a:rPr>
              <a:t>müşterek dilekçe ile dava açabilmesi için davacıların hak veya menfaatlerinde iştirak bulunması </a:t>
            </a:r>
            <a:r>
              <a:rPr lang="tr-TR" b="1" i="1" dirty="0">
                <a:latin typeface="Calibri" panose="020F0502020204030204" pitchFamily="34" charset="0"/>
              </a:rPr>
              <a:t>ve</a:t>
            </a:r>
            <a:r>
              <a:rPr lang="tr-TR" i="1" dirty="0">
                <a:latin typeface="Calibri" panose="020F0502020204030204" pitchFamily="34" charset="0"/>
              </a:rPr>
              <a:t> davaya yol açan maddi olay veya hukuki sebeplerin aynı olması gerekir.”</a:t>
            </a:r>
          </a:p>
          <a:p>
            <a:pPr algn="just"/>
            <a:endParaRPr lang="tr-TR"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Dilekçe</a:t>
            </a:r>
            <a:br>
              <a:rPr lang="tr-TR" dirty="0">
                <a:latin typeface="Gill Sans MT" panose="020B0502020104020203" pitchFamily="34" charset="0"/>
              </a:rPr>
            </a:br>
            <a:r>
              <a:rPr lang="tr-TR" dirty="0">
                <a:latin typeface="Gill Sans MT" panose="020B0502020104020203" pitchFamily="34" charset="0"/>
              </a:rPr>
              <a:t>AYNI DİLEKÇE İLE DAVA AÇILABİLECEK HALLER</a:t>
            </a:r>
          </a:p>
        </p:txBody>
      </p:sp>
    </p:spTree>
    <p:extLst>
      <p:ext uri="{BB962C8B-B14F-4D97-AF65-F5344CB8AC3E}">
        <p14:creationId xmlns="" xmlns:p14="http://schemas.microsoft.com/office/powerpoint/2010/main" val="4154347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pPr algn="just"/>
            <a:r>
              <a:rPr lang="tr-TR" dirty="0" smtClean="0">
                <a:latin typeface="Calibri" panose="020F0502020204030204" pitchFamily="34" charset="0"/>
              </a:rPr>
              <a:t>1. fıkrada düzenlenen birden fazla işleme karşı tek bir dilekçe ile dava açılabilmesi için ayrıca; </a:t>
            </a:r>
          </a:p>
          <a:p>
            <a:pPr lvl="1" algn="just"/>
            <a:r>
              <a:rPr lang="tr-TR" dirty="0" smtClean="0">
                <a:latin typeface="Calibri" panose="020F0502020204030204" pitchFamily="34" charset="0"/>
              </a:rPr>
              <a:t>Davalının aynı idare olması,</a:t>
            </a:r>
          </a:p>
          <a:p>
            <a:pPr lvl="1" algn="just"/>
            <a:r>
              <a:rPr lang="tr-TR" dirty="0" smtClean="0">
                <a:latin typeface="Calibri" panose="020F0502020204030204" pitchFamily="34" charset="0"/>
              </a:rPr>
              <a:t>Her işlem açısından dava açma süresinin geçmemiş olması,</a:t>
            </a:r>
          </a:p>
          <a:p>
            <a:pPr lvl="1" algn="just"/>
            <a:r>
              <a:rPr lang="tr-TR" dirty="0" smtClean="0">
                <a:latin typeface="Calibri" panose="020F0502020204030204" pitchFamily="34" charset="0"/>
              </a:rPr>
              <a:t>Aynı yargı düzeni içinde aynı yargı yerinin görevli olması,</a:t>
            </a:r>
          </a:p>
          <a:p>
            <a:pPr lvl="1" algn="just"/>
            <a:r>
              <a:rPr lang="tr-TR" dirty="0" smtClean="0">
                <a:latin typeface="Calibri" panose="020F0502020204030204" pitchFamily="34" charset="0"/>
              </a:rPr>
              <a:t>Temyiz mercilerinin aynı olması,</a:t>
            </a:r>
          </a:p>
          <a:p>
            <a:pPr lvl="1" algn="just"/>
            <a:r>
              <a:rPr lang="tr-TR" dirty="0" smtClean="0">
                <a:latin typeface="Calibri" panose="020F0502020204030204" pitchFamily="34" charset="0"/>
              </a:rPr>
              <a:t>Kararların aynı türden olması gerekir.</a:t>
            </a:r>
          </a:p>
          <a:p>
            <a:pPr algn="just"/>
            <a:r>
              <a:rPr lang="tr-TR" dirty="0" smtClean="0">
                <a:latin typeface="Calibri" panose="020F0502020204030204" pitchFamily="34" charset="0"/>
              </a:rPr>
              <a:t>2. fıkrada yer alan koşullar ise kümülatif olarak değerlendirilir. Örneğin maddi olay ve hukuki sebepler aynı fakat hak ve menfaatlerde iştirak yoksa, müşterek dilekçe ile dava açılamaz.</a:t>
            </a:r>
          </a:p>
          <a:p>
            <a:endParaRPr lang="tr-TR" dirty="0" smtClean="0"/>
          </a:p>
          <a:p>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Dilekçe</a:t>
            </a:r>
            <a:br>
              <a:rPr lang="tr-TR" dirty="0" smtClean="0">
                <a:latin typeface="Gill Sans MT" panose="020B0502020104020203" pitchFamily="34" charset="0"/>
              </a:rPr>
            </a:br>
            <a:r>
              <a:rPr lang="tr-TR" dirty="0" smtClean="0">
                <a:latin typeface="Gill Sans MT" panose="020B0502020104020203" pitchFamily="34" charset="0"/>
              </a:rPr>
              <a:t>AYNI DİLEKÇE İLE DAVA AÇILABİLECEK HALLER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026503"/>
          </a:xfrm>
        </p:spPr>
        <p:txBody>
          <a:bodyPr>
            <a:normAutofit/>
          </a:bodyPr>
          <a:lstStyle/>
          <a:p>
            <a:pPr algn="just"/>
            <a:endParaRPr lang="tr-TR" sz="2400" dirty="0" smtClean="0">
              <a:latin typeface="Calibri" panose="020F0502020204030204" pitchFamily="34" charset="0"/>
            </a:endParaRPr>
          </a:p>
          <a:p>
            <a:pPr algn="just"/>
            <a:endParaRPr lang="tr-TR" sz="2400" dirty="0" smtClean="0">
              <a:latin typeface="Calibri" panose="020F0502020204030204" pitchFamily="34" charset="0"/>
            </a:endParaRPr>
          </a:p>
          <a:p>
            <a:pPr algn="just"/>
            <a:r>
              <a:rPr lang="tr-TR" sz="2400" dirty="0" smtClean="0">
                <a:latin typeface="Calibri" panose="020F0502020204030204" pitchFamily="34" charset="0"/>
              </a:rPr>
              <a:t>3</a:t>
            </a:r>
            <a:r>
              <a:rPr lang="tr-TR" sz="2400" dirty="0">
                <a:latin typeface="Calibri" panose="020F0502020204030204" pitchFamily="34" charset="0"/>
              </a:rPr>
              <a:t>. ve 5. maddelerdeki hususlara ilişkin bir kanuna aykırılık tespit edilirse, </a:t>
            </a:r>
            <a:r>
              <a:rPr lang="tr-TR" sz="2400" b="1" dirty="0">
                <a:latin typeface="Calibri" panose="020F0502020204030204" pitchFamily="34" charset="0"/>
              </a:rPr>
              <a:t>İYUK, md. 15/1-d </a:t>
            </a:r>
            <a:r>
              <a:rPr lang="tr-TR" sz="2400" dirty="0">
                <a:latin typeface="Calibri" panose="020F0502020204030204" pitchFamily="34" charset="0"/>
              </a:rPr>
              <a:t>uyarınca   otuz gün içinde 3 ve 5 inci maddelere uygun şekilde yeniden düzenlenmek veya noksanları tamamlanmak üzere </a:t>
            </a:r>
            <a:r>
              <a:rPr lang="tr-TR" sz="2400" b="1" dirty="0">
                <a:latin typeface="Calibri" panose="020F0502020204030204" pitchFamily="34" charset="0"/>
              </a:rPr>
              <a:t>dilekçelerin reddine </a:t>
            </a:r>
            <a:r>
              <a:rPr lang="tr-TR" sz="2400" dirty="0">
                <a:latin typeface="Calibri" panose="020F0502020204030204" pitchFamily="34" charset="0"/>
              </a:rPr>
              <a:t>karar verilir.</a:t>
            </a:r>
          </a:p>
          <a:p>
            <a:pPr algn="just"/>
            <a:r>
              <a:rPr lang="tr-TR" sz="2400" dirty="0">
                <a:latin typeface="Calibri" panose="020F0502020204030204" pitchFamily="34" charset="0"/>
              </a:rPr>
              <a:t>Yine </a:t>
            </a:r>
            <a:r>
              <a:rPr lang="tr-TR" sz="2400" b="1" dirty="0">
                <a:latin typeface="Calibri" panose="020F0502020204030204" pitchFamily="34" charset="0"/>
              </a:rPr>
              <a:t>İYUK md</a:t>
            </a:r>
            <a:r>
              <a:rPr lang="tr-TR" sz="2400" dirty="0">
                <a:latin typeface="Calibri" panose="020F0502020204030204" pitchFamily="34" charset="0"/>
              </a:rPr>
              <a:t>. </a:t>
            </a:r>
            <a:r>
              <a:rPr lang="tr-TR" sz="2400" b="1" dirty="0">
                <a:latin typeface="Calibri" panose="020F0502020204030204" pitchFamily="34" charset="0"/>
              </a:rPr>
              <a:t>15/1-d</a:t>
            </a:r>
            <a:r>
              <a:rPr lang="tr-TR" sz="2400" dirty="0">
                <a:latin typeface="Calibri" panose="020F0502020204030204" pitchFamily="34" charset="0"/>
              </a:rPr>
              <a:t> uyarınca, ehliyetli olan şahsın avukat olmayan vekili tarafından dava açılmış ise otuz gün içinde bizzat veya bir avukat vasıtasıyla dava açılmak üzere </a:t>
            </a:r>
            <a:r>
              <a:rPr lang="tr-TR" sz="2400" b="1" dirty="0">
                <a:latin typeface="Calibri" panose="020F0502020204030204" pitchFamily="34" charset="0"/>
              </a:rPr>
              <a:t>dilekçelerin reddine </a:t>
            </a:r>
            <a:r>
              <a:rPr lang="tr-TR" sz="2400" dirty="0">
                <a:latin typeface="Calibri" panose="020F0502020204030204" pitchFamily="34" charset="0"/>
              </a:rPr>
              <a:t>karar verilir.</a:t>
            </a:r>
          </a:p>
          <a:p>
            <a:endParaRPr lang="tr-TR" sz="3200"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DİLEKÇE</a:t>
            </a:r>
            <a:br>
              <a:rPr lang="tr-TR" dirty="0">
                <a:latin typeface="Gill Sans MT" panose="020B0502020104020203" pitchFamily="34" charset="0"/>
              </a:rPr>
            </a:br>
            <a:r>
              <a:rPr lang="tr-TR" sz="2800" dirty="0">
                <a:latin typeface="Gill Sans MT" panose="020B0502020104020203" pitchFamily="34" charset="0"/>
              </a:rPr>
              <a:t>DİLEKÇELERDEKİ KANUNA AYKIRILIKLARIN SONUÇLARI</a:t>
            </a:r>
            <a:endParaRPr lang="tr-TR" dirty="0">
              <a:latin typeface="Gill Sans MT" panose="020B0502020104020203" pitchFamily="34" charset="0"/>
            </a:endParaRPr>
          </a:p>
        </p:txBody>
      </p:sp>
    </p:spTree>
    <p:extLst>
      <p:ext uri="{BB962C8B-B14F-4D97-AF65-F5344CB8AC3E}">
        <p14:creationId xmlns="" xmlns:p14="http://schemas.microsoft.com/office/powerpoint/2010/main" val="1838899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endParaRPr lang="tr-TR" b="1" dirty="0" smtClean="0">
              <a:latin typeface="Calibri" panose="020F0502020204030204" pitchFamily="34" charset="0"/>
            </a:endParaRPr>
          </a:p>
          <a:p>
            <a:pPr algn="just"/>
            <a:endParaRPr lang="tr-TR" b="1" dirty="0" smtClean="0">
              <a:latin typeface="Calibri" panose="020F0502020204030204" pitchFamily="34" charset="0"/>
            </a:endParaRPr>
          </a:p>
          <a:p>
            <a:pPr algn="just"/>
            <a:endParaRPr lang="tr-TR" b="1" dirty="0" smtClean="0">
              <a:latin typeface="Calibri" panose="020F0502020204030204" pitchFamily="34" charset="0"/>
            </a:endParaRPr>
          </a:p>
          <a:p>
            <a:pPr algn="just"/>
            <a:r>
              <a:rPr lang="tr-TR" sz="2400" b="1" dirty="0" smtClean="0">
                <a:latin typeface="Calibri" panose="020F0502020204030204" pitchFamily="34" charset="0"/>
              </a:rPr>
              <a:t>İYUK </a:t>
            </a:r>
            <a:r>
              <a:rPr lang="tr-TR" sz="2400" b="1" dirty="0" smtClean="0">
                <a:latin typeface="Calibri" panose="020F0502020204030204" pitchFamily="34" charset="0"/>
              </a:rPr>
              <a:t>md. 15/3</a:t>
            </a:r>
            <a:r>
              <a:rPr lang="tr-TR" sz="2400" dirty="0" smtClean="0">
                <a:latin typeface="Calibri" panose="020F0502020204030204" pitchFamily="34" charset="0"/>
              </a:rPr>
              <a:t> gereği, Dilekçelerin 3. maddeye uygun olmamaları dolayısıyla reddi halinde yeni dilekçeler için ayrıca harç alınmaz.</a:t>
            </a:r>
          </a:p>
          <a:p>
            <a:pPr algn="just"/>
            <a:r>
              <a:rPr lang="tr-TR" sz="2400" dirty="0" smtClean="0">
                <a:latin typeface="Calibri" panose="020F0502020204030204" pitchFamily="34" charset="0"/>
              </a:rPr>
              <a:t>Davanın hasım gösterilmeden veya yanlış hasım gösterilerek açılması halinde, </a:t>
            </a:r>
            <a:r>
              <a:rPr lang="tr-TR" sz="2400" b="1" dirty="0" smtClean="0">
                <a:latin typeface="Calibri" panose="020F0502020204030204" pitchFamily="34" charset="0"/>
              </a:rPr>
              <a:t>15/1-c</a:t>
            </a:r>
            <a:r>
              <a:rPr lang="tr-TR" sz="2400" dirty="0" smtClean="0">
                <a:latin typeface="Calibri" panose="020F0502020204030204" pitchFamily="34" charset="0"/>
              </a:rPr>
              <a:t> uyarınca dava dilekçesinin tespit edilecek </a:t>
            </a:r>
            <a:r>
              <a:rPr lang="tr-TR" sz="2400" b="1" dirty="0" smtClean="0">
                <a:latin typeface="Calibri" panose="020F0502020204030204" pitchFamily="34" charset="0"/>
              </a:rPr>
              <a:t>gerçek hasma tebliğine </a:t>
            </a:r>
            <a:r>
              <a:rPr lang="tr-TR" sz="2400" dirty="0" smtClean="0">
                <a:latin typeface="Calibri" panose="020F0502020204030204" pitchFamily="34" charset="0"/>
              </a:rPr>
              <a:t>karar verilir.</a:t>
            </a:r>
          </a:p>
          <a:p>
            <a:endParaRPr lang="tr-TR" dirty="0"/>
          </a:p>
        </p:txBody>
      </p:sp>
      <p:sp>
        <p:nvSpPr>
          <p:cNvPr id="3" name="2 Başlık"/>
          <p:cNvSpPr>
            <a:spLocks noGrp="1"/>
          </p:cNvSpPr>
          <p:nvPr>
            <p:ph type="title"/>
          </p:nvPr>
        </p:nvSpPr>
        <p:spPr/>
        <p:txBody>
          <a:bodyPr/>
          <a:lstStyle/>
          <a:p>
            <a:r>
              <a:rPr lang="tr-TR" dirty="0" smtClean="0">
                <a:solidFill>
                  <a:prstClr val="white"/>
                </a:solidFill>
                <a:latin typeface="Gill Sans MT" panose="020B0502020104020203" pitchFamily="34" charset="0"/>
              </a:rPr>
              <a:t>DİLEKÇE</a:t>
            </a:r>
            <a:br>
              <a:rPr lang="tr-TR" dirty="0" smtClean="0">
                <a:solidFill>
                  <a:prstClr val="white"/>
                </a:solidFill>
                <a:latin typeface="Gill Sans MT" panose="020B0502020104020203" pitchFamily="34" charset="0"/>
              </a:rPr>
            </a:br>
            <a:r>
              <a:rPr lang="tr-TR" sz="2800" dirty="0" smtClean="0">
                <a:solidFill>
                  <a:prstClr val="white"/>
                </a:solidFill>
                <a:latin typeface="Gill Sans MT" panose="020B0502020104020203" pitchFamily="34" charset="0"/>
              </a:rPr>
              <a:t>DİLEKÇELERDEKİ KANUNA AYKIRILIKLARIN SONUÇLARI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endParaRPr lang="tr-TR" b="1" dirty="0" smtClean="0">
              <a:latin typeface="Calibri" panose="020F0502020204030204" pitchFamily="34" charset="0"/>
            </a:endParaRPr>
          </a:p>
          <a:p>
            <a:pPr algn="just"/>
            <a:endParaRPr lang="tr-TR" b="1" dirty="0" smtClean="0">
              <a:latin typeface="Calibri" panose="020F0502020204030204" pitchFamily="34" charset="0"/>
            </a:endParaRPr>
          </a:p>
          <a:p>
            <a:pPr algn="just"/>
            <a:endParaRPr lang="tr-TR" b="1" dirty="0" smtClean="0">
              <a:latin typeface="Calibri" panose="020F0502020204030204" pitchFamily="34" charset="0"/>
            </a:endParaRPr>
          </a:p>
          <a:p>
            <a:pPr algn="just"/>
            <a:r>
              <a:rPr lang="tr-TR" sz="2400" b="1" dirty="0" smtClean="0">
                <a:latin typeface="Calibri" panose="020F0502020204030204" pitchFamily="34" charset="0"/>
              </a:rPr>
              <a:t>İYUK </a:t>
            </a:r>
            <a:r>
              <a:rPr lang="tr-TR" sz="2400" b="1" dirty="0" smtClean="0">
                <a:latin typeface="Calibri" panose="020F0502020204030204" pitchFamily="34" charset="0"/>
              </a:rPr>
              <a:t>md. 15/4 </a:t>
            </a:r>
            <a:r>
              <a:rPr lang="tr-TR" sz="2400" dirty="0" smtClean="0">
                <a:latin typeface="Calibri" panose="020F0502020204030204" pitchFamily="34" charset="0"/>
              </a:rPr>
              <a:t>gereği, “dilekçe ret” ve “gerçek hasma tebliğ” kararları üzerine kanun yoluna gidilemez.</a:t>
            </a:r>
          </a:p>
          <a:p>
            <a:pPr algn="just"/>
            <a:r>
              <a:rPr lang="tr-TR" sz="2400" b="1" dirty="0" smtClean="0">
                <a:latin typeface="Calibri" panose="020F0502020204030204" pitchFamily="34" charset="0"/>
              </a:rPr>
              <a:t>İYUK, md. 15/5</a:t>
            </a:r>
            <a:r>
              <a:rPr lang="tr-TR" sz="2400" dirty="0" smtClean="0">
                <a:latin typeface="Calibri" panose="020F0502020204030204" pitchFamily="34" charset="0"/>
              </a:rPr>
              <a:t>: Dilekçenin reddedilmesi üzerine, yeniden verilen dilekçelerde aynı yanlışlıklar yapıldığı takdirde </a:t>
            </a:r>
            <a:r>
              <a:rPr lang="tr-TR" sz="2400" b="1" dirty="0" smtClean="0">
                <a:latin typeface="Calibri" panose="020F0502020204030204" pitchFamily="34" charset="0"/>
              </a:rPr>
              <a:t>dava red</a:t>
            </a:r>
            <a:r>
              <a:rPr lang="tr-TR" sz="2400" dirty="0" smtClean="0">
                <a:latin typeface="Calibri" panose="020F0502020204030204" pitchFamily="34" charset="0"/>
              </a:rPr>
              <a:t>dedilir.</a:t>
            </a:r>
          </a:p>
          <a:p>
            <a:endParaRPr lang="tr-TR" dirty="0"/>
          </a:p>
        </p:txBody>
      </p:sp>
      <p:sp>
        <p:nvSpPr>
          <p:cNvPr id="3" name="2 Başlık"/>
          <p:cNvSpPr>
            <a:spLocks noGrp="1"/>
          </p:cNvSpPr>
          <p:nvPr>
            <p:ph type="title"/>
          </p:nvPr>
        </p:nvSpPr>
        <p:spPr/>
        <p:txBody>
          <a:bodyPr/>
          <a:lstStyle/>
          <a:p>
            <a:r>
              <a:rPr lang="tr-TR" dirty="0" smtClean="0">
                <a:solidFill>
                  <a:prstClr val="white"/>
                </a:solidFill>
                <a:latin typeface="Gill Sans MT" panose="020B0502020104020203" pitchFamily="34" charset="0"/>
              </a:rPr>
              <a:t>DİLEKÇE</a:t>
            </a:r>
            <a:br>
              <a:rPr lang="tr-TR" dirty="0" smtClean="0">
                <a:solidFill>
                  <a:prstClr val="white"/>
                </a:solidFill>
                <a:latin typeface="Gill Sans MT" panose="020B0502020104020203" pitchFamily="34" charset="0"/>
              </a:rPr>
            </a:br>
            <a:r>
              <a:rPr lang="tr-TR" sz="2800" dirty="0" smtClean="0">
                <a:solidFill>
                  <a:prstClr val="white"/>
                </a:solidFill>
                <a:latin typeface="Gill Sans MT" panose="020B0502020104020203" pitchFamily="34" charset="0"/>
              </a:rPr>
              <a:t>DİLEKÇELERDEKİ KANUNA AYKIRILIKLARIN SONUÇLARI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8000" y="1678898"/>
            <a:ext cx="11210524" cy="5179101"/>
          </a:xfrm>
        </p:spPr>
        <p:txBody>
          <a:bodyPr>
            <a:normAutofit lnSpcReduction="10000"/>
          </a:bodyPr>
          <a:lstStyle/>
          <a:p>
            <a:pPr marL="45720" indent="0" algn="ctr">
              <a:buNone/>
            </a:pPr>
            <a:r>
              <a:rPr lang="tr-TR" b="1" dirty="0">
                <a:latin typeface="Calibri" panose="020F0502020204030204" pitchFamily="34" charset="0"/>
              </a:rPr>
              <a:t>Aynı dilekçe ile dava açılabilecek haller ile bağlantılı davalar birbirine karıştırılmamalıdır. </a:t>
            </a:r>
          </a:p>
          <a:p>
            <a:pPr marL="45720" indent="0" algn="ctr">
              <a:buNone/>
            </a:pPr>
            <a:r>
              <a:rPr lang="tr-TR" dirty="0">
                <a:latin typeface="Calibri" panose="020F0502020204030204" pitchFamily="34" charset="0"/>
              </a:rPr>
              <a:t>Bağlantılı davalarda, halihazırda açılmış bulunan ve yargı yerince görülmekte olan davaların aralarındaki bağlantı sebebiyle birleştirilmesi söz konusudur.</a:t>
            </a:r>
          </a:p>
          <a:p>
            <a:pPr marL="45720" indent="0" algn="just">
              <a:buNone/>
            </a:pPr>
            <a:endParaRPr lang="tr-TR" dirty="0">
              <a:latin typeface="Calibri" panose="020F0502020204030204" pitchFamily="34" charset="0"/>
            </a:endParaRPr>
          </a:p>
          <a:p>
            <a:pPr marL="45720" indent="0" algn="just">
              <a:buNone/>
            </a:pPr>
            <a:r>
              <a:rPr lang="tr-TR" b="1" dirty="0">
                <a:latin typeface="Calibri" panose="020F0502020204030204" pitchFamily="34" charset="0"/>
              </a:rPr>
              <a:t>İYUK, md. 38/1. </a:t>
            </a:r>
            <a:r>
              <a:rPr lang="tr-TR" i="1" dirty="0">
                <a:latin typeface="Calibri" panose="020F0502020204030204" pitchFamily="34" charset="0"/>
              </a:rPr>
              <a:t>Aynı maddi veya hukuki sebepten doğan ya da biri hakkında verilecek hüküm, diğerini etkileyecek nitelikte olan davalar bağlantılı davalardır. </a:t>
            </a:r>
          </a:p>
          <a:p>
            <a:pPr marL="45720" indent="0" algn="just">
              <a:buNone/>
            </a:pPr>
            <a:r>
              <a:rPr lang="tr-TR" b="1" i="1" dirty="0">
                <a:latin typeface="Calibri" panose="020F0502020204030204" pitchFamily="34" charset="0"/>
              </a:rPr>
              <a:t>2. </a:t>
            </a:r>
            <a:r>
              <a:rPr lang="tr-TR" i="1" dirty="0">
                <a:latin typeface="Calibri" panose="020F0502020204030204" pitchFamily="34" charset="0"/>
              </a:rPr>
              <a:t>İdare mahkemesi, vergi mahkemesi veya </a:t>
            </a:r>
            <a:r>
              <a:rPr lang="tr-TR" i="1" dirty="0" err="1">
                <a:latin typeface="Calibri" panose="020F0502020204030204" pitchFamily="34" charset="0"/>
              </a:rPr>
              <a:t>Danıştaya</a:t>
            </a:r>
            <a:r>
              <a:rPr lang="tr-TR" i="1" dirty="0">
                <a:latin typeface="Calibri" panose="020F0502020204030204" pitchFamily="34" charset="0"/>
              </a:rPr>
              <a:t> veya birden fazla idare veya vergi mahkemelerine </a:t>
            </a:r>
            <a:r>
              <a:rPr lang="tr-TR" b="1" i="1" dirty="0">
                <a:latin typeface="Calibri" panose="020F0502020204030204" pitchFamily="34" charset="0"/>
              </a:rPr>
              <a:t>açılmış bulunan </a:t>
            </a:r>
            <a:r>
              <a:rPr lang="tr-TR" i="1" dirty="0">
                <a:latin typeface="Calibri" panose="020F0502020204030204" pitchFamily="34" charset="0"/>
              </a:rPr>
              <a:t>davalarda bağlantının varlığına taraflardan birinin isteği üzerine veya doğrudan doğruya mahkemece karar verilir. </a:t>
            </a:r>
          </a:p>
          <a:p>
            <a:pPr marL="45720" indent="0" algn="just">
              <a:buNone/>
            </a:pPr>
            <a:r>
              <a:rPr lang="tr-TR" b="1" i="1" dirty="0">
                <a:latin typeface="Calibri" panose="020F0502020204030204" pitchFamily="34" charset="0"/>
              </a:rPr>
              <a:t>3. </a:t>
            </a:r>
            <a:r>
              <a:rPr lang="tr-TR" i="1" dirty="0">
                <a:latin typeface="Calibri" panose="020F0502020204030204" pitchFamily="34" charset="0"/>
              </a:rPr>
              <a:t>Bağlantılı davalardan birinin </a:t>
            </a:r>
            <a:r>
              <a:rPr lang="tr-TR" i="1" dirty="0" err="1">
                <a:latin typeface="Calibri" panose="020F0502020204030204" pitchFamily="34" charset="0"/>
              </a:rPr>
              <a:t>Danıştayda</a:t>
            </a:r>
            <a:r>
              <a:rPr lang="tr-TR" i="1" dirty="0">
                <a:latin typeface="Calibri" panose="020F0502020204030204" pitchFamily="34" charset="0"/>
              </a:rPr>
              <a:t> bulunması halinde dava dosyası </a:t>
            </a:r>
            <a:r>
              <a:rPr lang="tr-TR" i="1" dirty="0" err="1">
                <a:latin typeface="Calibri" panose="020F0502020204030204" pitchFamily="34" charset="0"/>
              </a:rPr>
              <a:t>Danıştaya</a:t>
            </a:r>
            <a:r>
              <a:rPr lang="tr-TR" i="1" dirty="0">
                <a:latin typeface="Calibri" panose="020F0502020204030204" pitchFamily="34" charset="0"/>
              </a:rPr>
              <a:t> gönderilir. </a:t>
            </a:r>
          </a:p>
          <a:p>
            <a:pPr marL="45720" indent="0" algn="just">
              <a:buNone/>
            </a:pPr>
            <a:r>
              <a:rPr lang="tr-TR" b="1" i="1" dirty="0">
                <a:latin typeface="Calibri" panose="020F0502020204030204" pitchFamily="34" charset="0"/>
              </a:rPr>
              <a:t>4. </a:t>
            </a:r>
            <a:r>
              <a:rPr lang="tr-TR" i="1" dirty="0">
                <a:latin typeface="Calibri" panose="020F0502020204030204" pitchFamily="34" charset="0"/>
              </a:rPr>
              <a:t>Bağlantılı davalar, değişik bölge idare mahkemesinin yargı çevrelerindeki mahkemelerde bulunduğu takdirde dosyalar </a:t>
            </a:r>
            <a:r>
              <a:rPr lang="tr-TR" i="1" dirty="0" err="1">
                <a:latin typeface="Calibri" panose="020F0502020204030204" pitchFamily="34" charset="0"/>
              </a:rPr>
              <a:t>Danıştaya</a:t>
            </a:r>
            <a:r>
              <a:rPr lang="tr-TR" i="1" dirty="0">
                <a:latin typeface="Calibri" panose="020F0502020204030204" pitchFamily="34" charset="0"/>
              </a:rPr>
              <a:t> gönderilir. </a:t>
            </a:r>
          </a:p>
          <a:p>
            <a:pPr marL="45720" indent="0" algn="just">
              <a:buNone/>
            </a:pPr>
            <a:r>
              <a:rPr lang="tr-TR" b="1" i="1" dirty="0">
                <a:latin typeface="Calibri" panose="020F0502020204030204" pitchFamily="34" charset="0"/>
              </a:rPr>
              <a:t>5. </a:t>
            </a:r>
            <a:r>
              <a:rPr lang="tr-TR" i="1" dirty="0">
                <a:latin typeface="Calibri" panose="020F0502020204030204" pitchFamily="34" charset="0"/>
              </a:rPr>
              <a:t>Bağlantılı davalar aynı bölge idare mahkemesinin yargı çerçevesindeki mahkemelerde bulunduğu takdirde dosyalar o yer bölge idare mahkemesine gönderilir</a:t>
            </a:r>
            <a:r>
              <a:rPr lang="tr-TR" dirty="0">
                <a:latin typeface="Calibri" panose="020F0502020204030204" pitchFamily="34" charset="0"/>
              </a:rPr>
              <a:t>.</a:t>
            </a:r>
          </a:p>
          <a:p>
            <a:pPr marL="45720" indent="0" algn="just">
              <a:buNone/>
            </a:pPr>
            <a:endParaRPr lang="tr-TR" i="1"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BAĞLANTILI DAVALAR</a:t>
            </a:r>
          </a:p>
        </p:txBody>
      </p:sp>
    </p:spTree>
    <p:extLst>
      <p:ext uri="{BB962C8B-B14F-4D97-AF65-F5344CB8AC3E}">
        <p14:creationId xmlns="" xmlns:p14="http://schemas.microsoft.com/office/powerpoint/2010/main" val="2406396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pPr marL="45720" indent="0" algn="just">
              <a:buNone/>
            </a:pPr>
            <a:endParaRPr lang="tr-TR" dirty="0" smtClean="0">
              <a:latin typeface="Calibri" panose="020F0502020204030204" pitchFamily="34" charset="0"/>
            </a:endParaRPr>
          </a:p>
          <a:p>
            <a:pPr marL="45720" indent="0" algn="just">
              <a:buNone/>
            </a:pPr>
            <a:r>
              <a:rPr lang="tr-TR" b="1" dirty="0" smtClean="0">
                <a:latin typeface="Calibri" panose="020F0502020204030204" pitchFamily="34" charset="0"/>
              </a:rPr>
              <a:t>NOT: </a:t>
            </a:r>
            <a:r>
              <a:rPr lang="tr-TR" dirty="0" smtClean="0">
                <a:latin typeface="Calibri" panose="020F0502020204030204" pitchFamily="34" charset="0"/>
              </a:rPr>
              <a:t>Davalar aynı düzeyde olmalıdır. İlk derece mahkemesinde görülen bir dava ile temyiz aşamasındaki bir dava birleştirilemez.</a:t>
            </a:r>
          </a:p>
          <a:p>
            <a:pPr marL="45720" indent="0" algn="just">
              <a:buNone/>
            </a:pPr>
            <a:r>
              <a:rPr lang="tr-TR" b="1" dirty="0" smtClean="0">
                <a:latin typeface="Calibri" panose="020F0502020204030204" pitchFamily="34" charset="0"/>
              </a:rPr>
              <a:t>İYUK, md. 42/3: </a:t>
            </a:r>
            <a:r>
              <a:rPr lang="tr-TR" i="1" dirty="0" smtClean="0">
                <a:latin typeface="Calibri" panose="020F0502020204030204" pitchFamily="34" charset="0"/>
              </a:rPr>
              <a:t>Bağlantının bulunup bulunmadığı yolundaki bölge idare mahkemesi ve Danıştay kararları </a:t>
            </a:r>
            <a:r>
              <a:rPr lang="tr-TR" b="1" i="1" dirty="0" smtClean="0">
                <a:latin typeface="Calibri" panose="020F0502020204030204" pitchFamily="34" charset="0"/>
              </a:rPr>
              <a:t>kesindir</a:t>
            </a:r>
            <a:r>
              <a:rPr lang="tr-TR" i="1" dirty="0" smtClean="0">
                <a:latin typeface="Calibri" panose="020F0502020204030204" pitchFamily="34" charset="0"/>
              </a:rPr>
              <a:t>.</a:t>
            </a:r>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BAĞLANTILI DAVALAR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lstStyle/>
          <a:p>
            <a:pPr marL="45720" indent="0" algn="just">
              <a:buNone/>
            </a:pPr>
            <a:endParaRPr lang="tr-TR" b="1" dirty="0" smtClean="0">
              <a:latin typeface="Calibri" panose="020F0502020204030204" pitchFamily="34" charset="0"/>
            </a:endParaRPr>
          </a:p>
          <a:p>
            <a:pPr marL="45720" indent="0" algn="just">
              <a:buNone/>
            </a:pPr>
            <a:endParaRPr lang="tr-TR" b="1" dirty="0" smtClean="0">
              <a:latin typeface="Calibri" panose="020F0502020204030204" pitchFamily="34" charset="0"/>
            </a:endParaRPr>
          </a:p>
          <a:p>
            <a:pPr marL="45720" indent="0" algn="just">
              <a:buNone/>
            </a:pPr>
            <a:endParaRPr lang="tr-TR" b="1" dirty="0" smtClean="0">
              <a:latin typeface="Calibri" panose="020F0502020204030204" pitchFamily="34" charset="0"/>
            </a:endParaRPr>
          </a:p>
          <a:p>
            <a:pPr marL="45720" indent="0" algn="just">
              <a:buNone/>
            </a:pPr>
            <a:r>
              <a:rPr lang="tr-TR" b="1" dirty="0" smtClean="0">
                <a:latin typeface="Calibri" panose="020F0502020204030204" pitchFamily="34" charset="0"/>
              </a:rPr>
              <a:t>İYUK</a:t>
            </a:r>
            <a:r>
              <a:rPr lang="tr-TR" b="1" dirty="0">
                <a:latin typeface="Calibri" panose="020F0502020204030204" pitchFamily="34" charset="0"/>
              </a:rPr>
              <a:t>, md. 4: </a:t>
            </a:r>
            <a:r>
              <a:rPr lang="tr-TR" dirty="0">
                <a:latin typeface="Calibri" panose="020F0502020204030204" pitchFamily="34" charset="0"/>
              </a:rPr>
              <a:t>“</a:t>
            </a:r>
            <a:r>
              <a:rPr lang="tr-TR" i="1" dirty="0">
                <a:latin typeface="Calibri" panose="020F0502020204030204" pitchFamily="34" charset="0"/>
              </a:rPr>
              <a:t>Dilekçeler ve savunmalar ile davalara ilişkin her türlü evrak, Danıştay veya ait olduğu mahkeme başkanlıklarına veya bunlara gönderilmek üzere idare veya vergi mahkemesi başkanlıklarına, idare veya vergi mahkemesi bulunmayan yerlerde büyükşehir belediyesi sınırları içerisinde kalıp kalmadığına bakılmaksızın asliye hukuk hakimliklerine veya yabancı memleketlerde Türk konsolosluklarına verilebilir.”</a:t>
            </a:r>
          </a:p>
          <a:p>
            <a:pPr marL="45720" indent="0" algn="just">
              <a:buNone/>
            </a:pPr>
            <a:endParaRPr lang="tr-TR"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DİLEKÇE</a:t>
            </a:r>
            <a:br>
              <a:rPr lang="tr-TR" dirty="0">
                <a:latin typeface="Gill Sans MT" panose="020B0502020104020203" pitchFamily="34" charset="0"/>
              </a:rPr>
            </a:br>
            <a:r>
              <a:rPr lang="tr-TR" dirty="0">
                <a:latin typeface="Gill Sans MT" panose="020B0502020104020203" pitchFamily="34" charset="0"/>
              </a:rPr>
              <a:t>DAVA DİLEKÇESİNİN VERİLEBİLECEĞİ YERLER</a:t>
            </a:r>
          </a:p>
        </p:txBody>
      </p:sp>
    </p:spTree>
    <p:extLst>
      <p:ext uri="{BB962C8B-B14F-4D97-AF65-F5344CB8AC3E}">
        <p14:creationId xmlns="" xmlns:p14="http://schemas.microsoft.com/office/powerpoint/2010/main" val="14896970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1022</TotalTime>
  <Words>1033</Words>
  <Application>Microsoft Office PowerPoint</Application>
  <PresentationFormat>Özel</PresentationFormat>
  <Paragraphs>80</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Kılavuz</vt:lpstr>
      <vt:lpstr>Dilekçe DAVA DİLEKÇESİNİN HAZIRLANMASI</vt:lpstr>
      <vt:lpstr>Dilekçe AYNI DİLEKÇE İLE DAVA AÇILABİLECEK HALLER</vt:lpstr>
      <vt:lpstr>Dilekçe AYNI DİLEKÇE İLE DAVA AÇILABİLECEK HALLER</vt:lpstr>
      <vt:lpstr>DİLEKÇE DİLEKÇELERDEKİ KANUNA AYKIRILIKLARIN SONUÇLARI</vt:lpstr>
      <vt:lpstr>DİLEKÇE DİLEKÇELERDEKİ KANUNA AYKIRILIKLARIN SONUÇLARI</vt:lpstr>
      <vt:lpstr>DİLEKÇE DİLEKÇELERDEKİ KANUNA AYKIRILIKLARIN SONUÇLARI</vt:lpstr>
      <vt:lpstr>BAĞLANTILI DAVALAR</vt:lpstr>
      <vt:lpstr>BAĞLANTILI DAVALAR</vt:lpstr>
      <vt:lpstr>DİLEKÇE DAVA DİLEKÇESİNİN VERİLEBİLECEĞİ YERLER</vt:lpstr>
      <vt:lpstr>DİLEKÇE DAVA DİLEKÇESİNİN VERİLEBİLECEĞİ YERLER</vt:lpstr>
      <vt:lpstr>DİLEKÇE DİLEKÇELERİN TEATİSİ</vt:lpstr>
      <vt:lpstr>DİLEKÇE DİLEKÇELERİN TEATİSİ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cngz rgn</dc:creator>
  <cp:lastModifiedBy>Orhan Tekinsoy</cp:lastModifiedBy>
  <cp:revision>73</cp:revision>
  <dcterms:created xsi:type="dcterms:W3CDTF">2018-03-07T13:11:05Z</dcterms:created>
  <dcterms:modified xsi:type="dcterms:W3CDTF">2018-11-02T10:26:05Z</dcterms:modified>
</cp:coreProperties>
</file>