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1" r:id="rId20"/>
    <p:sldId id="312" r:id="rId21"/>
    <p:sldId id="313" r:id="rId22"/>
    <p:sldId id="314" r:id="rId23"/>
    <p:sldId id="315" r:id="rId24"/>
    <p:sldId id="316" r:id="rId25"/>
    <p:sldId id="318" r:id="rId26"/>
    <p:sldId id="31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562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8686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144144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4192040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7380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106557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0154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45099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047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85382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027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753581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110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38405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62185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20132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1017888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780012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167640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834442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804173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41283410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96278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899164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17451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38322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58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59587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68062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68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78363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75958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560172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0340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0.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71600" y="2295016"/>
            <a:ext cx="6400800"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3: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Fonksiyonları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524000" y="3329466"/>
            <a:ext cx="6400800"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B</a:t>
            </a:r>
            <a:r>
              <a:rPr lang="en-US" b="1" dirty="0" smtClean="0">
                <a:solidFill>
                  <a:srgbClr val="FF0000"/>
                </a:solidFill>
                <a:latin typeface="Palatino Linotype"/>
                <a:cs typeface="Palatino Linotype"/>
              </a:rPr>
              <a:t>. </a:t>
            </a:r>
          </a:p>
          <a:p>
            <a:r>
              <a:rPr lang="en-US" b="1" dirty="0" err="1" smtClean="0">
                <a:solidFill>
                  <a:srgbClr val="FF0000"/>
                </a:solidFill>
                <a:latin typeface="Palatino Linotype"/>
                <a:cs typeface="Palatino Linotype"/>
              </a:rPr>
              <a:t>Örgütleme</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Fonksiyonu</a:t>
            </a:r>
            <a:endParaRPr lang="en-US" b="1" dirty="0">
              <a:solidFill>
                <a:srgbClr val="FF0000"/>
              </a:solidFill>
              <a:latin typeface="Palatino Linotype"/>
              <a:cs typeface="Palatino Linotype"/>
            </a:endParaRPr>
          </a:p>
        </p:txBody>
      </p:sp>
      <p:sp>
        <p:nvSpPr>
          <p:cNvPr id="5" name="Title 1"/>
          <p:cNvSpPr txBox="1">
            <a:spLocks/>
          </p:cNvSpPr>
          <p:nvPr/>
        </p:nvSpPr>
        <p:spPr>
          <a:xfrm>
            <a:off x="620826" y="6174405"/>
            <a:ext cx="7772400" cy="4892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1989002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Süreç</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Kulanılan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Araçlara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Göre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Bölümlendirme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Ekran Resmi 2016-03-30 21.06.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6302"/>
            <a:ext cx="9144000" cy="3737429"/>
          </a:xfrm>
          <a:prstGeom prst="rect">
            <a:avLst/>
          </a:prstGeom>
        </p:spPr>
      </p:pic>
    </p:spTree>
    <p:extLst>
      <p:ext uri="{BB962C8B-B14F-4D97-AF65-F5344CB8AC3E}">
        <p14:creationId xmlns:p14="http://schemas.microsoft.com/office/powerpoint/2010/main" val="3200706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Zamana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Göre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Bölümlendirme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6-03-30 21.07.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83" y="1804307"/>
            <a:ext cx="8381392" cy="3473249"/>
          </a:xfrm>
          <a:prstGeom prst="rect">
            <a:avLst/>
          </a:prstGeom>
        </p:spPr>
      </p:pic>
    </p:spTree>
    <p:extLst>
      <p:ext uri="{BB962C8B-B14F-4D97-AF65-F5344CB8AC3E}">
        <p14:creationId xmlns:p14="http://schemas.microsoft.com/office/powerpoint/2010/main" val="1131448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Karma Model </a:t>
            </a:r>
            <a:r>
              <a:rPr lang="en-US" sz="2700" b="1" dirty="0" err="1" smtClean="0">
                <a:solidFill>
                  <a:schemeClr val="tx2">
                    <a:lumMod val="60000"/>
                    <a:lumOff val="40000"/>
                  </a:schemeClr>
                </a:solidFill>
                <a:latin typeface="Palatino Linotype"/>
                <a:cs typeface="Palatino Linotype"/>
              </a:rPr>
              <a:t>Bölümlendirme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Ekran Resmi 2016-03-30 21.07.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99" y="1417638"/>
            <a:ext cx="8464556" cy="4069770"/>
          </a:xfrm>
          <a:prstGeom prst="rect">
            <a:avLst/>
          </a:prstGeom>
        </p:spPr>
      </p:pic>
    </p:spTree>
    <p:extLst>
      <p:ext uri="{BB962C8B-B14F-4D97-AF65-F5344CB8AC3E}">
        <p14:creationId xmlns:p14="http://schemas.microsoft.com/office/powerpoint/2010/main" val="2143334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Örgüt</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Şemaları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57201" y="1397675"/>
            <a:ext cx="2957688" cy="4185761"/>
          </a:xfrm>
          <a:prstGeom prst="rect">
            <a:avLst/>
          </a:prstGeom>
        </p:spPr>
        <p:txBody>
          <a:bodyPr wrap="square">
            <a:spAutoFit/>
          </a:bodyPr>
          <a:lstStyle/>
          <a:p>
            <a:pPr algn="just"/>
            <a:r>
              <a:rPr lang="tr-TR" sz="1900" dirty="0">
                <a:latin typeface="Palatino Linotype"/>
                <a:cs typeface="Palatino Linotype"/>
              </a:rPr>
              <a:t>Şemalar, örgüt yapılarını, bölümlerini ve bu bölümlerin nitelik ve özelliklerini gösteren şekillerdir. Genellikle şemalar, temel birim olan bir işlevle başlar ve bu işlev dikdörtgen bir kutuda şekillendirilir. Her bir kutu bir işlevi gösterir. İkinci aşamada bu kutular, bölüm ve kısım şeklinde birbirleriyle birleştirilir.</a:t>
            </a:r>
          </a:p>
        </p:txBody>
      </p:sp>
      <p:pic>
        <p:nvPicPr>
          <p:cNvPr id="5" name="Picture 4" descr="Ekran Resmi 2017-08-31 16.47.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889" y="1397675"/>
            <a:ext cx="5572476" cy="4322735"/>
          </a:xfrm>
          <a:prstGeom prst="rect">
            <a:avLst/>
          </a:prstGeom>
        </p:spPr>
      </p:pic>
    </p:spTree>
    <p:extLst>
      <p:ext uri="{BB962C8B-B14F-4D97-AF65-F5344CB8AC3E}">
        <p14:creationId xmlns:p14="http://schemas.microsoft.com/office/powerpoint/2010/main" val="1057300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Örgüt</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Şemaları</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Çizme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Esasları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57200" y="1397675"/>
            <a:ext cx="8495999" cy="4478148"/>
          </a:xfrm>
          <a:prstGeom prst="rect">
            <a:avLst/>
          </a:prstGeom>
        </p:spPr>
        <p:txBody>
          <a:bodyPr wrap="square">
            <a:spAutoFit/>
          </a:bodyPr>
          <a:lstStyle/>
          <a:p>
            <a:r>
              <a:rPr lang="tr-TR" sz="1900" dirty="0" smtClean="0">
                <a:latin typeface="Palatino Linotype"/>
                <a:cs typeface="Palatino Linotype"/>
              </a:rPr>
              <a:t>1. Şema </a:t>
            </a:r>
            <a:r>
              <a:rPr lang="tr-TR" sz="1900" dirty="0">
                <a:latin typeface="Palatino Linotype"/>
                <a:cs typeface="Palatino Linotype"/>
              </a:rPr>
              <a:t>açık ve basit olmalıdır.</a:t>
            </a:r>
          </a:p>
          <a:p>
            <a:r>
              <a:rPr lang="tr-TR" sz="1900" dirty="0">
                <a:latin typeface="Palatino Linotype"/>
                <a:cs typeface="Palatino Linotype"/>
              </a:rPr>
              <a:t>2</a:t>
            </a:r>
            <a:r>
              <a:rPr lang="tr-TR" sz="1900" dirty="0" smtClean="0">
                <a:latin typeface="Palatino Linotype"/>
                <a:cs typeface="Palatino Linotype"/>
              </a:rPr>
              <a:t>. Şemada </a:t>
            </a:r>
            <a:r>
              <a:rPr lang="tr-TR" sz="1900" dirty="0">
                <a:latin typeface="Palatino Linotype"/>
                <a:cs typeface="Palatino Linotype"/>
              </a:rPr>
              <a:t>denge ve simetri bulunmalıdır.</a:t>
            </a:r>
          </a:p>
          <a:p>
            <a:r>
              <a:rPr lang="tr-TR" sz="1900" dirty="0">
                <a:latin typeface="Palatino Linotype"/>
                <a:cs typeface="Palatino Linotype"/>
              </a:rPr>
              <a:t>3</a:t>
            </a:r>
            <a:r>
              <a:rPr lang="tr-TR" sz="1900" dirty="0" smtClean="0">
                <a:latin typeface="Palatino Linotype"/>
                <a:cs typeface="Palatino Linotype"/>
              </a:rPr>
              <a:t>. Eşit </a:t>
            </a:r>
            <a:r>
              <a:rPr lang="tr-TR" sz="1900" dirty="0">
                <a:latin typeface="Palatino Linotype"/>
                <a:cs typeface="Palatino Linotype"/>
              </a:rPr>
              <a:t>çizgideki birimler aynı yatay çizgi üzerinde bulunmalıdır.</a:t>
            </a:r>
          </a:p>
          <a:p>
            <a:r>
              <a:rPr lang="tr-TR" sz="1900" dirty="0">
                <a:latin typeface="Palatino Linotype"/>
                <a:cs typeface="Palatino Linotype"/>
              </a:rPr>
              <a:t>4</a:t>
            </a:r>
            <a:r>
              <a:rPr lang="tr-TR" sz="1900" dirty="0" smtClean="0">
                <a:latin typeface="Palatino Linotype"/>
                <a:cs typeface="Palatino Linotype"/>
              </a:rPr>
              <a:t>. Her </a:t>
            </a:r>
            <a:r>
              <a:rPr lang="tr-TR" sz="1900" dirty="0">
                <a:latin typeface="Palatino Linotype"/>
                <a:cs typeface="Palatino Linotype"/>
              </a:rPr>
              <a:t>şemanın bir başlığı bulunmalıdır.</a:t>
            </a:r>
          </a:p>
          <a:p>
            <a:r>
              <a:rPr lang="tr-TR" sz="1900" dirty="0">
                <a:latin typeface="Palatino Linotype"/>
                <a:cs typeface="Palatino Linotype"/>
              </a:rPr>
              <a:t>5</a:t>
            </a:r>
            <a:r>
              <a:rPr lang="tr-TR" sz="1900" dirty="0" smtClean="0">
                <a:latin typeface="Palatino Linotype"/>
                <a:cs typeface="Palatino Linotype"/>
              </a:rPr>
              <a:t>. Şemada </a:t>
            </a:r>
            <a:r>
              <a:rPr lang="tr-TR" sz="1900" dirty="0">
                <a:latin typeface="Palatino Linotype"/>
                <a:cs typeface="Palatino Linotype"/>
              </a:rPr>
              <a:t>hazırlandığı tarih ve yerini belirten bilgiler bulunmalıdır.</a:t>
            </a:r>
          </a:p>
          <a:p>
            <a:r>
              <a:rPr lang="tr-TR" sz="1900" dirty="0">
                <a:latin typeface="Palatino Linotype"/>
                <a:cs typeface="Palatino Linotype"/>
              </a:rPr>
              <a:t>6</a:t>
            </a:r>
            <a:r>
              <a:rPr lang="tr-TR" sz="1900" dirty="0" smtClean="0">
                <a:latin typeface="Palatino Linotype"/>
                <a:cs typeface="Palatino Linotype"/>
              </a:rPr>
              <a:t>. Örgüt </a:t>
            </a:r>
            <a:r>
              <a:rPr lang="tr-TR" sz="1900" dirty="0">
                <a:latin typeface="Palatino Linotype"/>
                <a:cs typeface="Palatino Linotype"/>
              </a:rPr>
              <a:t>şemaları hiyerarşiye göre çizilir ve hiyerarşik durum gösterilir.</a:t>
            </a:r>
          </a:p>
          <a:p>
            <a:r>
              <a:rPr lang="tr-TR" sz="1900" dirty="0">
                <a:latin typeface="Palatino Linotype"/>
                <a:cs typeface="Palatino Linotype"/>
              </a:rPr>
              <a:t>7</a:t>
            </a:r>
            <a:r>
              <a:rPr lang="tr-TR" sz="1900" dirty="0" smtClean="0">
                <a:latin typeface="Palatino Linotype"/>
                <a:cs typeface="Palatino Linotype"/>
              </a:rPr>
              <a:t>. Birimler </a:t>
            </a:r>
            <a:r>
              <a:rPr lang="tr-TR" sz="1900" dirty="0">
                <a:latin typeface="Palatino Linotype"/>
                <a:cs typeface="Palatino Linotype"/>
              </a:rPr>
              <a:t>dikdörtgenle veya daire ile gösterilir.</a:t>
            </a:r>
          </a:p>
          <a:p>
            <a:r>
              <a:rPr lang="tr-TR" sz="1900" dirty="0">
                <a:latin typeface="Palatino Linotype"/>
                <a:cs typeface="Palatino Linotype"/>
              </a:rPr>
              <a:t>8</a:t>
            </a:r>
            <a:r>
              <a:rPr lang="tr-TR" sz="1900" dirty="0" smtClean="0">
                <a:latin typeface="Palatino Linotype"/>
                <a:cs typeface="Palatino Linotype"/>
              </a:rPr>
              <a:t>. Danışılan </a:t>
            </a:r>
            <a:r>
              <a:rPr lang="tr-TR" sz="1900" dirty="0">
                <a:latin typeface="Palatino Linotype"/>
                <a:cs typeface="Palatino Linotype"/>
              </a:rPr>
              <a:t>birimleri ile yürütme birimleri kolaylıkla birbirinden ayırt edilebilmelidir.</a:t>
            </a:r>
          </a:p>
          <a:p>
            <a:r>
              <a:rPr lang="tr-TR" sz="1900" dirty="0">
                <a:latin typeface="Palatino Linotype"/>
                <a:cs typeface="Palatino Linotype"/>
              </a:rPr>
              <a:t>9</a:t>
            </a:r>
            <a:r>
              <a:rPr lang="tr-TR" sz="1900" dirty="0" smtClean="0">
                <a:latin typeface="Palatino Linotype"/>
                <a:cs typeface="Palatino Linotype"/>
              </a:rPr>
              <a:t>. Danışma </a:t>
            </a:r>
            <a:r>
              <a:rPr lang="tr-TR" sz="1900" dirty="0">
                <a:latin typeface="Palatino Linotype"/>
                <a:cs typeface="Palatino Linotype"/>
              </a:rPr>
              <a:t>birimleri kesik çizgi veya noktalarla ve çoğu kez yürütme birimin yanında, emir ve kumanda çizgisinin dışında gösterilir.</a:t>
            </a:r>
          </a:p>
          <a:p>
            <a:r>
              <a:rPr lang="tr-TR" sz="1900" dirty="0">
                <a:latin typeface="Palatino Linotype"/>
                <a:cs typeface="Palatino Linotype"/>
              </a:rPr>
              <a:t>10</a:t>
            </a:r>
            <a:r>
              <a:rPr lang="tr-TR" sz="1900" dirty="0" smtClean="0">
                <a:latin typeface="Palatino Linotype"/>
                <a:cs typeface="Palatino Linotype"/>
              </a:rPr>
              <a:t>. Makamla</a:t>
            </a:r>
            <a:r>
              <a:rPr lang="tr-TR" sz="1900" dirty="0">
                <a:latin typeface="Palatino Linotype"/>
                <a:cs typeface="Palatino Linotype"/>
              </a:rPr>
              <a:t>, makama dahil yöneticilerin yetki durumları belirtilecek biçimde çizilir.</a:t>
            </a:r>
          </a:p>
          <a:p>
            <a:r>
              <a:rPr lang="tr-TR" sz="1900" dirty="0">
                <a:latin typeface="Palatino Linotype"/>
                <a:cs typeface="Palatino Linotype"/>
              </a:rPr>
              <a:t>11</a:t>
            </a:r>
            <a:r>
              <a:rPr lang="tr-TR" sz="1900" dirty="0" smtClean="0">
                <a:latin typeface="Palatino Linotype"/>
                <a:cs typeface="Palatino Linotype"/>
              </a:rPr>
              <a:t>. Aynı </a:t>
            </a:r>
            <a:r>
              <a:rPr lang="tr-TR" sz="1900" dirty="0">
                <a:latin typeface="Palatino Linotype"/>
                <a:cs typeface="Palatino Linotype"/>
              </a:rPr>
              <a:t>statüdeki birimler rastgele sıralanmamalıdır.</a:t>
            </a:r>
          </a:p>
          <a:p>
            <a:r>
              <a:rPr lang="tr-TR" sz="1900" dirty="0">
                <a:latin typeface="Palatino Linotype"/>
                <a:cs typeface="Palatino Linotype"/>
              </a:rPr>
              <a:t>12</a:t>
            </a:r>
            <a:r>
              <a:rPr lang="tr-TR" sz="1900" dirty="0" smtClean="0">
                <a:latin typeface="Palatino Linotype"/>
                <a:cs typeface="Palatino Linotype"/>
              </a:rPr>
              <a:t>. Şema </a:t>
            </a:r>
            <a:r>
              <a:rPr lang="tr-TR" sz="1900" dirty="0">
                <a:latin typeface="Palatino Linotype"/>
                <a:cs typeface="Palatino Linotype"/>
              </a:rPr>
              <a:t>onaylanmış olmalıdır.</a:t>
            </a:r>
          </a:p>
        </p:txBody>
      </p:sp>
    </p:spTree>
    <p:extLst>
      <p:ext uri="{BB962C8B-B14F-4D97-AF65-F5344CB8AC3E}">
        <p14:creationId xmlns:p14="http://schemas.microsoft.com/office/powerpoint/2010/main" val="1545155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Şema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Tipleri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000267"/>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258158"/>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8-31 16.58.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5848"/>
            <a:ext cx="3599744" cy="2095373"/>
          </a:xfrm>
          <a:prstGeom prst="rect">
            <a:avLst/>
          </a:prstGeom>
        </p:spPr>
      </p:pic>
      <p:pic>
        <p:nvPicPr>
          <p:cNvPr id="5" name="Picture 4" descr="Ekran Resmi 2017-08-31 16.57.5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4778" y="1771878"/>
            <a:ext cx="2565404" cy="2631751"/>
          </a:xfrm>
          <a:prstGeom prst="rect">
            <a:avLst/>
          </a:prstGeom>
        </p:spPr>
      </p:pic>
      <p:pic>
        <p:nvPicPr>
          <p:cNvPr id="9" name="Picture 8" descr="Ekran Resmi 2017-08-31 16.57.2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849" y="1881850"/>
            <a:ext cx="2754149" cy="2338336"/>
          </a:xfrm>
          <a:prstGeom prst="rect">
            <a:avLst/>
          </a:prstGeom>
        </p:spPr>
      </p:pic>
      <p:sp>
        <p:nvSpPr>
          <p:cNvPr id="10" name="Rectangle 9"/>
          <p:cNvSpPr/>
          <p:nvPr/>
        </p:nvSpPr>
        <p:spPr>
          <a:xfrm>
            <a:off x="985552" y="4641334"/>
            <a:ext cx="1685077" cy="369332"/>
          </a:xfrm>
          <a:prstGeom prst="rect">
            <a:avLst/>
          </a:prstGeom>
        </p:spPr>
        <p:txBody>
          <a:bodyPr wrap="none">
            <a:spAutoFit/>
          </a:bodyPr>
          <a:lstStyle/>
          <a:p>
            <a:r>
              <a:rPr lang="tr-TR" dirty="0">
                <a:solidFill>
                  <a:schemeClr val="tx2">
                    <a:lumMod val="60000"/>
                    <a:lumOff val="40000"/>
                  </a:schemeClr>
                </a:solidFill>
                <a:latin typeface="Palatino Linotype"/>
                <a:cs typeface="Palatino Linotype"/>
              </a:rPr>
              <a:t>Dikey </a:t>
            </a:r>
            <a:r>
              <a:rPr lang="tr-TR" dirty="0" smtClean="0">
                <a:solidFill>
                  <a:schemeClr val="tx2">
                    <a:lumMod val="60000"/>
                    <a:lumOff val="40000"/>
                  </a:schemeClr>
                </a:solidFill>
                <a:latin typeface="Palatino Linotype"/>
                <a:cs typeface="Palatino Linotype"/>
              </a:rPr>
              <a:t>Şemalar </a:t>
            </a:r>
            <a:endParaRPr lang="en-US" dirty="0">
              <a:solidFill>
                <a:schemeClr val="tx2">
                  <a:lumMod val="60000"/>
                  <a:lumOff val="40000"/>
                </a:schemeClr>
              </a:solidFill>
              <a:latin typeface="Palatino Linotype"/>
              <a:cs typeface="Palatino Linotype"/>
            </a:endParaRPr>
          </a:p>
        </p:txBody>
      </p:sp>
      <p:sp>
        <p:nvSpPr>
          <p:cNvPr id="11" name="Rectangle 10"/>
          <p:cNvSpPr/>
          <p:nvPr/>
        </p:nvSpPr>
        <p:spPr>
          <a:xfrm>
            <a:off x="4510504" y="4641334"/>
            <a:ext cx="1634582" cy="369332"/>
          </a:xfrm>
          <a:prstGeom prst="rect">
            <a:avLst/>
          </a:prstGeom>
        </p:spPr>
        <p:txBody>
          <a:bodyPr wrap="none">
            <a:spAutoFit/>
          </a:bodyPr>
          <a:lstStyle/>
          <a:p>
            <a:r>
              <a:rPr lang="tr-TR" dirty="0" smtClean="0">
                <a:solidFill>
                  <a:srgbClr val="558ED5"/>
                </a:solidFill>
                <a:latin typeface="Palatino Linotype"/>
                <a:cs typeface="Palatino Linotype"/>
              </a:rPr>
              <a:t>Yatay Şemalar </a:t>
            </a:r>
            <a:endParaRPr lang="en-US" dirty="0">
              <a:solidFill>
                <a:srgbClr val="558ED5"/>
              </a:solidFill>
              <a:latin typeface="Palatino Linotype"/>
              <a:cs typeface="Palatino Linotype"/>
            </a:endParaRPr>
          </a:p>
        </p:txBody>
      </p:sp>
      <p:sp>
        <p:nvSpPr>
          <p:cNvPr id="12" name="Rectangle 11"/>
          <p:cNvSpPr/>
          <p:nvPr/>
        </p:nvSpPr>
        <p:spPr>
          <a:xfrm>
            <a:off x="6523353" y="4641334"/>
            <a:ext cx="2723823" cy="369332"/>
          </a:xfrm>
          <a:prstGeom prst="rect">
            <a:avLst/>
          </a:prstGeom>
        </p:spPr>
        <p:txBody>
          <a:bodyPr wrap="none">
            <a:spAutoFit/>
          </a:bodyPr>
          <a:lstStyle/>
          <a:p>
            <a:r>
              <a:rPr lang="tr-TR" dirty="0" smtClean="0">
                <a:solidFill>
                  <a:srgbClr val="558ED5"/>
                </a:solidFill>
                <a:latin typeface="Palatino Linotype"/>
                <a:cs typeface="Palatino Linotype"/>
              </a:rPr>
              <a:t>Daire Biçiminde </a:t>
            </a:r>
            <a:r>
              <a:rPr lang="tr-TR" dirty="0">
                <a:solidFill>
                  <a:srgbClr val="558ED5"/>
                </a:solidFill>
                <a:latin typeface="Palatino Linotype"/>
                <a:cs typeface="Palatino Linotype"/>
              </a:rPr>
              <a:t>Ş</a:t>
            </a:r>
            <a:r>
              <a:rPr lang="tr-TR" dirty="0" smtClean="0">
                <a:solidFill>
                  <a:srgbClr val="558ED5"/>
                </a:solidFill>
                <a:latin typeface="Palatino Linotype"/>
                <a:cs typeface="Palatino Linotype"/>
              </a:rPr>
              <a:t>emalar </a:t>
            </a:r>
            <a:endParaRPr lang="en-US" dirty="0">
              <a:solidFill>
                <a:srgbClr val="558ED5"/>
              </a:solidFill>
              <a:latin typeface="Palatino Linotype"/>
              <a:cs typeface="Palatino Linotype"/>
            </a:endParaRPr>
          </a:p>
        </p:txBody>
      </p:sp>
    </p:spTree>
    <p:extLst>
      <p:ext uri="{BB962C8B-B14F-4D97-AF65-F5344CB8AC3E}">
        <p14:creationId xmlns:p14="http://schemas.microsoft.com/office/powerpoint/2010/main" val="465053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Örgütlenme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Süreci</a:t>
            </a:r>
            <a:endParaRPr lang="en-US" sz="2700" b="1" dirty="0">
              <a:solidFill>
                <a:schemeClr val="tx2">
                  <a:lumMod val="60000"/>
                  <a:lumOff val="40000"/>
                </a:schemeClr>
              </a:solidFill>
              <a:latin typeface="Palatino Linotype"/>
              <a:cs typeface="Palatino Linotype"/>
            </a:endParaRPr>
          </a:p>
        </p:txBody>
      </p:sp>
      <p:sp>
        <p:nvSpPr>
          <p:cNvPr id="18" name="Content Placeholder 2"/>
          <p:cNvSpPr>
            <a:spLocks noGrp="1"/>
          </p:cNvSpPr>
          <p:nvPr>
            <p:ph idx="1"/>
          </p:nvPr>
        </p:nvSpPr>
        <p:spPr>
          <a:xfrm>
            <a:off x="457200" y="1600200"/>
            <a:ext cx="8229600" cy="3381021"/>
          </a:xfrm>
        </p:spPr>
        <p:style>
          <a:lnRef idx="1">
            <a:schemeClr val="accent1"/>
          </a:lnRef>
          <a:fillRef idx="3">
            <a:schemeClr val="accent1"/>
          </a:fillRef>
          <a:effectRef idx="2">
            <a:schemeClr val="accent1"/>
          </a:effectRef>
          <a:fontRef idx="minor">
            <a:schemeClr val="lt1"/>
          </a:fontRef>
        </p:style>
        <p:txBody>
          <a:bodyPr>
            <a:normAutofit/>
          </a:bodyPr>
          <a:lstStyle/>
          <a:p>
            <a:r>
              <a:rPr lang="en-US" dirty="0" err="1" smtClean="0">
                <a:latin typeface="Palatino Linotype"/>
                <a:cs typeface="Palatino Linotype"/>
              </a:rPr>
              <a:t>Görülecek</a:t>
            </a:r>
            <a:r>
              <a:rPr lang="en-US" dirty="0" smtClean="0">
                <a:latin typeface="Palatino Linotype"/>
                <a:cs typeface="Palatino Linotype"/>
              </a:rPr>
              <a:t> </a:t>
            </a:r>
            <a:r>
              <a:rPr lang="en-US" dirty="0" err="1">
                <a:latin typeface="Palatino Linotype"/>
                <a:cs typeface="Palatino Linotype"/>
              </a:rPr>
              <a:t>İ</a:t>
            </a:r>
            <a:r>
              <a:rPr lang="en-US" dirty="0" err="1" smtClean="0">
                <a:latin typeface="Palatino Linotype"/>
                <a:cs typeface="Palatino Linotype"/>
              </a:rPr>
              <a:t>şlerin</a:t>
            </a:r>
            <a:r>
              <a:rPr lang="en-US" dirty="0" smtClean="0">
                <a:latin typeface="Palatino Linotype"/>
                <a:cs typeface="Palatino Linotype"/>
              </a:rPr>
              <a:t> </a:t>
            </a:r>
            <a:r>
              <a:rPr lang="en-US" dirty="0" err="1" smtClean="0">
                <a:latin typeface="Palatino Linotype"/>
                <a:cs typeface="Palatino Linotype"/>
              </a:rPr>
              <a:t>Belirlenmesi</a:t>
            </a:r>
            <a:endParaRPr lang="en-US" dirty="0" smtClean="0">
              <a:latin typeface="Palatino Linotype"/>
              <a:cs typeface="Palatino Linotype"/>
            </a:endParaRPr>
          </a:p>
          <a:p>
            <a:r>
              <a:rPr lang="en-US" dirty="0" err="1" smtClean="0">
                <a:latin typeface="Palatino Linotype"/>
                <a:cs typeface="Palatino Linotype"/>
              </a:rPr>
              <a:t>İşlerin</a:t>
            </a:r>
            <a:r>
              <a:rPr lang="en-US" dirty="0" smtClean="0">
                <a:latin typeface="Palatino Linotype"/>
                <a:cs typeface="Palatino Linotype"/>
              </a:rPr>
              <a:t> </a:t>
            </a:r>
            <a:r>
              <a:rPr lang="en-US" dirty="0" err="1" smtClean="0">
                <a:latin typeface="Palatino Linotype"/>
                <a:cs typeface="Palatino Linotype"/>
              </a:rPr>
              <a:t>Gruplara</a:t>
            </a:r>
            <a:r>
              <a:rPr lang="en-US" dirty="0" smtClean="0">
                <a:latin typeface="Palatino Linotype"/>
                <a:cs typeface="Palatino Linotype"/>
              </a:rPr>
              <a:t> </a:t>
            </a:r>
            <a:r>
              <a:rPr lang="en-US" dirty="0" err="1" smtClean="0">
                <a:latin typeface="Palatino Linotype"/>
                <a:cs typeface="Palatino Linotype"/>
              </a:rPr>
              <a:t>Ayrılması</a:t>
            </a:r>
            <a:endParaRPr lang="en-US" dirty="0" smtClean="0">
              <a:latin typeface="Palatino Linotype"/>
              <a:cs typeface="Palatino Linotype"/>
            </a:endParaRPr>
          </a:p>
          <a:p>
            <a:r>
              <a:rPr lang="en-US" dirty="0" err="1" smtClean="0">
                <a:latin typeface="Palatino Linotype"/>
                <a:cs typeface="Palatino Linotype"/>
              </a:rPr>
              <a:t>Çalışanların</a:t>
            </a:r>
            <a:r>
              <a:rPr lang="en-US" dirty="0" smtClean="0">
                <a:latin typeface="Palatino Linotype"/>
                <a:cs typeface="Palatino Linotype"/>
              </a:rPr>
              <a:t> </a:t>
            </a:r>
            <a:r>
              <a:rPr lang="en-US" dirty="0" err="1" smtClean="0">
                <a:latin typeface="Palatino Linotype"/>
                <a:cs typeface="Palatino Linotype"/>
              </a:rPr>
              <a:t>Belirlenip</a:t>
            </a:r>
            <a:r>
              <a:rPr lang="en-US" dirty="0" smtClean="0">
                <a:latin typeface="Palatino Linotype"/>
                <a:cs typeface="Palatino Linotype"/>
              </a:rPr>
              <a:t> </a:t>
            </a:r>
            <a:r>
              <a:rPr lang="en-US" dirty="0" err="1" smtClean="0">
                <a:latin typeface="Palatino Linotype"/>
                <a:cs typeface="Palatino Linotype"/>
              </a:rPr>
              <a:t>Atanması</a:t>
            </a:r>
            <a:endParaRPr lang="en-US" dirty="0" smtClean="0">
              <a:latin typeface="Palatino Linotype"/>
              <a:cs typeface="Palatino Linotype"/>
            </a:endParaRPr>
          </a:p>
          <a:p>
            <a:r>
              <a:rPr lang="en-US" dirty="0" err="1" smtClean="0">
                <a:latin typeface="Palatino Linotype"/>
                <a:cs typeface="Palatino Linotype"/>
              </a:rPr>
              <a:t>Yetki</a:t>
            </a:r>
            <a:r>
              <a:rPr lang="en-US" dirty="0" smtClean="0">
                <a:latin typeface="Palatino Linotype"/>
                <a:cs typeface="Palatino Linotype"/>
              </a:rPr>
              <a:t> </a:t>
            </a:r>
            <a:r>
              <a:rPr lang="en-US" dirty="0" err="1">
                <a:latin typeface="Palatino Linotype"/>
                <a:cs typeface="Palatino Linotype"/>
              </a:rPr>
              <a:t>v</a:t>
            </a:r>
            <a:r>
              <a:rPr lang="en-US" dirty="0" err="1" smtClean="0">
                <a:latin typeface="Palatino Linotype"/>
                <a:cs typeface="Palatino Linotype"/>
              </a:rPr>
              <a:t>e</a:t>
            </a:r>
            <a:r>
              <a:rPr lang="en-US" dirty="0" smtClean="0">
                <a:latin typeface="Palatino Linotype"/>
                <a:cs typeface="Palatino Linotype"/>
              </a:rPr>
              <a:t> </a:t>
            </a:r>
            <a:r>
              <a:rPr lang="en-US" dirty="0" err="1" smtClean="0">
                <a:latin typeface="Palatino Linotype"/>
                <a:cs typeface="Palatino Linotype"/>
              </a:rPr>
              <a:t>Sorumlulukların</a:t>
            </a:r>
            <a:r>
              <a:rPr lang="en-US" dirty="0" smtClean="0">
                <a:latin typeface="Palatino Linotype"/>
                <a:cs typeface="Palatino Linotype"/>
              </a:rPr>
              <a:t> </a:t>
            </a:r>
            <a:r>
              <a:rPr lang="en-US" dirty="0" err="1" smtClean="0">
                <a:latin typeface="Palatino Linotype"/>
                <a:cs typeface="Palatino Linotype"/>
              </a:rPr>
              <a:t>Belirlenmesi</a:t>
            </a:r>
            <a:endParaRPr lang="en-US" dirty="0" smtClean="0">
              <a:latin typeface="Palatino Linotype"/>
              <a:cs typeface="Palatino Linotype"/>
            </a:endParaRPr>
          </a:p>
          <a:p>
            <a:r>
              <a:rPr lang="en-US" dirty="0" err="1" smtClean="0">
                <a:latin typeface="Palatino Linotype"/>
                <a:cs typeface="Palatino Linotype"/>
              </a:rPr>
              <a:t>Yer</a:t>
            </a:r>
            <a:r>
              <a:rPr lang="en-US" dirty="0" smtClean="0">
                <a:latin typeface="Palatino Linotype"/>
                <a:cs typeface="Palatino Linotype"/>
              </a:rPr>
              <a:t>, </a:t>
            </a:r>
            <a:r>
              <a:rPr lang="en-US" dirty="0" err="1" smtClean="0">
                <a:latin typeface="Palatino Linotype"/>
                <a:cs typeface="Palatino Linotype"/>
              </a:rPr>
              <a:t>Araç</a:t>
            </a:r>
            <a:r>
              <a:rPr lang="en-US" dirty="0" smtClean="0">
                <a:latin typeface="Palatino Linotype"/>
                <a:cs typeface="Palatino Linotype"/>
              </a:rPr>
              <a:t> </a:t>
            </a:r>
            <a:r>
              <a:rPr lang="en-US" dirty="0" err="1">
                <a:latin typeface="Palatino Linotype"/>
                <a:cs typeface="Palatino Linotype"/>
              </a:rPr>
              <a:t>v</a:t>
            </a:r>
            <a:r>
              <a:rPr lang="en-US" dirty="0" err="1" smtClean="0">
                <a:latin typeface="Palatino Linotype"/>
                <a:cs typeface="Palatino Linotype"/>
              </a:rPr>
              <a:t>e</a:t>
            </a:r>
            <a:r>
              <a:rPr lang="en-US" dirty="0" smtClean="0">
                <a:latin typeface="Palatino Linotype"/>
                <a:cs typeface="Palatino Linotype"/>
              </a:rPr>
              <a:t> </a:t>
            </a:r>
            <a:r>
              <a:rPr lang="en-US" dirty="0" err="1" smtClean="0">
                <a:latin typeface="Palatino Linotype"/>
                <a:cs typeface="Palatino Linotype"/>
              </a:rPr>
              <a:t>Yöntemlerin</a:t>
            </a:r>
            <a:r>
              <a:rPr lang="en-US" dirty="0" smtClean="0">
                <a:latin typeface="Palatino Linotype"/>
                <a:cs typeface="Palatino Linotype"/>
              </a:rPr>
              <a:t> </a:t>
            </a:r>
            <a:r>
              <a:rPr lang="en-US" dirty="0" err="1" smtClean="0">
                <a:latin typeface="Palatino Linotype"/>
                <a:cs typeface="Palatino Linotype"/>
              </a:rPr>
              <a:t>Belirlenmesi</a:t>
            </a:r>
            <a:endParaRPr lang="en-US"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000267"/>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258158"/>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06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71600" y="2295016"/>
            <a:ext cx="6400800"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3: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Fonksiyonları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524000" y="3329466"/>
            <a:ext cx="6400800"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FF0000"/>
                </a:solidFill>
                <a:latin typeface="Palatino Linotype"/>
                <a:cs typeface="Palatino Linotype"/>
              </a:rPr>
              <a:t>C. </a:t>
            </a:r>
          </a:p>
          <a:p>
            <a:r>
              <a:rPr lang="en-US" b="1" dirty="0" err="1" smtClean="0">
                <a:solidFill>
                  <a:srgbClr val="FF0000"/>
                </a:solidFill>
                <a:latin typeface="Palatino Linotype"/>
                <a:cs typeface="Palatino Linotype"/>
              </a:rPr>
              <a:t>Koordinasyon</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Fonksiyonu</a:t>
            </a:r>
            <a:endParaRPr lang="en-US" b="1" dirty="0">
              <a:solidFill>
                <a:srgbClr val="FF0000"/>
              </a:solidFill>
              <a:latin typeface="Palatino Linotype"/>
              <a:cs typeface="Palatino Linotype"/>
            </a:endParaRPr>
          </a:p>
        </p:txBody>
      </p:sp>
      <p:sp>
        <p:nvSpPr>
          <p:cNvPr id="5" name="Title 1"/>
          <p:cNvSpPr txBox="1">
            <a:spLocks/>
          </p:cNvSpPr>
          <p:nvPr/>
        </p:nvSpPr>
        <p:spPr>
          <a:xfrm>
            <a:off x="620826" y="6174405"/>
            <a:ext cx="7772400" cy="4892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3656935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800" dirty="0" err="1" smtClean="0">
                <a:latin typeface="Palatino Linotype"/>
                <a:cs typeface="Palatino Linotype"/>
              </a:rPr>
              <a:t>Koordinasyonun</a:t>
            </a:r>
            <a:r>
              <a:rPr lang="en-US" sz="2800" dirty="0" smtClean="0">
                <a:latin typeface="Palatino Linotype"/>
                <a:cs typeface="Palatino Linotype"/>
              </a:rPr>
              <a:t> </a:t>
            </a:r>
            <a:r>
              <a:rPr lang="en-US" sz="2800" dirty="0" err="1" smtClean="0">
                <a:latin typeface="Palatino Linotype"/>
                <a:cs typeface="Palatino Linotype"/>
              </a:rPr>
              <a:t>Tanımı</a:t>
            </a:r>
            <a:endParaRPr lang="en-US" sz="2800" dirty="0" smtClean="0">
              <a:latin typeface="Palatino Linotype"/>
              <a:cs typeface="Palatino Linotype"/>
            </a:endParaRPr>
          </a:p>
          <a:p>
            <a:r>
              <a:rPr lang="en-US" sz="2800" dirty="0" err="1" smtClean="0">
                <a:latin typeface="Palatino Linotype"/>
                <a:cs typeface="Palatino Linotype"/>
              </a:rPr>
              <a:t>Koordinasyonun</a:t>
            </a:r>
            <a:r>
              <a:rPr lang="en-US" sz="2800" dirty="0" smtClean="0">
                <a:latin typeface="Palatino Linotype"/>
                <a:cs typeface="Palatino Linotype"/>
              </a:rPr>
              <a:t> </a:t>
            </a:r>
            <a:r>
              <a:rPr lang="en-US" sz="2800" dirty="0" err="1" smtClean="0">
                <a:latin typeface="Palatino Linotype"/>
                <a:cs typeface="Palatino Linotype"/>
              </a:rPr>
              <a:t>Önemi</a:t>
            </a:r>
            <a:endParaRPr lang="en-US" sz="2800" dirty="0" smtClean="0">
              <a:latin typeface="Palatino Linotype"/>
              <a:cs typeface="Palatino Linotype"/>
            </a:endParaRPr>
          </a:p>
          <a:p>
            <a:r>
              <a:rPr lang="en-US" sz="2800" dirty="0" err="1" smtClean="0">
                <a:latin typeface="Palatino Linotype"/>
                <a:cs typeface="Palatino Linotype"/>
              </a:rPr>
              <a:t>Koordinasyon</a:t>
            </a:r>
            <a:r>
              <a:rPr lang="en-US" sz="2800" dirty="0" smtClean="0">
                <a:latin typeface="Palatino Linotype"/>
                <a:cs typeface="Palatino Linotype"/>
              </a:rPr>
              <a:t> </a:t>
            </a:r>
            <a:r>
              <a:rPr lang="en-US" sz="2800" dirty="0" err="1" smtClean="0">
                <a:latin typeface="Palatino Linotype"/>
                <a:cs typeface="Palatino Linotype"/>
              </a:rPr>
              <a:t>İlkeleri</a:t>
            </a:r>
            <a:endParaRPr lang="en-US" sz="2800" dirty="0" smtClean="0">
              <a:latin typeface="Palatino Linotype"/>
              <a:cs typeface="Palatino Linotype"/>
            </a:endParaRPr>
          </a:p>
          <a:p>
            <a:r>
              <a:rPr lang="en-US" sz="2800" dirty="0" err="1" smtClean="0">
                <a:latin typeface="Palatino Linotype"/>
                <a:cs typeface="Palatino Linotype"/>
              </a:rPr>
              <a:t>Koordinasyon</a:t>
            </a:r>
            <a:r>
              <a:rPr lang="en-US" sz="2800" dirty="0" smtClean="0">
                <a:latin typeface="Palatino Linotype"/>
                <a:cs typeface="Palatino Linotype"/>
              </a:rPr>
              <a:t> </a:t>
            </a:r>
            <a:r>
              <a:rPr lang="en-US" sz="2800" dirty="0" err="1" smtClean="0">
                <a:latin typeface="Palatino Linotype"/>
                <a:cs typeface="Palatino Linotype"/>
              </a:rPr>
              <a:t>Teknikleri</a:t>
            </a:r>
            <a:endParaRPr lang="en-US" sz="2800" dirty="0" smtClean="0">
              <a:latin typeface="Palatino Linotype"/>
              <a:cs typeface="Palatino Linotype"/>
            </a:endParaRPr>
          </a:p>
          <a:p>
            <a:r>
              <a:rPr lang="en-US" sz="2800" dirty="0" err="1" smtClean="0">
                <a:latin typeface="Palatino Linotype"/>
                <a:cs typeface="Palatino Linotype"/>
              </a:rPr>
              <a:t>Koordinasyon</a:t>
            </a:r>
            <a:r>
              <a:rPr lang="en-US" sz="2800" dirty="0" smtClean="0">
                <a:latin typeface="Palatino Linotype"/>
                <a:cs typeface="Palatino Linotype"/>
              </a:rPr>
              <a:t> </a:t>
            </a:r>
            <a:r>
              <a:rPr lang="en-US" sz="2800" dirty="0" err="1" smtClean="0">
                <a:latin typeface="Palatino Linotype"/>
                <a:cs typeface="Palatino Linotype"/>
              </a:rPr>
              <a:t>Çeşitleri</a:t>
            </a:r>
            <a:endParaRPr lang="en-US" sz="2800" dirty="0" smtClean="0">
              <a:latin typeface="Palatino Linotype"/>
              <a:cs typeface="Palatino Linotype"/>
            </a:endParaRPr>
          </a:p>
          <a:p>
            <a:r>
              <a:rPr lang="en-US" sz="2800" dirty="0" err="1" smtClean="0">
                <a:latin typeface="Palatino Linotype"/>
                <a:cs typeface="Palatino Linotype"/>
              </a:rPr>
              <a:t>Koordinasyonun</a:t>
            </a:r>
            <a:r>
              <a:rPr lang="en-US" sz="2800" dirty="0" smtClean="0">
                <a:latin typeface="Palatino Linotype"/>
                <a:cs typeface="Palatino Linotype"/>
              </a:rPr>
              <a:t> </a:t>
            </a:r>
            <a:r>
              <a:rPr lang="en-US" sz="2800" dirty="0" err="1" smtClean="0">
                <a:latin typeface="Palatino Linotype"/>
                <a:cs typeface="Palatino Linotype"/>
              </a:rPr>
              <a:t>Yararları</a:t>
            </a:r>
            <a:endParaRPr lang="en-US" sz="2800" dirty="0" smtClean="0">
              <a:latin typeface="Palatino Linotype"/>
              <a:cs typeface="Palatino Linotype"/>
            </a:endParaRP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7383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Koordinasyonun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Tanımı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200" y="1417638"/>
            <a:ext cx="2993754" cy="4579584"/>
          </a:xfrm>
        </p:spPr>
        <p:txBody>
          <a:bodyPr>
            <a:normAutofit/>
          </a:bodyPr>
          <a:lstStyle/>
          <a:p>
            <a:pPr marL="0" indent="0" algn="just">
              <a:buNone/>
            </a:pPr>
            <a:r>
              <a:rPr lang="tr-TR" sz="1800" dirty="0">
                <a:latin typeface="Palatino Linotype"/>
                <a:cs typeface="Palatino Linotype"/>
              </a:rPr>
              <a:t>Koordinasyon en kısa biçimde, bir işbirliği sistem ve mekanizma olarak tanımlanabilir. </a:t>
            </a:r>
            <a:endParaRPr lang="tr-TR" sz="1800" dirty="0" smtClean="0">
              <a:latin typeface="Palatino Linotype"/>
              <a:cs typeface="Palatino Linotype"/>
            </a:endParaRPr>
          </a:p>
          <a:p>
            <a:pPr marL="0" indent="0" algn="just">
              <a:buNone/>
            </a:pPr>
            <a:endParaRPr lang="tr-TR" sz="1800" dirty="0">
              <a:latin typeface="Palatino Linotype"/>
              <a:cs typeface="Palatino Linotype"/>
            </a:endParaRPr>
          </a:p>
          <a:p>
            <a:pPr marL="0" indent="0" algn="just">
              <a:buNone/>
            </a:pPr>
            <a:r>
              <a:rPr lang="tr-TR" sz="1800" dirty="0" smtClean="0">
                <a:latin typeface="Palatino Linotype"/>
                <a:cs typeface="Palatino Linotype"/>
              </a:rPr>
              <a:t>Başka </a:t>
            </a:r>
            <a:r>
              <a:rPr lang="tr-TR" sz="1800" dirty="0">
                <a:latin typeface="Palatino Linotype"/>
                <a:cs typeface="Palatino Linotype"/>
              </a:rPr>
              <a:t>bir değişle </a:t>
            </a:r>
            <a:r>
              <a:rPr lang="tr-TR" sz="1800" b="1" dirty="0">
                <a:latin typeface="Palatino Linotype"/>
                <a:cs typeface="Palatino Linotype"/>
              </a:rPr>
              <a:t>koordinasyon</a:t>
            </a:r>
            <a:r>
              <a:rPr lang="tr-TR" sz="1800" dirty="0">
                <a:latin typeface="Palatino Linotype"/>
                <a:cs typeface="Palatino Linotype"/>
              </a:rPr>
              <a:t>, bir işletmenin düzenli ve sürekli çalışabilmesi için, amaçlar, faaliyetler, organlar ve bireyler arasında uyum ve işbirliğinin </a:t>
            </a:r>
            <a:r>
              <a:rPr lang="tr-TR" sz="1800" dirty="0" smtClean="0">
                <a:latin typeface="Palatino Linotype"/>
                <a:cs typeface="Palatino Linotype"/>
              </a:rPr>
              <a:t>sağlanmasıdır.</a:t>
            </a:r>
            <a:endParaRPr lang="en-US" sz="1800" dirty="0" smtClean="0">
              <a:latin typeface="Palatino Linotype"/>
              <a:cs typeface="Palatino Linotype"/>
            </a:endParaRPr>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9-02 11.32.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954" y="1547989"/>
            <a:ext cx="5693045" cy="2882900"/>
          </a:xfrm>
          <a:prstGeom prst="rect">
            <a:avLst/>
          </a:prstGeom>
        </p:spPr>
      </p:pic>
      <p:sp>
        <p:nvSpPr>
          <p:cNvPr id="9" name="Rectangle 8"/>
          <p:cNvSpPr/>
          <p:nvPr/>
        </p:nvSpPr>
        <p:spPr>
          <a:xfrm>
            <a:off x="3486175" y="4514335"/>
            <a:ext cx="5657826" cy="954107"/>
          </a:xfrm>
          <a:prstGeom prst="rect">
            <a:avLst/>
          </a:prstGeom>
        </p:spPr>
        <p:txBody>
          <a:bodyPr wrap="square">
            <a:spAutoFit/>
          </a:bodyPr>
          <a:lstStyle/>
          <a:p>
            <a:pPr algn="just"/>
            <a:r>
              <a:rPr lang="tr-TR" sz="1400" dirty="0" smtClean="0">
                <a:latin typeface="Palatino Linotype"/>
                <a:cs typeface="Palatino Linotype"/>
              </a:rPr>
              <a:t>Kürek yarışı, koordinasyon kelimenin anlam bulduğu belki de en belirgin organizasyondur. Kürekçilerden biri bile, diğerlerine uyum sağlayamaması yada işbirliği içerisinde olmaması, başarısızlık için yeterlidir.</a:t>
            </a:r>
            <a:endParaRPr lang="en-US" sz="1400" dirty="0">
              <a:latin typeface="Palatino Linotype"/>
              <a:cs typeface="Palatino Linotype"/>
            </a:endParaRPr>
          </a:p>
        </p:txBody>
      </p:sp>
    </p:spTree>
    <p:extLst>
      <p:ext uri="{BB962C8B-B14F-4D97-AF65-F5344CB8AC3E}">
        <p14:creationId xmlns:p14="http://schemas.microsoft.com/office/powerpoint/2010/main" val="3573327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r>
              <a:rPr lang="en-US" dirty="0" err="1" smtClean="0">
                <a:latin typeface="Palatino Linotype"/>
                <a:cs typeface="Palatino Linotype"/>
              </a:rPr>
              <a:t>Örgütleme</a:t>
            </a:r>
            <a:r>
              <a:rPr lang="en-US" dirty="0" smtClean="0">
                <a:latin typeface="Palatino Linotype"/>
                <a:cs typeface="Palatino Linotype"/>
              </a:rPr>
              <a:t> </a:t>
            </a:r>
            <a:r>
              <a:rPr lang="en-US" dirty="0" err="1" smtClean="0">
                <a:latin typeface="Palatino Linotype"/>
                <a:cs typeface="Palatino Linotype"/>
              </a:rPr>
              <a:t>nedir</a:t>
            </a:r>
            <a:r>
              <a:rPr lang="en-US" dirty="0" smtClean="0">
                <a:latin typeface="Palatino Linotype"/>
                <a:cs typeface="Palatino Linotype"/>
              </a:rPr>
              <a:t>?</a:t>
            </a:r>
          </a:p>
          <a:p>
            <a:r>
              <a:rPr lang="en-US" dirty="0" err="1" smtClean="0">
                <a:latin typeface="Palatino Linotype"/>
                <a:cs typeface="Palatino Linotype"/>
              </a:rPr>
              <a:t>Bölümlendirme</a:t>
            </a:r>
            <a:r>
              <a:rPr lang="en-US" dirty="0" smtClean="0">
                <a:latin typeface="Palatino Linotype"/>
                <a:cs typeface="Palatino Linotype"/>
              </a:rPr>
              <a:t> (</a:t>
            </a:r>
            <a:r>
              <a:rPr lang="en-US" dirty="0" err="1" smtClean="0">
                <a:latin typeface="Palatino Linotype"/>
                <a:cs typeface="Palatino Linotype"/>
              </a:rPr>
              <a:t>Departmantasyon</a:t>
            </a:r>
            <a:r>
              <a:rPr lang="en-US" dirty="0" smtClean="0">
                <a:latin typeface="Palatino Linotype"/>
                <a:cs typeface="Palatino Linotype"/>
              </a:rPr>
              <a:t>)</a:t>
            </a:r>
          </a:p>
          <a:p>
            <a:r>
              <a:rPr lang="en-US" dirty="0" err="1" smtClean="0">
                <a:latin typeface="Palatino Linotype"/>
                <a:cs typeface="Palatino Linotype"/>
              </a:rPr>
              <a:t>İşlevlere</a:t>
            </a:r>
            <a:r>
              <a:rPr lang="en-US" dirty="0" smtClean="0">
                <a:latin typeface="Palatino Linotype"/>
                <a:cs typeface="Palatino Linotype"/>
              </a:rPr>
              <a:t> </a:t>
            </a:r>
            <a:r>
              <a:rPr lang="en-US" dirty="0" err="1" smtClean="0">
                <a:latin typeface="Palatino Linotype"/>
                <a:cs typeface="Palatino Linotype"/>
              </a:rPr>
              <a:t>Göre</a:t>
            </a:r>
            <a:r>
              <a:rPr lang="en-US" dirty="0" smtClean="0">
                <a:latin typeface="Palatino Linotype"/>
                <a:cs typeface="Palatino Linotype"/>
              </a:rPr>
              <a:t> </a:t>
            </a:r>
            <a:r>
              <a:rPr lang="en-US" dirty="0" err="1" smtClean="0">
                <a:latin typeface="Palatino Linotype"/>
                <a:cs typeface="Palatino Linotype"/>
              </a:rPr>
              <a:t>Bölümlendirme</a:t>
            </a:r>
            <a:endParaRPr lang="en-US" dirty="0" smtClean="0">
              <a:latin typeface="Palatino Linotype"/>
              <a:cs typeface="Palatino Linotype"/>
            </a:endParaRPr>
          </a:p>
          <a:p>
            <a:r>
              <a:rPr lang="en-US" dirty="0" err="1" smtClean="0">
                <a:latin typeface="Palatino Linotype"/>
                <a:cs typeface="Palatino Linotype"/>
              </a:rPr>
              <a:t>Ürüne</a:t>
            </a:r>
            <a:r>
              <a:rPr lang="en-US" dirty="0" smtClean="0">
                <a:latin typeface="Palatino Linotype"/>
                <a:cs typeface="Palatino Linotype"/>
              </a:rPr>
              <a:t> </a:t>
            </a:r>
            <a:r>
              <a:rPr lang="en-US" dirty="0" err="1" smtClean="0">
                <a:latin typeface="Palatino Linotype"/>
                <a:cs typeface="Palatino Linotype"/>
              </a:rPr>
              <a:t>Göre</a:t>
            </a:r>
            <a:r>
              <a:rPr lang="en-US" dirty="0" smtClean="0">
                <a:latin typeface="Palatino Linotype"/>
                <a:cs typeface="Palatino Linotype"/>
              </a:rPr>
              <a:t> </a:t>
            </a:r>
            <a:r>
              <a:rPr lang="en-US" dirty="0" err="1" smtClean="0">
                <a:latin typeface="Palatino Linotype"/>
                <a:cs typeface="Palatino Linotype"/>
              </a:rPr>
              <a:t>Bölümlendirme</a:t>
            </a:r>
            <a:endParaRPr lang="en-US" dirty="0" smtClean="0">
              <a:latin typeface="Palatino Linotype"/>
              <a:cs typeface="Palatino Linotype"/>
            </a:endParaRPr>
          </a:p>
          <a:p>
            <a:r>
              <a:rPr lang="en-US" dirty="0" err="1" smtClean="0">
                <a:latin typeface="Palatino Linotype"/>
                <a:cs typeface="Palatino Linotype"/>
              </a:rPr>
              <a:t>Coğrafi</a:t>
            </a:r>
            <a:r>
              <a:rPr lang="en-US" dirty="0" smtClean="0">
                <a:latin typeface="Palatino Linotype"/>
                <a:cs typeface="Palatino Linotype"/>
              </a:rPr>
              <a:t> </a:t>
            </a:r>
            <a:r>
              <a:rPr lang="en-US" dirty="0" err="1" smtClean="0">
                <a:latin typeface="Palatino Linotype"/>
                <a:cs typeface="Palatino Linotype"/>
              </a:rPr>
              <a:t>Bölümlendirme</a:t>
            </a:r>
            <a:endParaRPr lang="en-US" dirty="0" smtClean="0">
              <a:latin typeface="Palatino Linotype"/>
              <a:cs typeface="Palatino Linotype"/>
            </a:endParaRPr>
          </a:p>
          <a:p>
            <a:r>
              <a:rPr lang="en-US" dirty="0" err="1" smtClean="0">
                <a:latin typeface="Palatino Linotype"/>
                <a:cs typeface="Palatino Linotype"/>
              </a:rPr>
              <a:t>Müşterilere</a:t>
            </a:r>
            <a:r>
              <a:rPr lang="en-US" dirty="0" smtClean="0">
                <a:latin typeface="Palatino Linotype"/>
                <a:cs typeface="Palatino Linotype"/>
              </a:rPr>
              <a:t> </a:t>
            </a:r>
            <a:r>
              <a:rPr lang="en-US" dirty="0" err="1" smtClean="0">
                <a:latin typeface="Palatino Linotype"/>
                <a:cs typeface="Palatino Linotype"/>
              </a:rPr>
              <a:t>Göre</a:t>
            </a:r>
            <a:r>
              <a:rPr lang="en-US" dirty="0" smtClean="0">
                <a:latin typeface="Palatino Linotype"/>
                <a:cs typeface="Palatino Linotype"/>
              </a:rPr>
              <a:t> </a:t>
            </a:r>
            <a:r>
              <a:rPr lang="en-US" dirty="0" err="1" smtClean="0">
                <a:latin typeface="Palatino Linotype"/>
                <a:cs typeface="Palatino Linotype"/>
              </a:rPr>
              <a:t>Bölümlendirme</a:t>
            </a:r>
            <a:endParaRPr lang="en-US" dirty="0" smtClean="0">
              <a:latin typeface="Palatino Linotype"/>
              <a:cs typeface="Palatino Linotype"/>
            </a:endParaRPr>
          </a:p>
          <a:p>
            <a:r>
              <a:rPr lang="en-US" dirty="0" err="1" smtClean="0">
                <a:latin typeface="Palatino Linotype"/>
                <a:cs typeface="Palatino Linotype"/>
              </a:rPr>
              <a:t>Süreç</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Kullanılan</a:t>
            </a:r>
            <a:r>
              <a:rPr lang="en-US" dirty="0" smtClean="0">
                <a:latin typeface="Palatino Linotype"/>
                <a:cs typeface="Palatino Linotype"/>
              </a:rPr>
              <a:t> </a:t>
            </a:r>
            <a:r>
              <a:rPr lang="en-US" dirty="0" err="1" smtClean="0">
                <a:latin typeface="Palatino Linotype"/>
                <a:cs typeface="Palatino Linotype"/>
              </a:rPr>
              <a:t>Araçlara</a:t>
            </a:r>
            <a:r>
              <a:rPr lang="en-US" dirty="0" smtClean="0">
                <a:latin typeface="Palatino Linotype"/>
                <a:cs typeface="Palatino Linotype"/>
              </a:rPr>
              <a:t> </a:t>
            </a:r>
            <a:r>
              <a:rPr lang="en-US" dirty="0" err="1" smtClean="0">
                <a:latin typeface="Palatino Linotype"/>
                <a:cs typeface="Palatino Linotype"/>
              </a:rPr>
              <a:t>Göre</a:t>
            </a:r>
            <a:r>
              <a:rPr lang="en-US" dirty="0" smtClean="0">
                <a:latin typeface="Palatino Linotype"/>
                <a:cs typeface="Palatino Linotype"/>
              </a:rPr>
              <a:t> </a:t>
            </a:r>
            <a:r>
              <a:rPr lang="en-US" dirty="0" err="1" smtClean="0">
                <a:latin typeface="Palatino Linotype"/>
                <a:cs typeface="Palatino Linotype"/>
              </a:rPr>
              <a:t>Bölümlendirme</a:t>
            </a:r>
            <a:endParaRPr lang="en-US" dirty="0" smtClean="0">
              <a:latin typeface="Palatino Linotype"/>
              <a:cs typeface="Palatino Linotype"/>
            </a:endParaRPr>
          </a:p>
          <a:p>
            <a:r>
              <a:rPr lang="en-US" dirty="0" err="1" smtClean="0">
                <a:latin typeface="Palatino Linotype"/>
                <a:cs typeface="Palatino Linotype"/>
              </a:rPr>
              <a:t>Zamana</a:t>
            </a:r>
            <a:r>
              <a:rPr lang="en-US" dirty="0" smtClean="0">
                <a:latin typeface="Palatino Linotype"/>
                <a:cs typeface="Palatino Linotype"/>
              </a:rPr>
              <a:t> </a:t>
            </a:r>
            <a:r>
              <a:rPr lang="en-US" dirty="0" err="1" smtClean="0">
                <a:latin typeface="Palatino Linotype"/>
                <a:cs typeface="Palatino Linotype"/>
              </a:rPr>
              <a:t>Göre</a:t>
            </a:r>
            <a:r>
              <a:rPr lang="en-US" dirty="0" smtClean="0">
                <a:latin typeface="Palatino Linotype"/>
                <a:cs typeface="Palatino Linotype"/>
              </a:rPr>
              <a:t> </a:t>
            </a:r>
            <a:r>
              <a:rPr lang="en-US" dirty="0" err="1" smtClean="0">
                <a:latin typeface="Palatino Linotype"/>
                <a:cs typeface="Palatino Linotype"/>
              </a:rPr>
              <a:t>Bölümlendirme</a:t>
            </a:r>
            <a:endParaRPr lang="en-US" dirty="0" smtClean="0">
              <a:latin typeface="Palatino Linotype"/>
              <a:cs typeface="Palatino Linotype"/>
            </a:endParaRPr>
          </a:p>
          <a:p>
            <a:r>
              <a:rPr lang="en-US" dirty="0" smtClean="0">
                <a:latin typeface="Palatino Linotype"/>
                <a:cs typeface="Palatino Linotype"/>
              </a:rPr>
              <a:t>Karma Model (</a:t>
            </a:r>
            <a:r>
              <a:rPr lang="en-US" dirty="0" err="1" smtClean="0">
                <a:latin typeface="Palatino Linotype"/>
                <a:cs typeface="Palatino Linotype"/>
              </a:rPr>
              <a:t>Matriks</a:t>
            </a:r>
            <a:r>
              <a:rPr lang="en-US" dirty="0" smtClean="0">
                <a:latin typeface="Palatino Linotype"/>
                <a:cs typeface="Palatino Linotype"/>
              </a:rPr>
              <a:t>) </a:t>
            </a:r>
            <a:r>
              <a:rPr lang="en-US" dirty="0" err="1" smtClean="0">
                <a:latin typeface="Palatino Linotype"/>
                <a:cs typeface="Palatino Linotype"/>
              </a:rPr>
              <a:t>Bölümlendirme</a:t>
            </a:r>
            <a:endParaRPr lang="en-US" dirty="0" smtClean="0">
              <a:latin typeface="Palatino Linotype"/>
              <a:cs typeface="Palatino Linotype"/>
            </a:endParaRPr>
          </a:p>
          <a:p>
            <a:r>
              <a:rPr lang="en-US" dirty="0" err="1" smtClean="0">
                <a:latin typeface="Palatino Linotype"/>
                <a:cs typeface="Palatino Linotype"/>
              </a:rPr>
              <a:t>Örgüt</a:t>
            </a:r>
            <a:r>
              <a:rPr lang="en-US" dirty="0" smtClean="0">
                <a:latin typeface="Palatino Linotype"/>
                <a:cs typeface="Palatino Linotype"/>
              </a:rPr>
              <a:t> </a:t>
            </a:r>
            <a:r>
              <a:rPr lang="en-US" dirty="0" err="1" smtClean="0">
                <a:latin typeface="Palatino Linotype"/>
                <a:cs typeface="Palatino Linotype"/>
              </a:rPr>
              <a:t>Şemaları</a:t>
            </a:r>
            <a:endParaRPr lang="en-US" dirty="0" smtClean="0">
              <a:latin typeface="Palatino Linotype"/>
              <a:cs typeface="Palatino Linotype"/>
            </a:endParaRPr>
          </a:p>
          <a:p>
            <a:r>
              <a:rPr lang="en-US" dirty="0" err="1" smtClean="0">
                <a:latin typeface="Palatino Linotype"/>
                <a:cs typeface="Palatino Linotype"/>
              </a:rPr>
              <a:t>Örgüt</a:t>
            </a:r>
            <a:r>
              <a:rPr lang="en-US" dirty="0" smtClean="0">
                <a:latin typeface="Palatino Linotype"/>
                <a:cs typeface="Palatino Linotype"/>
              </a:rPr>
              <a:t> </a:t>
            </a:r>
            <a:r>
              <a:rPr lang="en-US" dirty="0" err="1" smtClean="0">
                <a:latin typeface="Palatino Linotype"/>
                <a:cs typeface="Palatino Linotype"/>
              </a:rPr>
              <a:t>Şeması</a:t>
            </a:r>
            <a:r>
              <a:rPr lang="en-US" dirty="0" smtClean="0">
                <a:latin typeface="Palatino Linotype"/>
                <a:cs typeface="Palatino Linotype"/>
              </a:rPr>
              <a:t> </a:t>
            </a:r>
            <a:r>
              <a:rPr lang="en-US" dirty="0" err="1" smtClean="0">
                <a:latin typeface="Palatino Linotype"/>
                <a:cs typeface="Palatino Linotype"/>
              </a:rPr>
              <a:t>Tipleri</a:t>
            </a:r>
            <a:endParaRPr lang="en-US" dirty="0" smtClean="0">
              <a:latin typeface="Palatino Linotype"/>
              <a:cs typeface="Palatino Linotype"/>
            </a:endParaRPr>
          </a:p>
          <a:p>
            <a:r>
              <a:rPr lang="en-US" dirty="0" err="1" smtClean="0">
                <a:latin typeface="Palatino Linotype"/>
                <a:cs typeface="Palatino Linotype"/>
              </a:rPr>
              <a:t>Örgütlenme</a:t>
            </a:r>
            <a:r>
              <a:rPr lang="en-US" dirty="0" smtClean="0">
                <a:latin typeface="Palatino Linotype"/>
                <a:cs typeface="Palatino Linotype"/>
              </a:rPr>
              <a:t> </a:t>
            </a:r>
            <a:r>
              <a:rPr lang="en-US" dirty="0" err="1" smtClean="0">
                <a:latin typeface="Palatino Linotype"/>
                <a:cs typeface="Palatino Linotype"/>
              </a:rPr>
              <a:t>Süreci</a:t>
            </a:r>
            <a:r>
              <a:rPr lang="en-US" dirty="0" smtClean="0">
                <a:latin typeface="Palatino Linotype"/>
                <a:cs typeface="Palatino Linotype"/>
              </a:rPr>
              <a:t> </a:t>
            </a:r>
            <a:r>
              <a:rPr lang="en-US" dirty="0" err="1" smtClean="0">
                <a:latin typeface="Palatino Linotype"/>
                <a:cs typeface="Palatino Linotype"/>
              </a:rPr>
              <a:t>Nedir</a:t>
            </a:r>
            <a:r>
              <a:rPr lang="en-US" dirty="0" smtClean="0">
                <a:latin typeface="Palatino Linotype"/>
                <a:cs typeface="Palatino Linotype"/>
              </a:rPr>
              <a:t>?</a:t>
            </a:r>
          </a:p>
          <a:p>
            <a:endParaRPr lang="en-US" dirty="0" smtClean="0">
              <a:latin typeface="Palatino Linotype"/>
              <a:cs typeface="Palatino Linotype"/>
            </a:endParaRPr>
          </a:p>
          <a:p>
            <a:endParaRPr lang="en-US" dirty="0" smtClean="0">
              <a:latin typeface="Palatino Linotype"/>
              <a:cs typeface="Palatino Linotype"/>
            </a:endParaRP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263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Koordinasyonun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Önemi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486174" y="5079841"/>
            <a:ext cx="5540597" cy="830997"/>
          </a:xfrm>
          <a:prstGeom prst="rect">
            <a:avLst/>
          </a:prstGeom>
        </p:spPr>
        <p:txBody>
          <a:bodyPr wrap="square">
            <a:spAutoFit/>
          </a:bodyPr>
          <a:lstStyle/>
          <a:p>
            <a:pPr algn="just"/>
            <a:r>
              <a:rPr lang="tr-TR" sz="1600" dirty="0">
                <a:latin typeface="Palatino Linotype"/>
                <a:cs typeface="Palatino Linotype"/>
              </a:rPr>
              <a:t>Koordinasyon fonksiyonunun yerine getirilmesinde yöneticilere büyük görevler düşer. Bu nedenle yöneticilik koordinatörlük olarak da </a:t>
            </a:r>
            <a:r>
              <a:rPr lang="tr-TR" sz="1600" dirty="0" smtClean="0">
                <a:latin typeface="Palatino Linotype"/>
                <a:cs typeface="Palatino Linotype"/>
              </a:rPr>
              <a:t>tanımlanabilir.</a:t>
            </a:r>
            <a:endParaRPr lang="en-US" sz="1600" dirty="0">
              <a:latin typeface="Palatino Linotype"/>
              <a:cs typeface="Palatino Linotype"/>
            </a:endParaRPr>
          </a:p>
        </p:txBody>
      </p:sp>
      <p:sp>
        <p:nvSpPr>
          <p:cNvPr id="10" name="Rectangle 9"/>
          <p:cNvSpPr/>
          <p:nvPr/>
        </p:nvSpPr>
        <p:spPr>
          <a:xfrm>
            <a:off x="457201" y="1401253"/>
            <a:ext cx="3028974" cy="4093428"/>
          </a:xfrm>
          <a:prstGeom prst="rect">
            <a:avLst/>
          </a:prstGeom>
        </p:spPr>
        <p:txBody>
          <a:bodyPr wrap="square">
            <a:spAutoFit/>
          </a:bodyPr>
          <a:lstStyle/>
          <a:p>
            <a:r>
              <a:rPr lang="tr-TR" sz="2000" dirty="0">
                <a:latin typeface="Palatino Linotype"/>
                <a:cs typeface="Palatino Linotype"/>
              </a:rPr>
              <a:t>Koordinasyon </a:t>
            </a:r>
            <a:r>
              <a:rPr lang="tr-TR" sz="2000" dirty="0" smtClean="0">
                <a:latin typeface="Palatino Linotype"/>
                <a:cs typeface="Palatino Linotype"/>
              </a:rPr>
              <a:t>İşletmelerde meydana </a:t>
            </a:r>
            <a:r>
              <a:rPr lang="tr-TR" sz="2000" dirty="0">
                <a:latin typeface="Palatino Linotype"/>
                <a:cs typeface="Palatino Linotype"/>
              </a:rPr>
              <a:t>genel karışıklıkların önlenmesi, belirlenen amaç ve hedeflere ulaşmak için uygulanacak planlardan sapma olmaksızın uygulanması, çalışanlar arasında ilişkilerin geliştirilmesi ve sorunların çözülmesinde önemli bir fonksiyondur.</a:t>
            </a:r>
          </a:p>
        </p:txBody>
      </p:sp>
      <p:pic>
        <p:nvPicPr>
          <p:cNvPr id="11" name="Picture 10" descr="Ekran Resmi 2017-09-02 11.50.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134" y="1246033"/>
            <a:ext cx="5450065" cy="3777364"/>
          </a:xfrm>
          <a:prstGeom prst="rect">
            <a:avLst/>
          </a:prstGeom>
        </p:spPr>
      </p:pic>
    </p:spTree>
    <p:extLst>
      <p:ext uri="{BB962C8B-B14F-4D97-AF65-F5344CB8AC3E}">
        <p14:creationId xmlns:p14="http://schemas.microsoft.com/office/powerpoint/2010/main" val="3091588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kran Resmi 2017-09-02 12.05.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 y="-3982"/>
            <a:ext cx="9152904" cy="6861982"/>
          </a:xfrm>
          <a:prstGeom prst="rect">
            <a:avLst/>
          </a:prstGeom>
        </p:spPr>
      </p:pic>
      <p:sp>
        <p:nvSpPr>
          <p:cNvPr id="12" name="Title 1"/>
          <p:cNvSpPr>
            <a:spLocks noGrp="1"/>
          </p:cNvSpPr>
          <p:nvPr>
            <p:ph type="title"/>
          </p:nvPr>
        </p:nvSpPr>
        <p:spPr/>
        <p:txBody>
          <a:bodyPr>
            <a:normAutofit fontScale="90000"/>
          </a:bodyPr>
          <a:lstStyle/>
          <a:p>
            <a:pPr algn="l"/>
            <a:r>
              <a:rPr lang="en-US" sz="2700" b="1" dirty="0" err="1" smtClean="0">
                <a:solidFill>
                  <a:schemeClr val="bg1"/>
                </a:solidFill>
                <a:latin typeface="Palatino Linotype"/>
                <a:cs typeface="Palatino Linotype"/>
              </a:rPr>
              <a:t>Koordinasyonun</a:t>
            </a:r>
            <a:r>
              <a:rPr lang="en-US" sz="2700" b="1" dirty="0" smtClean="0">
                <a:solidFill>
                  <a:schemeClr val="bg1"/>
                </a:solidFill>
                <a:latin typeface="Palatino Linotype"/>
                <a:cs typeface="Palatino Linotype"/>
              </a:rPr>
              <a:t> </a:t>
            </a:r>
            <a:r>
              <a:rPr lang="en-US" sz="2700" b="1" dirty="0" err="1" smtClean="0">
                <a:solidFill>
                  <a:schemeClr val="bg1"/>
                </a:solidFill>
                <a:latin typeface="Palatino Linotype"/>
                <a:cs typeface="Palatino Linotype"/>
              </a:rPr>
              <a:t>İlkeleri</a:t>
            </a:r>
            <a:endParaRPr lang="en-US" sz="2700" b="1" dirty="0">
              <a:solidFill>
                <a:schemeClr val="bg1"/>
              </a:solidFill>
              <a:latin typeface="Palatino Linotype"/>
              <a:cs typeface="Palatino Linotype"/>
            </a:endParaRPr>
          </a:p>
        </p:txBody>
      </p:sp>
      <p:cxnSp>
        <p:nvCxnSpPr>
          <p:cNvPr id="13" name="Straight Connector 12"/>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15" name="Straight Connector 14"/>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38667" y="4672170"/>
            <a:ext cx="8904110" cy="1754327"/>
          </a:xfrm>
          <a:prstGeom prst="rect">
            <a:avLst/>
          </a:prstGeom>
        </p:spPr>
        <p:txBody>
          <a:bodyPr wrap="square">
            <a:spAutoFit/>
          </a:bodyPr>
          <a:lstStyle/>
          <a:p>
            <a:pPr marL="342900" indent="-342900">
              <a:buAutoNum type="arabicPeriod"/>
            </a:pPr>
            <a:r>
              <a:rPr lang="tr-TR" dirty="0" smtClean="0">
                <a:solidFill>
                  <a:srgbClr val="FFFFFF"/>
                </a:solidFill>
                <a:latin typeface="Palatino Linotype"/>
                <a:cs typeface="Palatino Linotype"/>
              </a:rPr>
              <a:t>Sorumlu </a:t>
            </a:r>
            <a:r>
              <a:rPr lang="tr-TR" dirty="0">
                <a:solidFill>
                  <a:srgbClr val="FFFFFF"/>
                </a:solidFill>
                <a:latin typeface="Palatino Linotype"/>
                <a:cs typeface="Palatino Linotype"/>
              </a:rPr>
              <a:t>kişiler arasında direkt görüşme ile koordinasyon </a:t>
            </a:r>
            <a:r>
              <a:rPr lang="tr-TR" dirty="0" smtClean="0">
                <a:solidFill>
                  <a:srgbClr val="FFFFFF"/>
                </a:solidFill>
                <a:latin typeface="Palatino Linotype"/>
                <a:cs typeface="Palatino Linotype"/>
              </a:rPr>
              <a:t>sağlanmalıdır.</a:t>
            </a:r>
          </a:p>
          <a:p>
            <a:pPr marL="342900" indent="-342900">
              <a:buAutoNum type="arabicPeriod"/>
            </a:pPr>
            <a:r>
              <a:rPr lang="tr-TR" dirty="0" smtClean="0">
                <a:solidFill>
                  <a:srgbClr val="FFFFFF"/>
                </a:solidFill>
                <a:latin typeface="Palatino Linotype"/>
                <a:cs typeface="Palatino Linotype"/>
              </a:rPr>
              <a:t>Planlama </a:t>
            </a:r>
            <a:r>
              <a:rPr lang="tr-TR" dirty="0">
                <a:solidFill>
                  <a:srgbClr val="FFFFFF"/>
                </a:solidFill>
                <a:latin typeface="Palatino Linotype"/>
                <a:cs typeface="Palatino Linotype"/>
              </a:rPr>
              <a:t>yapılırken ve politikalar kararlaştırılırken koordinasyon temin </a:t>
            </a:r>
            <a:r>
              <a:rPr lang="tr-TR" dirty="0" smtClean="0">
                <a:solidFill>
                  <a:srgbClr val="FFFFFF"/>
                </a:solidFill>
                <a:latin typeface="Palatino Linotype"/>
                <a:cs typeface="Palatino Linotype"/>
              </a:rPr>
              <a:t>edilmelidir.</a:t>
            </a:r>
          </a:p>
          <a:p>
            <a:pPr marL="342900" indent="-342900">
              <a:buAutoNum type="arabicPeriod"/>
            </a:pPr>
            <a:r>
              <a:rPr lang="tr-TR" dirty="0">
                <a:solidFill>
                  <a:srgbClr val="FFFFFF"/>
                </a:solidFill>
                <a:latin typeface="Palatino Linotype"/>
                <a:cs typeface="Palatino Linotype"/>
              </a:rPr>
              <a:t>Bir sorun ile ilgili bütün etkenlerin karşılıklı olarak birbirleri üzerinde olan etkileri göz önüne alınarak koordinasyon </a:t>
            </a:r>
            <a:r>
              <a:rPr lang="tr-TR" dirty="0" smtClean="0">
                <a:solidFill>
                  <a:srgbClr val="FFFFFF"/>
                </a:solidFill>
                <a:latin typeface="Palatino Linotype"/>
                <a:cs typeface="Palatino Linotype"/>
              </a:rPr>
              <a:t>yapılmalıdır.</a:t>
            </a:r>
          </a:p>
          <a:p>
            <a:pPr marL="342900" indent="-342900">
              <a:buAutoNum type="arabicPeriod"/>
            </a:pPr>
            <a:r>
              <a:rPr lang="tr-TR" dirty="0">
                <a:solidFill>
                  <a:srgbClr val="FFFFFF"/>
                </a:solidFill>
                <a:latin typeface="Palatino Linotype"/>
                <a:cs typeface="Palatino Linotype"/>
              </a:rPr>
              <a:t>Koordinasyon sürekli bir işlem olarak </a:t>
            </a:r>
            <a:r>
              <a:rPr lang="tr-TR" dirty="0" smtClean="0">
                <a:solidFill>
                  <a:srgbClr val="FFFFFF"/>
                </a:solidFill>
                <a:latin typeface="Palatino Linotype"/>
                <a:cs typeface="Palatino Linotype"/>
              </a:rPr>
              <a:t>düşünülmelidir.</a:t>
            </a:r>
            <a:endParaRPr lang="en-US" dirty="0">
              <a:solidFill>
                <a:srgbClr val="FFFFFF"/>
              </a:solidFill>
              <a:latin typeface="Palatino Linotype"/>
              <a:cs typeface="Palatino Linotype"/>
            </a:endParaRPr>
          </a:p>
        </p:txBody>
      </p:sp>
    </p:spTree>
    <p:extLst>
      <p:ext uri="{BB962C8B-B14F-4D97-AF65-F5344CB8AC3E}">
        <p14:creationId xmlns:p14="http://schemas.microsoft.com/office/powerpoint/2010/main" val="703380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Koordinasyon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Teknikleri</a:t>
            </a:r>
            <a:endParaRPr lang="en-US" sz="2700" b="1" dirty="0">
              <a:solidFill>
                <a:schemeClr val="tx2">
                  <a:lumMod val="60000"/>
                  <a:lumOff val="40000"/>
                </a:schemeClr>
              </a:solidFill>
              <a:latin typeface="Palatino Linotype"/>
              <a:cs typeface="Palatino Linotype"/>
            </a:endParaRPr>
          </a:p>
        </p:txBody>
      </p:sp>
      <p:sp>
        <p:nvSpPr>
          <p:cNvPr id="12" name="Content Placeholder 2"/>
          <p:cNvSpPr>
            <a:spLocks noGrp="1"/>
          </p:cNvSpPr>
          <p:nvPr>
            <p:ph idx="1"/>
          </p:nvPr>
        </p:nvSpPr>
        <p:spPr>
          <a:xfrm>
            <a:off x="457200" y="1600200"/>
            <a:ext cx="8229600" cy="720000"/>
          </a:xfr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US" sz="2500" b="1" dirty="0" smtClean="0">
                <a:latin typeface="Palatino Linotype"/>
                <a:cs typeface="Palatino Linotype"/>
              </a:rPr>
              <a:t>a) </a:t>
            </a:r>
            <a:r>
              <a:rPr lang="en-US" sz="2500" b="1" dirty="0" err="1" smtClean="0">
                <a:latin typeface="Palatino Linotype"/>
                <a:cs typeface="Palatino Linotype"/>
              </a:rPr>
              <a:t>İyi</a:t>
            </a:r>
            <a:r>
              <a:rPr lang="en-US" sz="2500" b="1" dirty="0" smtClean="0">
                <a:latin typeface="Palatino Linotype"/>
                <a:cs typeface="Palatino Linotype"/>
              </a:rPr>
              <a:t> </a:t>
            </a:r>
            <a:r>
              <a:rPr lang="en-US" sz="2500" b="1" dirty="0" err="1" smtClean="0">
                <a:latin typeface="Palatino Linotype"/>
                <a:cs typeface="Palatino Linotype"/>
              </a:rPr>
              <a:t>ve</a:t>
            </a:r>
            <a:r>
              <a:rPr lang="en-US" sz="2500" b="1" dirty="0" smtClean="0">
                <a:latin typeface="Palatino Linotype"/>
                <a:cs typeface="Palatino Linotype"/>
              </a:rPr>
              <a:t> </a:t>
            </a:r>
            <a:r>
              <a:rPr lang="en-US" sz="2500" b="1" dirty="0" err="1" smtClean="0">
                <a:latin typeface="Palatino Linotype"/>
                <a:cs typeface="Palatino Linotype"/>
              </a:rPr>
              <a:t>Basit</a:t>
            </a:r>
            <a:r>
              <a:rPr lang="en-US" sz="2500" b="1" dirty="0" smtClean="0">
                <a:latin typeface="Palatino Linotype"/>
                <a:cs typeface="Palatino Linotype"/>
              </a:rPr>
              <a:t> </a:t>
            </a:r>
            <a:r>
              <a:rPr lang="en-US" sz="2500" b="1" dirty="0" err="1" smtClean="0">
                <a:latin typeface="Palatino Linotype"/>
                <a:cs typeface="Palatino Linotype"/>
              </a:rPr>
              <a:t>Bir</a:t>
            </a:r>
            <a:r>
              <a:rPr lang="en-US" sz="2500" b="1" dirty="0" smtClean="0">
                <a:latin typeface="Palatino Linotype"/>
                <a:cs typeface="Palatino Linotype"/>
              </a:rPr>
              <a:t> </a:t>
            </a:r>
            <a:r>
              <a:rPr lang="en-US" sz="2500" b="1" dirty="0" err="1" smtClean="0">
                <a:latin typeface="Palatino Linotype"/>
                <a:cs typeface="Palatino Linotype"/>
              </a:rPr>
              <a:t>Organizasyon</a:t>
            </a:r>
            <a:r>
              <a:rPr lang="en-US" sz="2500" b="1" dirty="0" smtClean="0">
                <a:latin typeface="Palatino Linotype"/>
                <a:cs typeface="Palatino Linotype"/>
              </a:rPr>
              <a:t> </a:t>
            </a:r>
            <a:r>
              <a:rPr lang="en-US" sz="2500" b="1" dirty="0" err="1" smtClean="0">
                <a:latin typeface="Palatino Linotype"/>
                <a:cs typeface="Palatino Linotype"/>
              </a:rPr>
              <a:t>Yapısının</a:t>
            </a:r>
            <a:r>
              <a:rPr lang="en-US" sz="2500" b="1" dirty="0" smtClean="0">
                <a:latin typeface="Palatino Linotype"/>
                <a:cs typeface="Palatino Linotype"/>
              </a:rPr>
              <a:t> </a:t>
            </a:r>
            <a:r>
              <a:rPr lang="en-US" sz="2500" b="1" dirty="0" err="1" smtClean="0">
                <a:latin typeface="Palatino Linotype"/>
                <a:cs typeface="Palatino Linotype"/>
              </a:rPr>
              <a:t>Kurulması</a:t>
            </a:r>
            <a:endParaRPr lang="en-US" sz="2500" b="1"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2"/>
          <p:cNvSpPr txBox="1">
            <a:spLocks/>
          </p:cNvSpPr>
          <p:nvPr/>
        </p:nvSpPr>
        <p:spPr>
          <a:xfrm>
            <a:off x="454379" y="2472262"/>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500" b="1" dirty="0" smtClean="0">
                <a:latin typeface="Palatino Linotype"/>
                <a:cs typeface="Palatino Linotype"/>
              </a:rPr>
              <a:t>b) Plan </a:t>
            </a:r>
            <a:r>
              <a:rPr lang="en-US" sz="2500" b="1" dirty="0" err="1" smtClean="0">
                <a:latin typeface="Palatino Linotype"/>
                <a:cs typeface="Palatino Linotype"/>
              </a:rPr>
              <a:t>ve</a:t>
            </a:r>
            <a:r>
              <a:rPr lang="en-US" sz="2500" b="1" dirty="0" smtClean="0">
                <a:latin typeface="Palatino Linotype"/>
                <a:cs typeface="Palatino Linotype"/>
              </a:rPr>
              <a:t> </a:t>
            </a:r>
            <a:r>
              <a:rPr lang="en-US" sz="2500" b="1" dirty="0" err="1" smtClean="0">
                <a:latin typeface="Palatino Linotype"/>
                <a:cs typeface="Palatino Linotype"/>
              </a:rPr>
              <a:t>Programların</a:t>
            </a:r>
            <a:r>
              <a:rPr lang="en-US" sz="2500" b="1" dirty="0" smtClean="0">
                <a:latin typeface="Palatino Linotype"/>
                <a:cs typeface="Palatino Linotype"/>
              </a:rPr>
              <a:t> </a:t>
            </a:r>
            <a:r>
              <a:rPr lang="en-US" sz="2500" b="1" dirty="0" err="1" smtClean="0">
                <a:latin typeface="Palatino Linotype"/>
                <a:cs typeface="Palatino Linotype"/>
              </a:rPr>
              <a:t>Uyumlaştırılması</a:t>
            </a:r>
            <a:endParaRPr lang="en-US" sz="2500" b="1" dirty="0" smtClean="0">
              <a:latin typeface="Palatino Linotype"/>
              <a:cs typeface="Palatino Linotype"/>
            </a:endParaRPr>
          </a:p>
        </p:txBody>
      </p:sp>
      <p:sp>
        <p:nvSpPr>
          <p:cNvPr id="14" name="Content Placeholder 2"/>
          <p:cNvSpPr txBox="1">
            <a:spLocks/>
          </p:cNvSpPr>
          <p:nvPr/>
        </p:nvSpPr>
        <p:spPr>
          <a:xfrm>
            <a:off x="451558" y="3358434"/>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500" b="1" dirty="0" smtClean="0">
                <a:latin typeface="Palatino Linotype"/>
                <a:cs typeface="Palatino Linotype"/>
              </a:rPr>
              <a:t>c) </a:t>
            </a:r>
            <a:r>
              <a:rPr lang="en-US" sz="2500" b="1" dirty="0" err="1" smtClean="0">
                <a:latin typeface="Palatino Linotype"/>
                <a:cs typeface="Palatino Linotype"/>
              </a:rPr>
              <a:t>Gönüllü</a:t>
            </a:r>
            <a:r>
              <a:rPr lang="en-US" sz="2500" b="1" dirty="0" smtClean="0">
                <a:latin typeface="Palatino Linotype"/>
                <a:cs typeface="Palatino Linotype"/>
              </a:rPr>
              <a:t> </a:t>
            </a:r>
            <a:r>
              <a:rPr lang="en-US" sz="2500" b="1" dirty="0" err="1" smtClean="0">
                <a:latin typeface="Palatino Linotype"/>
                <a:cs typeface="Palatino Linotype"/>
              </a:rPr>
              <a:t>Koordinasyonun</a:t>
            </a:r>
            <a:r>
              <a:rPr lang="en-US" sz="2500" b="1" dirty="0" smtClean="0">
                <a:latin typeface="Palatino Linotype"/>
                <a:cs typeface="Palatino Linotype"/>
              </a:rPr>
              <a:t> </a:t>
            </a:r>
            <a:r>
              <a:rPr lang="en-US" sz="2500" b="1" dirty="0" err="1" smtClean="0">
                <a:latin typeface="Palatino Linotype"/>
                <a:cs typeface="Palatino Linotype"/>
              </a:rPr>
              <a:t>Özendirilmesi</a:t>
            </a:r>
            <a:endParaRPr lang="en-US" sz="2500" b="1" dirty="0" smtClean="0">
              <a:latin typeface="Palatino Linotype"/>
              <a:cs typeface="Palatino Linotype"/>
            </a:endParaRPr>
          </a:p>
        </p:txBody>
      </p:sp>
      <p:sp>
        <p:nvSpPr>
          <p:cNvPr id="15" name="Content Placeholder 2"/>
          <p:cNvSpPr txBox="1">
            <a:spLocks/>
          </p:cNvSpPr>
          <p:nvPr/>
        </p:nvSpPr>
        <p:spPr>
          <a:xfrm>
            <a:off x="448737" y="4244605"/>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500" b="1" dirty="0" smtClean="0">
                <a:latin typeface="Palatino Linotype"/>
                <a:cs typeface="Palatino Linotype"/>
              </a:rPr>
              <a:t>d) </a:t>
            </a:r>
            <a:r>
              <a:rPr lang="en-US" sz="2500" b="1" dirty="0" err="1" smtClean="0">
                <a:latin typeface="Palatino Linotype"/>
                <a:cs typeface="Palatino Linotype"/>
              </a:rPr>
              <a:t>İşbirliği</a:t>
            </a:r>
            <a:r>
              <a:rPr lang="en-US" sz="2500" b="1" dirty="0" smtClean="0">
                <a:latin typeface="Palatino Linotype"/>
                <a:cs typeface="Palatino Linotype"/>
              </a:rPr>
              <a:t> </a:t>
            </a:r>
            <a:r>
              <a:rPr lang="en-US" sz="2500" b="1" dirty="0" err="1" smtClean="0">
                <a:latin typeface="Palatino Linotype"/>
                <a:cs typeface="Palatino Linotype"/>
              </a:rPr>
              <a:t>Anlayışının</a:t>
            </a:r>
            <a:r>
              <a:rPr lang="en-US" sz="2500" b="1" dirty="0" smtClean="0">
                <a:latin typeface="Palatino Linotype"/>
                <a:cs typeface="Palatino Linotype"/>
              </a:rPr>
              <a:t> </a:t>
            </a:r>
            <a:r>
              <a:rPr lang="en-US" sz="2500" b="1" dirty="0" err="1" smtClean="0">
                <a:latin typeface="Palatino Linotype"/>
                <a:cs typeface="Palatino Linotype"/>
              </a:rPr>
              <a:t>Geliştirilmesi</a:t>
            </a:r>
            <a:endParaRPr lang="en-US" sz="2500" b="1" dirty="0" smtClean="0">
              <a:latin typeface="Palatino Linotype"/>
              <a:cs typeface="Palatino Linotype"/>
            </a:endParaRPr>
          </a:p>
        </p:txBody>
      </p:sp>
      <p:sp>
        <p:nvSpPr>
          <p:cNvPr id="16" name="Content Placeholder 2"/>
          <p:cNvSpPr txBox="1">
            <a:spLocks/>
          </p:cNvSpPr>
          <p:nvPr/>
        </p:nvSpPr>
        <p:spPr>
          <a:xfrm>
            <a:off x="445916" y="5150556"/>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500" b="1" dirty="0" smtClean="0">
                <a:latin typeface="Palatino Linotype"/>
                <a:cs typeface="Palatino Linotype"/>
              </a:rPr>
              <a:t>e) </a:t>
            </a:r>
            <a:r>
              <a:rPr lang="en-US" sz="2500" b="1" dirty="0" err="1" smtClean="0">
                <a:latin typeface="Palatino Linotype"/>
                <a:cs typeface="Palatino Linotype"/>
              </a:rPr>
              <a:t>İyi</a:t>
            </a:r>
            <a:r>
              <a:rPr lang="en-US" sz="2500" b="1" dirty="0" smtClean="0">
                <a:latin typeface="Palatino Linotype"/>
                <a:cs typeface="Palatino Linotype"/>
              </a:rPr>
              <a:t> </a:t>
            </a:r>
            <a:r>
              <a:rPr lang="en-US" sz="2500" b="1" dirty="0" err="1" smtClean="0">
                <a:latin typeface="Palatino Linotype"/>
                <a:cs typeface="Palatino Linotype"/>
              </a:rPr>
              <a:t>Bir</a:t>
            </a:r>
            <a:r>
              <a:rPr lang="en-US" sz="2500" b="1" dirty="0" smtClean="0">
                <a:latin typeface="Palatino Linotype"/>
                <a:cs typeface="Palatino Linotype"/>
              </a:rPr>
              <a:t> </a:t>
            </a:r>
            <a:r>
              <a:rPr lang="en-US" sz="2500" b="1" dirty="0" err="1" smtClean="0">
                <a:latin typeface="Palatino Linotype"/>
                <a:cs typeface="Palatino Linotype"/>
              </a:rPr>
              <a:t>İletişim</a:t>
            </a:r>
            <a:r>
              <a:rPr lang="en-US" sz="2500" b="1" dirty="0" smtClean="0">
                <a:latin typeface="Palatino Linotype"/>
                <a:cs typeface="Palatino Linotype"/>
              </a:rPr>
              <a:t> </a:t>
            </a:r>
            <a:r>
              <a:rPr lang="en-US" sz="2500" b="1" dirty="0" err="1" smtClean="0">
                <a:latin typeface="Palatino Linotype"/>
                <a:cs typeface="Palatino Linotype"/>
              </a:rPr>
              <a:t>Düzenini</a:t>
            </a:r>
            <a:r>
              <a:rPr lang="en-US" sz="2500" b="1" dirty="0" smtClean="0">
                <a:latin typeface="Palatino Linotype"/>
                <a:cs typeface="Palatino Linotype"/>
              </a:rPr>
              <a:t> </a:t>
            </a:r>
            <a:r>
              <a:rPr lang="en-US" sz="2500" b="1" dirty="0" err="1" smtClean="0">
                <a:latin typeface="Palatino Linotype"/>
                <a:cs typeface="Palatino Linotype"/>
              </a:rPr>
              <a:t>Kurma</a:t>
            </a:r>
            <a:endParaRPr lang="en-US" sz="2500" b="1" dirty="0" smtClean="0">
              <a:latin typeface="Palatino Linotype"/>
              <a:cs typeface="Palatino Linotype"/>
            </a:endParaRPr>
          </a:p>
        </p:txBody>
      </p:sp>
    </p:spTree>
    <p:extLst>
      <p:ext uri="{BB962C8B-B14F-4D97-AF65-F5344CB8AC3E}">
        <p14:creationId xmlns:p14="http://schemas.microsoft.com/office/powerpoint/2010/main" val="1478096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0731"/>
          </a:xfrm>
        </p:spPr>
        <p:txBody>
          <a:bodyPr>
            <a:normAutofit/>
          </a:bodyPr>
          <a:lstStyle/>
          <a:p>
            <a:pPr algn="l"/>
            <a:r>
              <a:rPr lang="en-US" sz="2700" b="1" dirty="0" err="1" smtClean="0">
                <a:solidFill>
                  <a:schemeClr val="tx2">
                    <a:lumMod val="60000"/>
                    <a:lumOff val="40000"/>
                  </a:schemeClr>
                </a:solidFill>
                <a:latin typeface="Palatino Linotype"/>
                <a:cs typeface="Palatino Linotype"/>
              </a:rPr>
              <a:t>Koordinasyonun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Yararları</a:t>
            </a:r>
            <a:endParaRPr lang="en-US" sz="2700" b="1" dirty="0">
              <a:solidFill>
                <a:schemeClr val="tx2">
                  <a:lumMod val="60000"/>
                  <a:lumOff val="40000"/>
                </a:schemeClr>
              </a:solidFill>
              <a:latin typeface="Palatino Linotype"/>
              <a:cs typeface="Palatino Linotype"/>
            </a:endParaRPr>
          </a:p>
        </p:txBody>
      </p:sp>
      <p:sp>
        <p:nvSpPr>
          <p:cNvPr id="12" name="Content Placeholder 2"/>
          <p:cNvSpPr>
            <a:spLocks noGrp="1"/>
          </p:cNvSpPr>
          <p:nvPr>
            <p:ph idx="1"/>
          </p:nvPr>
        </p:nvSpPr>
        <p:spPr>
          <a:xfrm>
            <a:off x="457200" y="1289758"/>
            <a:ext cx="8229600" cy="720000"/>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0" indent="0">
              <a:buNone/>
            </a:pPr>
            <a:r>
              <a:rPr lang="tr-TR" sz="2800" dirty="0">
                <a:latin typeface="Palatino Linotype"/>
                <a:cs typeface="Palatino Linotype"/>
              </a:rPr>
              <a:t>1</a:t>
            </a:r>
            <a:r>
              <a:rPr lang="tr-TR" sz="2800" dirty="0" smtClean="0">
                <a:latin typeface="Palatino Linotype"/>
                <a:cs typeface="Palatino Linotype"/>
              </a:rPr>
              <a:t>. Yeni </a:t>
            </a:r>
            <a:r>
              <a:rPr lang="tr-TR" sz="2800" dirty="0">
                <a:latin typeface="Palatino Linotype"/>
                <a:cs typeface="Palatino Linotype"/>
              </a:rPr>
              <a:t>fikirlerin oluşmasına, yayılmasına ve gelişmesine ortam hazırlar</a:t>
            </a:r>
            <a:r>
              <a:rPr lang="tr-TR" sz="2800" dirty="0" smtClean="0">
                <a:latin typeface="Palatino Linotype"/>
                <a:cs typeface="Palatino Linotype"/>
              </a:rPr>
              <a:t>.</a:t>
            </a:r>
            <a:endParaRPr lang="tr-TR" sz="28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066592"/>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2"/>
          <p:cNvSpPr txBox="1">
            <a:spLocks/>
          </p:cNvSpPr>
          <p:nvPr/>
        </p:nvSpPr>
        <p:spPr>
          <a:xfrm>
            <a:off x="454379" y="2105376"/>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a:latin typeface="Palatino Linotype"/>
                <a:cs typeface="Palatino Linotype"/>
              </a:rPr>
              <a:t>2</a:t>
            </a:r>
            <a:r>
              <a:rPr lang="tr-TR" sz="2200" dirty="0" smtClean="0">
                <a:latin typeface="Palatino Linotype"/>
                <a:cs typeface="Palatino Linotype"/>
              </a:rPr>
              <a:t>. Problemler </a:t>
            </a:r>
            <a:r>
              <a:rPr lang="tr-TR" sz="2200" dirty="0">
                <a:latin typeface="Palatino Linotype"/>
                <a:cs typeface="Palatino Linotype"/>
              </a:rPr>
              <a:t>hangi kademede ve kime ait olursa olsun, başkaları tarafından da gerçek yönüyle anlaşılır</a:t>
            </a:r>
            <a:r>
              <a:rPr lang="tr-TR" sz="2200" dirty="0" smtClean="0">
                <a:latin typeface="Palatino Linotype"/>
                <a:cs typeface="Palatino Linotype"/>
              </a:rPr>
              <a:t>.</a:t>
            </a:r>
            <a:endParaRPr lang="tr-TR" sz="2200" dirty="0">
              <a:latin typeface="Palatino Linotype"/>
              <a:cs typeface="Palatino Linotype"/>
            </a:endParaRPr>
          </a:p>
        </p:txBody>
      </p:sp>
      <p:sp>
        <p:nvSpPr>
          <p:cNvPr id="14" name="Content Placeholder 2"/>
          <p:cNvSpPr txBox="1">
            <a:spLocks/>
          </p:cNvSpPr>
          <p:nvPr/>
        </p:nvSpPr>
        <p:spPr>
          <a:xfrm>
            <a:off x="451558" y="2920993"/>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a:latin typeface="Palatino Linotype"/>
                <a:cs typeface="Palatino Linotype"/>
              </a:rPr>
              <a:t>3</a:t>
            </a:r>
            <a:r>
              <a:rPr lang="tr-TR" sz="2200" dirty="0" smtClean="0">
                <a:latin typeface="Palatino Linotype"/>
                <a:cs typeface="Palatino Linotype"/>
              </a:rPr>
              <a:t>. Meydana </a:t>
            </a:r>
            <a:r>
              <a:rPr lang="tr-TR" sz="2200" dirty="0">
                <a:latin typeface="Palatino Linotype"/>
                <a:cs typeface="Palatino Linotype"/>
              </a:rPr>
              <a:t>gelen ve gelmesi muhtemel karışıklıklar, kargaşalar ve tekrarlar önlenir</a:t>
            </a:r>
            <a:r>
              <a:rPr lang="tr-TR" sz="2200" dirty="0" smtClean="0">
                <a:latin typeface="Palatino Linotype"/>
                <a:cs typeface="Palatino Linotype"/>
              </a:rPr>
              <a:t>.</a:t>
            </a:r>
            <a:endParaRPr lang="tr-TR" sz="2200" dirty="0">
              <a:latin typeface="Palatino Linotype"/>
              <a:cs typeface="Palatino Linotype"/>
            </a:endParaRPr>
          </a:p>
        </p:txBody>
      </p:sp>
      <p:sp>
        <p:nvSpPr>
          <p:cNvPr id="15" name="Content Placeholder 2"/>
          <p:cNvSpPr txBox="1">
            <a:spLocks/>
          </p:cNvSpPr>
          <p:nvPr/>
        </p:nvSpPr>
        <p:spPr>
          <a:xfrm>
            <a:off x="448737" y="3722498"/>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a:latin typeface="Palatino Linotype"/>
                <a:cs typeface="Palatino Linotype"/>
              </a:rPr>
              <a:t>4</a:t>
            </a:r>
            <a:r>
              <a:rPr lang="tr-TR" sz="2200" dirty="0" smtClean="0">
                <a:latin typeface="Palatino Linotype"/>
                <a:cs typeface="Palatino Linotype"/>
              </a:rPr>
              <a:t>. Mevcut </a:t>
            </a:r>
            <a:r>
              <a:rPr lang="tr-TR" sz="2200" dirty="0">
                <a:latin typeface="Palatino Linotype"/>
                <a:cs typeface="Palatino Linotype"/>
              </a:rPr>
              <a:t>planlar, politikalar ve prensipler gerçek yönüyle anlaşılır</a:t>
            </a:r>
            <a:r>
              <a:rPr lang="tr-TR" sz="2200" dirty="0" smtClean="0">
                <a:latin typeface="Palatino Linotype"/>
                <a:cs typeface="Palatino Linotype"/>
              </a:rPr>
              <a:t>.</a:t>
            </a:r>
            <a:endParaRPr lang="tr-TR" sz="2200" dirty="0">
              <a:latin typeface="Palatino Linotype"/>
              <a:cs typeface="Palatino Linotype"/>
            </a:endParaRPr>
          </a:p>
        </p:txBody>
      </p:sp>
      <p:sp>
        <p:nvSpPr>
          <p:cNvPr id="16" name="Content Placeholder 2"/>
          <p:cNvSpPr txBox="1">
            <a:spLocks/>
          </p:cNvSpPr>
          <p:nvPr/>
        </p:nvSpPr>
        <p:spPr>
          <a:xfrm>
            <a:off x="445916" y="4529672"/>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smtClean="0">
                <a:latin typeface="Palatino Linotype"/>
                <a:cs typeface="Palatino Linotype"/>
              </a:rPr>
              <a:t>5. Yapılacak </a:t>
            </a:r>
            <a:r>
              <a:rPr lang="tr-TR" sz="2200" dirty="0">
                <a:latin typeface="Palatino Linotype"/>
                <a:cs typeface="Palatino Linotype"/>
              </a:rPr>
              <a:t>işlerin düzenli bir biçimde yapılmasını ve çalışanların azmini artırır</a:t>
            </a:r>
            <a:r>
              <a:rPr lang="tr-TR" sz="2200" dirty="0" smtClean="0">
                <a:latin typeface="Palatino Linotype"/>
                <a:cs typeface="Palatino Linotype"/>
              </a:rPr>
              <a:t>.</a:t>
            </a:r>
            <a:endParaRPr lang="tr-TR" sz="2200" dirty="0">
              <a:latin typeface="Palatino Linotype"/>
              <a:cs typeface="Palatino Linotype"/>
            </a:endParaRPr>
          </a:p>
        </p:txBody>
      </p:sp>
      <p:sp>
        <p:nvSpPr>
          <p:cNvPr id="11" name="Content Placeholder 2"/>
          <p:cNvSpPr txBox="1">
            <a:spLocks/>
          </p:cNvSpPr>
          <p:nvPr/>
        </p:nvSpPr>
        <p:spPr>
          <a:xfrm>
            <a:off x="443095" y="5331178"/>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smtClean="0">
                <a:latin typeface="Palatino Linotype"/>
                <a:cs typeface="Palatino Linotype"/>
              </a:rPr>
              <a:t>6. Planlar </a:t>
            </a:r>
            <a:r>
              <a:rPr lang="tr-TR" sz="2200" dirty="0">
                <a:latin typeface="Palatino Linotype"/>
                <a:cs typeface="Palatino Linotype"/>
              </a:rPr>
              <a:t>daha iyi uygulanır.</a:t>
            </a:r>
          </a:p>
        </p:txBody>
      </p:sp>
    </p:spTree>
    <p:extLst>
      <p:ext uri="{BB962C8B-B14F-4D97-AF65-F5344CB8AC3E}">
        <p14:creationId xmlns:p14="http://schemas.microsoft.com/office/powerpoint/2010/main" val="2250043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97947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Örgütlenme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nedir</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538242" y="2980438"/>
            <a:ext cx="3148557" cy="2246769"/>
          </a:xfrm>
          <a:prstGeom prst="rect">
            <a:avLst/>
          </a:prstGeom>
        </p:spPr>
        <p:txBody>
          <a:bodyPr wrap="square">
            <a:spAutoFit/>
          </a:bodyPr>
          <a:lstStyle/>
          <a:p>
            <a:r>
              <a:rPr lang="tr-TR" sz="2000" b="1" dirty="0">
                <a:latin typeface="Palatino Linotype"/>
                <a:cs typeface="Palatino Linotype"/>
              </a:rPr>
              <a:t>“Planlama sürecinde neler yapılacağına karar verilirken, örgütleme sürecinde ise belirlenen planların nasıl yapılacağına karar verilir”.</a:t>
            </a:r>
            <a:endParaRPr lang="tr-TR" sz="2000" dirty="0">
              <a:latin typeface="Palatino Linotype"/>
              <a:cs typeface="Palatino Linotype"/>
            </a:endParaRPr>
          </a:p>
        </p:txBody>
      </p:sp>
      <p:sp>
        <p:nvSpPr>
          <p:cNvPr id="10" name="Rectangle 9"/>
          <p:cNvSpPr/>
          <p:nvPr/>
        </p:nvSpPr>
        <p:spPr>
          <a:xfrm>
            <a:off x="457200" y="1417638"/>
            <a:ext cx="8334021" cy="1323439"/>
          </a:xfrm>
          <a:prstGeom prst="rect">
            <a:avLst/>
          </a:prstGeom>
        </p:spPr>
        <p:txBody>
          <a:bodyPr wrap="square">
            <a:spAutoFit/>
          </a:bodyPr>
          <a:lstStyle/>
          <a:p>
            <a:pPr algn="just"/>
            <a:r>
              <a:rPr lang="tr-TR" sz="2000" dirty="0">
                <a:latin typeface="Palatino Linotype"/>
                <a:cs typeface="Palatino Linotype"/>
              </a:rPr>
              <a:t>Örgütleme, planlama süreci dahilinde belirlenen hedeflere ulaşabilmek için gerçekleştirilen eleman ve kaynak atama sürecidir. Bu sürecin içeriği, genel anlamıyla, eylem planının başarıya ulaşabilmesi için doğru yerde, doğru zamanda kalifiye elemanlar ve kaynaklar </a:t>
            </a:r>
            <a:r>
              <a:rPr lang="tr-TR" sz="2000" dirty="0" smtClean="0">
                <a:latin typeface="Palatino Linotype"/>
                <a:cs typeface="Palatino Linotype"/>
              </a:rPr>
              <a:t>bulundurmaktır.</a:t>
            </a:r>
            <a:endParaRPr lang="en-US" sz="2000" dirty="0">
              <a:latin typeface="Palatino Linotype"/>
              <a:cs typeface="Palatino Linotype"/>
            </a:endParaRPr>
          </a:p>
        </p:txBody>
      </p:sp>
      <p:pic>
        <p:nvPicPr>
          <p:cNvPr id="12" name="Picture 11" descr="Ekran Resmi 2017-08-31 15.13.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005666"/>
            <a:ext cx="5081041" cy="3272535"/>
          </a:xfrm>
          <a:prstGeom prst="rect">
            <a:avLst/>
          </a:prstGeom>
        </p:spPr>
      </p:pic>
    </p:spTree>
    <p:extLst>
      <p:ext uri="{BB962C8B-B14F-4D97-AF65-F5344CB8AC3E}">
        <p14:creationId xmlns:p14="http://schemas.microsoft.com/office/powerpoint/2010/main" val="1961571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Örgütlenme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52491" y="1443841"/>
            <a:ext cx="3992509" cy="4539704"/>
          </a:xfrm>
          <a:prstGeom prst="rect">
            <a:avLst/>
          </a:prstGeom>
        </p:spPr>
        <p:txBody>
          <a:bodyPr wrap="square">
            <a:spAutoFit/>
          </a:bodyPr>
          <a:lstStyle/>
          <a:p>
            <a:r>
              <a:rPr lang="tr-TR" sz="1700" dirty="0">
                <a:latin typeface="Palatino Linotype"/>
                <a:cs typeface="Palatino Linotype"/>
              </a:rPr>
              <a:t>Örgütleme sürecinin temel amacı, örgütsel başarı için gerekli öğeleri etkili ve verimli bir biçimde uyum içinde bir araya getirmektir. İyi bir örgütlenmenin bulunmayışı, amaçları başarmak bir yana, karışıklık ve kargaşanın ortaya çıkmasına neden olur. Örgütleme işlevi etkili bir biçimde yerine getirilirken, çalışanlar kendisinden beklenen rol ve işlevleri anlayacağı gibi örgütün amacını da anlamış olacaktır. Üstelik çalışanların her biri görevlerinin örgütün diğer bölümlerinde çalışanların görevleriyle olan ilişkilerini anlayacağı gibi, kime rapor ve hesap verip, sorumluluklarının ne olacağını da </a:t>
            </a:r>
            <a:r>
              <a:rPr lang="tr-TR" sz="1700" dirty="0" smtClean="0">
                <a:latin typeface="Palatino Linotype"/>
                <a:cs typeface="Palatino Linotype"/>
              </a:rPr>
              <a:t>görecektir.</a:t>
            </a:r>
            <a:endParaRPr lang="en-US" sz="1700" dirty="0">
              <a:latin typeface="Palatino Linotype"/>
              <a:cs typeface="Palatino Linotype"/>
            </a:endParaRPr>
          </a:p>
        </p:txBody>
      </p:sp>
      <p:pic>
        <p:nvPicPr>
          <p:cNvPr id="5" name="Picture 4" descr="Ekran Resmi 2017-08-31 15.17.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10" y="1556729"/>
            <a:ext cx="4811889" cy="3095181"/>
          </a:xfrm>
          <a:prstGeom prst="rect">
            <a:avLst/>
          </a:prstGeom>
        </p:spPr>
      </p:pic>
      <p:sp>
        <p:nvSpPr>
          <p:cNvPr id="8" name="Rectangle 7"/>
          <p:cNvSpPr/>
          <p:nvPr/>
        </p:nvSpPr>
        <p:spPr>
          <a:xfrm>
            <a:off x="4445000" y="4658060"/>
            <a:ext cx="4581772" cy="954107"/>
          </a:xfrm>
          <a:prstGeom prst="rect">
            <a:avLst/>
          </a:prstGeom>
        </p:spPr>
        <p:txBody>
          <a:bodyPr wrap="square">
            <a:spAutoFit/>
          </a:bodyPr>
          <a:lstStyle/>
          <a:p>
            <a:pPr algn="just"/>
            <a:r>
              <a:rPr lang="tr-TR" sz="1400" dirty="0" smtClean="0">
                <a:latin typeface="Palatino Linotype"/>
                <a:cs typeface="Palatino Linotype"/>
              </a:rPr>
              <a:t>Formula 1 arabalarının </a:t>
            </a:r>
            <a:r>
              <a:rPr lang="tr-TR" sz="1400" dirty="0" err="1" smtClean="0">
                <a:latin typeface="Palatino Linotype"/>
                <a:cs typeface="Palatino Linotype"/>
              </a:rPr>
              <a:t>pit</a:t>
            </a:r>
            <a:r>
              <a:rPr lang="tr-TR" sz="1400" dirty="0" smtClean="0">
                <a:latin typeface="Palatino Linotype"/>
                <a:cs typeface="Palatino Linotype"/>
              </a:rPr>
              <a:t> alanına girerek lastik değiştirme, yağ değiştirme, benzin alma gibi gereksinimleri genel olarak 10 saniyenin altındadır.</a:t>
            </a:r>
          </a:p>
          <a:p>
            <a:pPr algn="just"/>
            <a:r>
              <a:rPr lang="tr-TR" sz="1400" dirty="0" err="1" smtClean="0">
                <a:solidFill>
                  <a:srgbClr val="000000"/>
                </a:solidFill>
                <a:latin typeface="Palatino Linotype"/>
                <a:cs typeface="Palatino Linotype"/>
              </a:rPr>
              <a:t>Bkn:</a:t>
            </a:r>
            <a:r>
              <a:rPr lang="tr-TR" sz="1400" dirty="0" err="1" smtClean="0">
                <a:solidFill>
                  <a:schemeClr val="tx2">
                    <a:lumMod val="60000"/>
                    <a:lumOff val="40000"/>
                  </a:schemeClr>
                </a:solidFill>
                <a:latin typeface="Palatino Linotype"/>
                <a:cs typeface="Palatino Linotype"/>
              </a:rPr>
              <a:t>https</a:t>
            </a:r>
            <a:r>
              <a:rPr lang="tr-TR" sz="1400" dirty="0">
                <a:solidFill>
                  <a:schemeClr val="tx2">
                    <a:lumMod val="60000"/>
                    <a:lumOff val="40000"/>
                  </a:schemeClr>
                </a:solidFill>
                <a:latin typeface="Palatino Linotype"/>
                <a:cs typeface="Palatino Linotype"/>
              </a:rPr>
              <a:t>://</a:t>
            </a:r>
            <a:r>
              <a:rPr lang="tr-TR" sz="1400" dirty="0" err="1">
                <a:solidFill>
                  <a:schemeClr val="tx2">
                    <a:lumMod val="60000"/>
                    <a:lumOff val="40000"/>
                  </a:schemeClr>
                </a:solidFill>
                <a:latin typeface="Palatino Linotype"/>
                <a:cs typeface="Palatino Linotype"/>
              </a:rPr>
              <a:t>www.youtube.com</a:t>
            </a:r>
            <a:r>
              <a:rPr lang="tr-TR" sz="1400" dirty="0">
                <a:solidFill>
                  <a:schemeClr val="tx2">
                    <a:lumMod val="60000"/>
                    <a:lumOff val="40000"/>
                  </a:schemeClr>
                </a:solidFill>
                <a:latin typeface="Palatino Linotype"/>
                <a:cs typeface="Palatino Linotype"/>
              </a:rPr>
              <a:t>/</a:t>
            </a:r>
            <a:r>
              <a:rPr lang="tr-TR" sz="1400" dirty="0" err="1">
                <a:solidFill>
                  <a:schemeClr val="tx2">
                    <a:lumMod val="60000"/>
                    <a:lumOff val="40000"/>
                  </a:schemeClr>
                </a:solidFill>
                <a:latin typeface="Palatino Linotype"/>
                <a:cs typeface="Palatino Linotype"/>
              </a:rPr>
              <a:t>watch?v</a:t>
            </a:r>
            <a:r>
              <a:rPr lang="tr-TR" sz="1400" dirty="0">
                <a:solidFill>
                  <a:schemeClr val="tx2">
                    <a:lumMod val="60000"/>
                    <a:lumOff val="40000"/>
                  </a:schemeClr>
                </a:solidFill>
                <a:latin typeface="Palatino Linotype"/>
                <a:cs typeface="Palatino Linotype"/>
              </a:rPr>
              <a:t>=aHSUp7msCIE</a:t>
            </a:r>
            <a:endParaRPr lang="en-US" sz="1400" dirty="0">
              <a:solidFill>
                <a:schemeClr val="tx2">
                  <a:lumMod val="60000"/>
                  <a:lumOff val="40000"/>
                </a:schemeClr>
              </a:solidFill>
              <a:latin typeface="Palatino Linotype"/>
              <a:cs typeface="Palatino Linotype"/>
            </a:endParaRPr>
          </a:p>
        </p:txBody>
      </p:sp>
    </p:spTree>
    <p:extLst>
      <p:ext uri="{BB962C8B-B14F-4D97-AF65-F5344CB8AC3E}">
        <p14:creationId xmlns:p14="http://schemas.microsoft.com/office/powerpoint/2010/main" val="3131563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Bölümlendirme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Departmantasyon</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31 16.36.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10" y="1221813"/>
            <a:ext cx="8668119" cy="4953211"/>
          </a:xfrm>
          <a:prstGeom prst="rect">
            <a:avLst/>
          </a:prstGeom>
        </p:spPr>
      </p:pic>
      <p:sp>
        <p:nvSpPr>
          <p:cNvPr id="8" name="Rectangle 7"/>
          <p:cNvSpPr/>
          <p:nvPr/>
        </p:nvSpPr>
        <p:spPr>
          <a:xfrm>
            <a:off x="457202" y="1249320"/>
            <a:ext cx="2548465" cy="2585323"/>
          </a:xfrm>
          <a:prstGeom prst="rect">
            <a:avLst/>
          </a:prstGeom>
        </p:spPr>
        <p:txBody>
          <a:bodyPr wrap="square">
            <a:spAutoFit/>
          </a:bodyPr>
          <a:lstStyle/>
          <a:p>
            <a:r>
              <a:rPr lang="tr-TR" dirty="0">
                <a:latin typeface="Palatino Linotype"/>
                <a:cs typeface="Palatino Linotype"/>
              </a:rPr>
              <a:t>Örgütler amaçlarının ve yapacakları işlerin türüne, niteliğine göre bünyesinde bulunan elemanları çeşitli gruplara ayırırlar. </a:t>
            </a:r>
            <a:endParaRPr lang="tr-TR" dirty="0" smtClean="0">
              <a:latin typeface="Palatino Linotype"/>
              <a:cs typeface="Palatino Linotype"/>
            </a:endParaRPr>
          </a:p>
          <a:p>
            <a:r>
              <a:rPr lang="tr-TR" dirty="0" smtClean="0">
                <a:latin typeface="Palatino Linotype"/>
                <a:cs typeface="Palatino Linotype"/>
              </a:rPr>
              <a:t>Bu </a:t>
            </a:r>
            <a:r>
              <a:rPr lang="tr-TR" dirty="0">
                <a:latin typeface="Palatino Linotype"/>
                <a:cs typeface="Palatino Linotype"/>
              </a:rPr>
              <a:t>gruplama işlemine “</a:t>
            </a:r>
            <a:r>
              <a:rPr lang="tr-TR" b="1" dirty="0">
                <a:latin typeface="Palatino Linotype"/>
                <a:cs typeface="Palatino Linotype"/>
              </a:rPr>
              <a:t>bölümlendirme</a:t>
            </a:r>
            <a:r>
              <a:rPr lang="tr-TR" dirty="0">
                <a:latin typeface="Palatino Linotype"/>
                <a:cs typeface="Palatino Linotype"/>
              </a:rPr>
              <a:t>” </a:t>
            </a:r>
            <a:endParaRPr lang="tr-TR" dirty="0" smtClean="0">
              <a:latin typeface="Palatino Linotype"/>
              <a:cs typeface="Palatino Linotype"/>
            </a:endParaRPr>
          </a:p>
          <a:p>
            <a:r>
              <a:rPr lang="tr-TR" dirty="0" smtClean="0">
                <a:latin typeface="Palatino Linotype"/>
                <a:cs typeface="Palatino Linotype"/>
              </a:rPr>
              <a:t>adı </a:t>
            </a:r>
            <a:r>
              <a:rPr lang="tr-TR" dirty="0">
                <a:latin typeface="Palatino Linotype"/>
                <a:cs typeface="Palatino Linotype"/>
              </a:rPr>
              <a:t>verilir. </a:t>
            </a:r>
          </a:p>
        </p:txBody>
      </p:sp>
      <p:sp>
        <p:nvSpPr>
          <p:cNvPr id="13" name="Rectangle 12"/>
          <p:cNvSpPr/>
          <p:nvPr/>
        </p:nvSpPr>
        <p:spPr>
          <a:xfrm>
            <a:off x="6293556" y="1302943"/>
            <a:ext cx="2659643" cy="3693319"/>
          </a:xfrm>
          <a:prstGeom prst="rect">
            <a:avLst/>
          </a:prstGeom>
        </p:spPr>
        <p:txBody>
          <a:bodyPr wrap="square">
            <a:spAutoFit/>
          </a:bodyPr>
          <a:lstStyle/>
          <a:p>
            <a:pPr algn="r"/>
            <a:r>
              <a:rPr lang="tr-TR" dirty="0" smtClean="0">
                <a:latin typeface="Palatino Linotype"/>
                <a:cs typeface="Palatino Linotype"/>
              </a:rPr>
              <a:t>Bölümlendirme </a:t>
            </a:r>
            <a:r>
              <a:rPr lang="tr-TR" dirty="0">
                <a:latin typeface="Palatino Linotype"/>
                <a:cs typeface="Palatino Linotype"/>
              </a:rPr>
              <a:t>işlemini yaparken; birbiriyle ilişkili işlevlerin ya da temel faaliyetlerin bir arada olmasına özen gösterilir. Bölümlendirme sonucunda ortaya çıkan her bölüm, yaptığı işler konusunda yöneticisine yetki ve sorumluluk verilen bağımsız ünitelerdir.</a:t>
            </a:r>
          </a:p>
        </p:txBody>
      </p:sp>
    </p:spTree>
    <p:extLst>
      <p:ext uri="{BB962C8B-B14F-4D97-AF65-F5344CB8AC3E}">
        <p14:creationId xmlns:p14="http://schemas.microsoft.com/office/powerpoint/2010/main" val="444550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İşlevlerine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Göre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Bölümlendirme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Ekran Resmi 2016-03-30 21.03.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5027"/>
            <a:ext cx="9144000" cy="2822661"/>
          </a:xfrm>
          <a:prstGeom prst="rect">
            <a:avLst/>
          </a:prstGeom>
        </p:spPr>
      </p:pic>
    </p:spTree>
    <p:extLst>
      <p:ext uri="{BB962C8B-B14F-4D97-AF65-F5344CB8AC3E}">
        <p14:creationId xmlns:p14="http://schemas.microsoft.com/office/powerpoint/2010/main" val="1445358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Ürüne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Göre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Bölümlendirme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6-03-30 21.03.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0622"/>
            <a:ext cx="9144000" cy="3056021"/>
          </a:xfrm>
          <a:prstGeom prst="rect">
            <a:avLst/>
          </a:prstGeom>
        </p:spPr>
      </p:pic>
    </p:spTree>
    <p:extLst>
      <p:ext uri="{BB962C8B-B14F-4D97-AF65-F5344CB8AC3E}">
        <p14:creationId xmlns:p14="http://schemas.microsoft.com/office/powerpoint/2010/main" val="2275343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Coğrafi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Bölümlendirme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Ekran Resmi 2016-03-30 21.04.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8031"/>
            <a:ext cx="9144000" cy="3292788"/>
          </a:xfrm>
          <a:prstGeom prst="rect">
            <a:avLst/>
          </a:prstGeom>
        </p:spPr>
      </p:pic>
    </p:spTree>
    <p:extLst>
      <p:ext uri="{BB962C8B-B14F-4D97-AF65-F5344CB8AC3E}">
        <p14:creationId xmlns:p14="http://schemas.microsoft.com/office/powerpoint/2010/main" val="2565528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Müşterilere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Göre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Bölümlendirme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6-03-30 21.05.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6302"/>
            <a:ext cx="9144000" cy="3536830"/>
          </a:xfrm>
          <a:prstGeom prst="rect">
            <a:avLst/>
          </a:prstGeom>
        </p:spPr>
      </p:pic>
    </p:spTree>
    <p:extLst>
      <p:ext uri="{BB962C8B-B14F-4D97-AF65-F5344CB8AC3E}">
        <p14:creationId xmlns:p14="http://schemas.microsoft.com/office/powerpoint/2010/main" val="3256527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E9BD2879-3F02-4D48-A40B-DD716CFAC316}" vid="{9AEA1DF1-C304-460F-9C28-67CA6372DEDA}"/>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4980</TotalTime>
  <Words>939</Words>
  <Application>Microsoft Office PowerPoint</Application>
  <PresentationFormat>Ekran Gösterisi (4:3)</PresentationFormat>
  <Paragraphs>110</Paragraphs>
  <Slides>24</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24</vt:i4>
      </vt:variant>
    </vt:vector>
  </HeadingPairs>
  <TitlesOfParts>
    <vt:vector size="33" baseType="lpstr">
      <vt:lpstr>ＭＳ Ｐゴシック</vt:lpstr>
      <vt:lpstr>Arial</vt:lpstr>
      <vt:lpstr>Calibri</vt:lpstr>
      <vt:lpstr>Palatino Linotype</vt:lpstr>
      <vt:lpstr>Trebuchet MS</vt:lpstr>
      <vt:lpstr>Wingdings</vt:lpstr>
      <vt:lpstr>Tema2</vt:lpstr>
      <vt:lpstr>1_Rics</vt:lpstr>
      <vt:lpstr>h.t.</vt:lpstr>
      <vt:lpstr>Yönetim ve Organizasyon</vt:lpstr>
      <vt:lpstr>İçindekiler</vt:lpstr>
      <vt:lpstr>Örgütlenme nedir?</vt:lpstr>
      <vt:lpstr>Örgütlenme</vt:lpstr>
      <vt:lpstr>Bölümlendirme (Departmantasyon)</vt:lpstr>
      <vt:lpstr>İşlevlerine Göre Bölümlendirme</vt:lpstr>
      <vt:lpstr>Ürüne Göre Bölümlendirme</vt:lpstr>
      <vt:lpstr>Coğrafi Bölümlendirme</vt:lpstr>
      <vt:lpstr>Müşterilere Göre Bölümlendirme</vt:lpstr>
      <vt:lpstr>Süreç ve Kulanılan Araçlara Göre Bölümlendirme</vt:lpstr>
      <vt:lpstr>Zamana Göre Bölümlendirme</vt:lpstr>
      <vt:lpstr>Karma Model Bölümlendirme</vt:lpstr>
      <vt:lpstr>Örgüt Şemaları</vt:lpstr>
      <vt:lpstr>Örgüt Şemaları Çizme Esasları</vt:lpstr>
      <vt:lpstr>Şema Tipleri</vt:lpstr>
      <vt:lpstr>Örgütlenme Süreci</vt:lpstr>
      <vt:lpstr>Yönetim ve Organizasyon</vt:lpstr>
      <vt:lpstr>İçindekiler</vt:lpstr>
      <vt:lpstr>Koordinasyonun Tanımı</vt:lpstr>
      <vt:lpstr>Koordinasyonun Önemi</vt:lpstr>
      <vt:lpstr>Koordinasyonun İlkeleri</vt:lpstr>
      <vt:lpstr>Koordinasyon Teknikleri</vt:lpstr>
      <vt:lpstr>Koordinasyonun Yararları</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82</cp:revision>
  <dcterms:created xsi:type="dcterms:W3CDTF">2017-07-29T12:11:26Z</dcterms:created>
  <dcterms:modified xsi:type="dcterms:W3CDTF">2020-03-04T14:20:19Z</dcterms:modified>
</cp:coreProperties>
</file>