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11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00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756ECC-CBA7-476E-B9DF-7EB7366C7E26}" type="datetimeFigureOut">
              <a:rPr lang="tr-TR" smtClean="0"/>
              <a:pPr/>
              <a:t>1.11.2020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9A8E26-11A0-432B-8413-A0C34630ABB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0106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4845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0657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64616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44BDBE-B1D9-4DB5-928A-98150E8FCBE2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1.11.2020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F5840E-930C-4FC0-BF26-DCFF3B235087}" type="slidenum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03318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44BDBE-B1D9-4DB5-928A-98150E8FCBE2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1.11.2020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F5840E-930C-4FC0-BF26-DCFF3B235087}" type="slidenum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37295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44BDBE-B1D9-4DB5-928A-98150E8FCBE2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1.11.2020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F5840E-930C-4FC0-BF26-DCFF3B235087}" type="slidenum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32578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44BDBE-B1D9-4DB5-928A-98150E8FCBE2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1.11.2020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F5840E-930C-4FC0-BF26-DCFF3B235087}" type="slidenum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56441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44BDBE-B1D9-4DB5-928A-98150E8FCBE2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1.11.2020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F5840E-930C-4FC0-BF26-DCFF3B235087}" type="slidenum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86779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44BDBE-B1D9-4DB5-928A-98150E8FCBE2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1.11.2020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F5840E-930C-4FC0-BF26-DCFF3B235087}" type="slidenum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1252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44BDBE-B1D9-4DB5-928A-98150E8FCBE2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1.11.2020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F5840E-930C-4FC0-BF26-DCFF3B235087}" type="slidenum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7331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44BDBE-B1D9-4DB5-928A-98150E8FCBE2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1.11.2020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F5840E-930C-4FC0-BF26-DCFF3B235087}" type="slidenum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3022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62830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44BDBE-B1D9-4DB5-928A-98150E8FCBE2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1.11.2020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F5840E-930C-4FC0-BF26-DCFF3B235087}" type="slidenum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45687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44BDBE-B1D9-4DB5-928A-98150E8FCBE2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1.11.2020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F5840E-930C-4FC0-BF26-DCFF3B235087}" type="slidenum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51690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44BDBE-B1D9-4DB5-928A-98150E8FCBE2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1.11.2020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F5840E-930C-4FC0-BF26-DCFF3B235087}" type="slidenum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4900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9363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2881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6305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809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4446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389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1.11.2020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3322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1.11.2020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7994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44BDBE-B1D9-4DB5-928A-98150E8FCBE2}" type="datetimeFigureOut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1.11.2020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F5840E-930C-4FC0-BF26-DCFF3B235087}" type="slidenum"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tr-TR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0657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2286000" y="3143248"/>
            <a:ext cx="6643718" cy="1875314"/>
          </a:xfrm>
        </p:spPr>
        <p:txBody>
          <a:bodyPr/>
          <a:lstStyle/>
          <a:p>
            <a:r>
              <a:rPr lang="tr-TR" dirty="0" smtClean="0"/>
              <a:t>ERGENLİK DÖNEMİ(12-18 YAŞ)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ERGENLİK DÖNEMİ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Ergenlik, çocukluktan gençliğe geçiş evresi olup insan gelişimindeki en hızlı büyüme dönemlerinden biridir. </a:t>
            </a:r>
          </a:p>
          <a:p>
            <a:pPr marL="0" indent="0" algn="just" fontAlgn="base">
              <a:spcAft>
                <a:spcPct val="0"/>
              </a:spcAft>
              <a:buFont typeface="Arial" charset="0"/>
              <a:buNone/>
            </a:pPr>
            <a:endParaRPr lang="tr-TR" dirty="0" smtClean="0">
              <a:latin typeface="Arial" charset="0"/>
              <a:cs typeface="Arial" charset="0"/>
            </a:endParaRP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Bu dönemdeki bedensel gelişim, duygusal, sosyal ve zihinsel gelişimin temellerini oluşturmaktadır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575F6D"/>
                </a:solidFill>
              </a:rPr>
              <a:t>ERGENLİK DÖNEMİ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Ergenlik homojen bir süreç olmayıp, kendi içinde erken, orta ve geç ergenlik gibi aşamaları olan bir dönemdir. </a:t>
            </a: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endParaRPr lang="tr-TR" dirty="0" smtClean="0">
              <a:latin typeface="Arial" charset="0"/>
              <a:cs typeface="Arial" charset="0"/>
            </a:endParaRP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Ön ergenlik ya da </a:t>
            </a:r>
            <a:r>
              <a:rPr lang="tr-TR" dirty="0" err="1" smtClean="0">
                <a:latin typeface="Arial" charset="0"/>
                <a:cs typeface="Arial" charset="0"/>
              </a:rPr>
              <a:t>puberte</a:t>
            </a:r>
            <a:r>
              <a:rPr lang="tr-TR" dirty="0" smtClean="0">
                <a:latin typeface="Arial" charset="0"/>
                <a:cs typeface="Arial" charset="0"/>
              </a:rPr>
              <a:t> olarak da adlandırılan erken ergenlik evresi, 12-14 yaşlarında fiziksel, bilişsel ve cinsel gelişim özelliklerini içermektedir.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ERGENLİK DÖNEMİ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Orta ergenlik evresi, 15-17 yaşlarında bedensel gelişimin tamamlandığı, aile ile ilişkilerin azalıp arkadaş ilişkilerinin önem kazandığı, karşı cinsle ilişkilerin kurulduğu, cinsel kimliğin geliştiği evredir. </a:t>
            </a: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endParaRPr lang="tr-TR" dirty="0" smtClean="0">
              <a:latin typeface="Arial" charset="0"/>
              <a:cs typeface="Arial" charset="0"/>
            </a:endParaRP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Geç ergenlik evresi, 18-21 yaşlarında kimlik gelişiminin tamamlandığı ve kimlik duygusunda bir bütünlüğe erişilen bir aşamadır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ERGENLİK DÖNEMİ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Ergenlik döneminde beden oranlarında değişiklikler yaşanır. </a:t>
            </a: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Değişen beden oranları nedeniyle genç biraz sakarlaşır, oranlara uyum sağlayabilmek için zamana ihtiyaç duyar. </a:t>
            </a: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Bu süreç içerisinde genç, bedenini kabullenmek ve onu becerikli bir şekilde kullanmayı öğrenmek durumundadır.</a:t>
            </a: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endParaRPr lang="tr-TR" dirty="0" smtClean="0">
              <a:latin typeface="Arial" charset="0"/>
              <a:cs typeface="Arial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ERGENLİK DÖNEMİ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Ergenliğin başlama zamanı önemli sosyal etkilere neden olabilir. </a:t>
            </a: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endParaRPr lang="tr-TR" dirty="0" smtClean="0">
              <a:latin typeface="Arial" charset="0"/>
              <a:cs typeface="Arial" charset="0"/>
            </a:endParaRP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Kızlarda yaşıtlarına göre erken ergenlik belirtileri veya erkek çocuklarda gecikmiş ergenlik uyum zorlukları yaşanmasına neden olabilir </a:t>
            </a: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endParaRPr lang="tr-TR" dirty="0" smtClean="0">
              <a:latin typeface="Arial" charset="0"/>
              <a:cs typeface="Arial" charset="0"/>
            </a:endParaRP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Ergenlik ile birlikte bireyin kişilerarası ilişkileri de artar ve nitelik değiştirir.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ERGENLİK DÖNEMİ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İlişki başlatma, sürdürme ve gerektiğinde bitirme becerileri bu dönemde edinilir. </a:t>
            </a: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Her ne kadar karşı cinsle ilişkiler yoğunlukta ise de, bu beceriler her iki cins arkadaşlar için de geçerlidir.</a:t>
            </a:r>
          </a:p>
          <a:p>
            <a:pPr marL="0" indent="0" algn="just" fontAlgn="base">
              <a:spcAft>
                <a:spcPct val="0"/>
              </a:spcAft>
              <a:buFont typeface="Arial" charset="0"/>
              <a:buChar char="•"/>
            </a:pPr>
            <a:r>
              <a:rPr lang="tr-TR" dirty="0" smtClean="0">
                <a:latin typeface="Arial" charset="0"/>
                <a:cs typeface="Arial" charset="0"/>
              </a:rPr>
              <a:t> Bu dönemde cinsiyet rolü kazanımı, ilişki karmaşıklığı içinde ve özellikle karşı cinsle ilişkilerinde kendi cinsiyetinin rollerinin öğrenilmesi niteliğine bürünür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0" fontAlgn="base" hangingPunct="0">
              <a:spcAft>
                <a:spcPct val="0"/>
              </a:spcAft>
              <a:buSzPct val="85000"/>
              <a:buNone/>
            </a:pPr>
            <a:r>
              <a:rPr lang="tr-TR" sz="3300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Kaynaklar</a:t>
            </a:r>
          </a:p>
          <a:p>
            <a:pPr lvl="1" eaLnBrk="0" fontAlgn="base" hangingPunct="0">
              <a:spcAft>
                <a:spcPct val="0"/>
              </a:spcAft>
              <a:buSzPct val="85000"/>
              <a:buNone/>
            </a:pPr>
            <a:endParaRPr lang="tr-TR" i="1" dirty="0" smtClean="0">
              <a:solidFill>
                <a:prstClr val="black"/>
              </a:solidFill>
              <a:latin typeface="Arial"/>
              <a:cs typeface="Arial" charset="0"/>
            </a:endParaRPr>
          </a:p>
          <a:p>
            <a:pPr lvl="1" eaLnBrk="0" fontAlgn="base" hangingPunct="0">
              <a:spcAft>
                <a:spcPct val="0"/>
              </a:spcAft>
              <a:buSzPct val="85000"/>
              <a:buNone/>
            </a:pPr>
            <a:r>
              <a:rPr lang="tr-TR" sz="2400" i="1" dirty="0" smtClean="0">
                <a:solidFill>
                  <a:prstClr val="black"/>
                </a:solidFill>
                <a:latin typeface="Arial"/>
                <a:cs typeface="Arial" charset="0"/>
              </a:rPr>
              <a:t>Baran</a:t>
            </a:r>
            <a:r>
              <a:rPr lang="tr-TR" sz="2400" i="1" dirty="0">
                <a:solidFill>
                  <a:prstClr val="black"/>
                </a:solidFill>
                <a:latin typeface="Arial"/>
                <a:cs typeface="Arial" charset="0"/>
              </a:rPr>
              <a:t>, G., 2011. Çocuk Gelişimine Giriş. </a:t>
            </a:r>
            <a:r>
              <a:rPr lang="tr-TR" sz="2400" dirty="0">
                <a:solidFill>
                  <a:prstClr val="black"/>
                </a:solidFill>
                <a:latin typeface="Arial"/>
                <a:cs typeface="Arial" charset="0"/>
              </a:rPr>
              <a:t>Çocuk Gelişimi (</a:t>
            </a:r>
            <a:r>
              <a:rPr lang="tr-TR" sz="2400" dirty="0" err="1">
                <a:solidFill>
                  <a:prstClr val="black"/>
                </a:solidFill>
                <a:latin typeface="Arial"/>
                <a:cs typeface="Arial" charset="0"/>
              </a:rPr>
              <a:t>Edit</a:t>
            </a:r>
            <a:r>
              <a:rPr lang="tr-TR" sz="2400" dirty="0">
                <a:solidFill>
                  <a:prstClr val="black"/>
                </a:solidFill>
                <a:latin typeface="Arial"/>
                <a:cs typeface="Arial" charset="0"/>
              </a:rPr>
              <a:t>: N. Aral ve G. Baran),17-51, İstanbul: Ya-</a:t>
            </a:r>
            <a:r>
              <a:rPr lang="tr-TR" sz="2400" dirty="0" err="1">
                <a:solidFill>
                  <a:prstClr val="black"/>
                </a:solidFill>
                <a:latin typeface="Arial"/>
                <a:cs typeface="Arial" charset="0"/>
              </a:rPr>
              <a:t>Pa</a:t>
            </a:r>
            <a:r>
              <a:rPr lang="tr-TR" sz="2400" dirty="0">
                <a:solidFill>
                  <a:prstClr val="black"/>
                </a:solidFill>
                <a:latin typeface="Arial"/>
                <a:cs typeface="Arial" charset="0"/>
              </a:rPr>
              <a:t> Yayınları.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488955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Words>293</Words>
  <Application>Microsoft Office PowerPoint</Application>
  <PresentationFormat>Ekran Gösterisi (4:3)</PresentationFormat>
  <Paragraphs>30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1_Office Teması</vt:lpstr>
      <vt:lpstr>ERGENLİK DÖNEMİ(12-18 YAŞ)</vt:lpstr>
      <vt:lpstr>ERGENLİK DÖNEMİ</vt:lpstr>
      <vt:lpstr>ERGENLİK DÖNEMİ</vt:lpstr>
      <vt:lpstr>ERGENLİK DÖNEMİ</vt:lpstr>
      <vt:lpstr>ERGENLİK DÖNEMİ</vt:lpstr>
      <vt:lpstr>ERGENLİK DÖNEMİ</vt:lpstr>
      <vt:lpstr>ERGENLİK DÖNEMİ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acer</dc:creator>
  <cp:lastModifiedBy>figen</cp:lastModifiedBy>
  <cp:revision>11</cp:revision>
  <dcterms:created xsi:type="dcterms:W3CDTF">2017-01-03T10:53:39Z</dcterms:created>
  <dcterms:modified xsi:type="dcterms:W3CDTF">2020-11-01T20:30:09Z</dcterms:modified>
</cp:coreProperties>
</file>