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25D86813-A4B7-416F-85C0-461DE2B38410}" type="datetimeFigureOut">
              <a:rPr lang="tr-TR" smtClean="0"/>
              <a:t>1.10.2020</a:t>
            </a:fld>
            <a:endParaRPr lang="tr-TR"/>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965F9DE8-5F55-47F2-8D53-9F5871D7916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25D86813-A4B7-416F-85C0-461DE2B38410}" type="datetimeFigureOut">
              <a:rPr lang="tr-TR" smtClean="0"/>
              <a:t>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5F9DE8-5F55-47F2-8D53-9F5871D7916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25D86813-A4B7-416F-85C0-461DE2B38410}" type="datetimeFigureOut">
              <a:rPr lang="tr-TR" smtClean="0"/>
              <a:t>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5F9DE8-5F55-47F2-8D53-9F5871D7916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25D86813-A4B7-416F-85C0-461DE2B38410}" type="datetimeFigureOut">
              <a:rPr lang="tr-TR" smtClean="0"/>
              <a:t>1.10.2020</a:t>
            </a:fld>
            <a:endParaRPr lang="tr-TR"/>
          </a:p>
        </p:txBody>
      </p:sp>
      <p:sp>
        <p:nvSpPr>
          <p:cNvPr id="5" name="Altbilgi Yer Tutucusu 4"/>
          <p:cNvSpPr>
            <a:spLocks noGrp="1"/>
          </p:cNvSpPr>
          <p:nvPr>
            <p:ph type="ftr" sz="quarter" idx="11"/>
          </p:nvPr>
        </p:nvSpPr>
        <p:spPr>
          <a:xfrm>
            <a:off x="457200" y="6480969"/>
            <a:ext cx="4260056" cy="300831"/>
          </a:xfrm>
        </p:spPr>
        <p:txBody>
          <a:bodyPr/>
          <a:lstStyle/>
          <a:p>
            <a:endParaRPr lang="tr-TR"/>
          </a:p>
        </p:txBody>
      </p:sp>
      <p:sp>
        <p:nvSpPr>
          <p:cNvPr id="6" name="Slayt Numarası Yer Tutucusu 5"/>
          <p:cNvSpPr>
            <a:spLocks noGrp="1"/>
          </p:cNvSpPr>
          <p:nvPr>
            <p:ph type="sldNum" sz="quarter" idx="12"/>
          </p:nvPr>
        </p:nvSpPr>
        <p:spPr/>
        <p:txBody>
          <a:bodyPr/>
          <a:lstStyle/>
          <a:p>
            <a:fld id="{965F9DE8-5F55-47F2-8D53-9F5871D7916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Veri Yer Tutucusu 3"/>
          <p:cNvSpPr>
            <a:spLocks noGrp="1"/>
          </p:cNvSpPr>
          <p:nvPr>
            <p:ph type="dt" sz="half" idx="10"/>
          </p:nvPr>
        </p:nvSpPr>
        <p:spPr>
          <a:xfrm>
            <a:off x="6955632" y="6477000"/>
            <a:ext cx="2133600" cy="304800"/>
          </a:xfrm>
        </p:spPr>
        <p:txBody>
          <a:bodyPr/>
          <a:lstStyle/>
          <a:p>
            <a:fld id="{25D86813-A4B7-416F-85C0-461DE2B38410}" type="datetimeFigureOut">
              <a:rPr lang="tr-TR" smtClean="0"/>
              <a:t>1.10.2020</a:t>
            </a:fld>
            <a:endParaRPr lang="tr-TR"/>
          </a:p>
        </p:txBody>
      </p:sp>
      <p:sp>
        <p:nvSpPr>
          <p:cNvPr id="5" name="Altbilgi Yer Tutucusu 4"/>
          <p:cNvSpPr>
            <a:spLocks noGrp="1"/>
          </p:cNvSpPr>
          <p:nvPr>
            <p:ph type="ftr" sz="quarter" idx="11"/>
          </p:nvPr>
        </p:nvSpPr>
        <p:spPr>
          <a:xfrm>
            <a:off x="2619376" y="6480969"/>
            <a:ext cx="4260056" cy="300831"/>
          </a:xfrm>
        </p:spPr>
        <p:txBody>
          <a:bodyPr/>
          <a:lstStyle/>
          <a:p>
            <a:endParaRPr lang="tr-TR"/>
          </a:p>
        </p:txBody>
      </p:sp>
      <p:sp>
        <p:nvSpPr>
          <p:cNvPr id="6" name="Slayt Numarası Yer Tutucusu 5"/>
          <p:cNvSpPr>
            <a:spLocks noGrp="1"/>
          </p:cNvSpPr>
          <p:nvPr>
            <p:ph type="sldNum" sz="quarter" idx="12"/>
          </p:nvPr>
        </p:nvSpPr>
        <p:spPr>
          <a:xfrm>
            <a:off x="8451056" y="809624"/>
            <a:ext cx="502920" cy="300831"/>
          </a:xfrm>
        </p:spPr>
        <p:txBody>
          <a:bodyPr/>
          <a:lstStyle/>
          <a:p>
            <a:fld id="{965F9DE8-5F55-47F2-8D53-9F5871D7916E}" type="slidenum">
              <a:rPr lang="tr-TR" smtClean="0"/>
              <a:t>‹#›</a:t>
            </a:fld>
            <a:endParaRPr lang="tr-TR"/>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25D86813-A4B7-416F-85C0-461DE2B38410}" type="datetimeFigureOut">
              <a:rPr lang="tr-TR" smtClean="0"/>
              <a:t>1.10.2020</a:t>
            </a:fld>
            <a:endParaRPr lang="tr-TR"/>
          </a:p>
        </p:txBody>
      </p:sp>
      <p:sp>
        <p:nvSpPr>
          <p:cNvPr id="6" name="Altbilgi Yer Tutucusu 5"/>
          <p:cNvSpPr>
            <a:spLocks noGrp="1"/>
          </p:cNvSpPr>
          <p:nvPr>
            <p:ph type="ftr" sz="quarter" idx="11"/>
          </p:nvPr>
        </p:nvSpPr>
        <p:spPr>
          <a:xfrm>
            <a:off x="457200" y="6480969"/>
            <a:ext cx="4260056" cy="301752"/>
          </a:xfrm>
        </p:spPr>
        <p:txBody>
          <a:bodyPr/>
          <a:lstStyle/>
          <a:p>
            <a:endParaRPr lang="tr-TR"/>
          </a:p>
        </p:txBody>
      </p:sp>
      <p:sp>
        <p:nvSpPr>
          <p:cNvPr id="7" name="Slayt Numarası Yer Tutucusu 6"/>
          <p:cNvSpPr>
            <a:spLocks noGrp="1"/>
          </p:cNvSpPr>
          <p:nvPr>
            <p:ph type="sldNum" sz="quarter" idx="12"/>
          </p:nvPr>
        </p:nvSpPr>
        <p:spPr>
          <a:xfrm>
            <a:off x="7589520" y="6480969"/>
            <a:ext cx="502920" cy="301752"/>
          </a:xfrm>
        </p:spPr>
        <p:txBody>
          <a:bodyPr/>
          <a:lstStyle/>
          <a:p>
            <a:fld id="{965F9DE8-5F55-47F2-8D53-9F5871D7916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25D86813-A4B7-416F-85C0-461DE2B38410}" type="datetimeFigureOut">
              <a:rPr lang="tr-TR" smtClean="0"/>
              <a:t>1.10.2020</a:t>
            </a:fld>
            <a:endParaRPr lang="tr-TR"/>
          </a:p>
        </p:txBody>
      </p:sp>
      <p:sp>
        <p:nvSpPr>
          <p:cNvPr id="8" name="Altbilgi Yer Tutucusu 7"/>
          <p:cNvSpPr>
            <a:spLocks noGrp="1"/>
          </p:cNvSpPr>
          <p:nvPr>
            <p:ph type="ftr" sz="quarter" idx="11"/>
          </p:nvPr>
        </p:nvSpPr>
        <p:spPr>
          <a:xfrm>
            <a:off x="457200" y="6480969"/>
            <a:ext cx="4261104" cy="301752"/>
          </a:xfrm>
        </p:spPr>
        <p:txBody>
          <a:bodyPr/>
          <a:lstStyle/>
          <a:p>
            <a:endParaRPr lang="tr-TR"/>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965F9DE8-5F55-47F2-8D53-9F5871D7916E}"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25D86813-A4B7-416F-85C0-461DE2B38410}" type="datetimeFigureOut">
              <a:rPr lang="tr-TR" smtClean="0"/>
              <a:t>1.10.2020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5F9DE8-5F55-47F2-8D53-9F5871D7916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25D86813-A4B7-416F-85C0-461DE2B38410}" type="datetimeFigureOut">
              <a:rPr lang="tr-TR" smtClean="0"/>
              <a:t>1.10.2020</a:t>
            </a:fld>
            <a:endParaRPr lang="tr-TR"/>
          </a:p>
        </p:txBody>
      </p:sp>
      <p:sp>
        <p:nvSpPr>
          <p:cNvPr id="3" name="Altbilgi Yer Tutucusu 2"/>
          <p:cNvSpPr>
            <a:spLocks noGrp="1"/>
          </p:cNvSpPr>
          <p:nvPr>
            <p:ph type="ftr" sz="quarter" idx="11"/>
          </p:nvPr>
        </p:nvSpPr>
        <p:spPr>
          <a:xfrm>
            <a:off x="457200" y="6481890"/>
            <a:ext cx="4260056" cy="300831"/>
          </a:xfrm>
        </p:spPr>
        <p:txBody>
          <a:bodyPr/>
          <a:lstStyle/>
          <a:p>
            <a:endParaRPr lang="tr-TR"/>
          </a:p>
        </p:txBody>
      </p:sp>
      <p:sp>
        <p:nvSpPr>
          <p:cNvPr id="4" name="Slayt Numarası Yer Tutucusu 3"/>
          <p:cNvSpPr>
            <a:spLocks noGrp="1"/>
          </p:cNvSpPr>
          <p:nvPr>
            <p:ph type="sldNum" sz="quarter" idx="12"/>
          </p:nvPr>
        </p:nvSpPr>
        <p:spPr>
          <a:xfrm>
            <a:off x="7589520" y="6480969"/>
            <a:ext cx="502920" cy="301752"/>
          </a:xfrm>
        </p:spPr>
        <p:txBody>
          <a:bodyPr/>
          <a:lstStyle/>
          <a:p>
            <a:fld id="{965F9DE8-5F55-47F2-8D53-9F5871D7916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25D86813-A4B7-416F-85C0-461DE2B38410}" type="datetimeFigureOut">
              <a:rPr lang="tr-TR" smtClean="0"/>
              <a:t>1.10.2020</a:t>
            </a:fld>
            <a:endParaRPr lang="tr-TR"/>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965F9DE8-5F55-47F2-8D53-9F5871D7916E}"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25D86813-A4B7-416F-85C0-461DE2B38410}" type="datetimeFigureOut">
              <a:rPr lang="tr-TR" smtClean="0"/>
              <a:t>1.10.2020</a:t>
            </a:fld>
            <a:endParaRPr lang="tr-TR"/>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965F9DE8-5F55-47F2-8D53-9F5871D7916E}"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5D86813-A4B7-416F-85C0-461DE2B38410}" type="datetimeFigureOut">
              <a:rPr lang="tr-TR" smtClean="0"/>
              <a:t>1.10.2020</a:t>
            </a:fld>
            <a:endParaRPr lang="tr-TR"/>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965F9DE8-5F55-47F2-8D53-9F5871D7916E}"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Temel Kavramlar</a:t>
            </a:r>
            <a:endParaRPr lang="tr-TR" dirty="0"/>
          </a:p>
        </p:txBody>
      </p:sp>
      <p:sp>
        <p:nvSpPr>
          <p:cNvPr id="3" name="Alt Başlık 2"/>
          <p:cNvSpPr>
            <a:spLocks noGrp="1"/>
          </p:cNvSpPr>
          <p:nvPr>
            <p:ph type="subTitle" idx="1"/>
          </p:nvPr>
        </p:nvSpPr>
        <p:spPr/>
        <p:txBody>
          <a:bodyPr>
            <a:normAutofit fontScale="92500" lnSpcReduction="10000"/>
          </a:bodyPr>
          <a:lstStyle/>
          <a:p>
            <a:r>
              <a:rPr lang="tr-TR" dirty="0" smtClean="0"/>
              <a:t>Toplumsal Cinsiyet</a:t>
            </a:r>
          </a:p>
          <a:p>
            <a:r>
              <a:rPr lang="tr-TR" dirty="0" smtClean="0"/>
              <a:t>Feminizm</a:t>
            </a:r>
          </a:p>
          <a:p>
            <a:r>
              <a:rPr lang="tr-TR" dirty="0" smtClean="0"/>
              <a:t>Kadın Hareketi</a:t>
            </a:r>
          </a:p>
          <a:p>
            <a:r>
              <a:rPr lang="tr-TR" dirty="0" smtClean="0"/>
              <a:t>Cinsiyet Kültürü</a:t>
            </a:r>
          </a:p>
          <a:p>
            <a:endParaRPr lang="tr-TR" dirty="0" smtClean="0"/>
          </a:p>
        </p:txBody>
      </p:sp>
    </p:spTree>
    <p:extLst>
      <p:ext uri="{BB962C8B-B14F-4D97-AF65-F5344CB8AC3E}">
        <p14:creationId xmlns:p14="http://schemas.microsoft.com/office/powerpoint/2010/main" val="3579933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Kadın hareketi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Çıkış noktası açısından bir özgürlük ve eşitlik hareketidir. </a:t>
            </a:r>
          </a:p>
          <a:p>
            <a:pPr>
              <a:buNone/>
            </a:pPr>
            <a:r>
              <a:rPr lang="tr-TR" dirty="0" smtClean="0"/>
              <a:t>    Toplumun özgürleşmeye, bireyselleşmeye başladığı, geleneksel yaşam biçiminden koptuğu, siyasal ve ekonomik dönüşümlerin yaşandığı </a:t>
            </a:r>
          </a:p>
          <a:p>
            <a:pPr>
              <a:buNone/>
            </a:pPr>
            <a:r>
              <a:rPr lang="tr-TR" dirty="0" smtClean="0">
                <a:solidFill>
                  <a:srgbClr val="FF0000"/>
                </a:solidFill>
              </a:rPr>
              <a:t>    18. yüzyıl sonları ile 19. yüzyıl boyunca</a:t>
            </a:r>
            <a:r>
              <a:rPr lang="tr-TR" dirty="0" smtClean="0"/>
              <a:t> ideolojisini belirlemiştir. </a:t>
            </a:r>
          </a:p>
          <a:p>
            <a:pPr>
              <a:buNone/>
            </a:pPr>
            <a:r>
              <a:rPr lang="tr-TR" dirty="0" smtClean="0"/>
              <a:t>   Kadın hareketi, kendisini </a:t>
            </a:r>
            <a:r>
              <a:rPr lang="tr-TR" dirty="0" smtClean="0">
                <a:solidFill>
                  <a:srgbClr val="FF0000"/>
                </a:solidFill>
              </a:rPr>
              <a:t>“feminizm” </a:t>
            </a:r>
            <a:r>
              <a:rPr lang="tr-TR" dirty="0" smtClean="0"/>
              <a:t>kavramıyla ifade etmiştir </a:t>
            </a:r>
          </a:p>
          <a:p>
            <a:pPr>
              <a:buNone/>
            </a:pPr>
            <a:r>
              <a:rPr lang="tr-TR" dirty="0" smtClean="0"/>
              <a:t>   (Çakır, 1994:18). </a:t>
            </a:r>
            <a:endParaRPr lang="tr-TR" dirty="0"/>
          </a:p>
        </p:txBody>
      </p:sp>
    </p:spTree>
    <p:extLst>
      <p:ext uri="{BB962C8B-B14F-4D97-AF65-F5344CB8AC3E}">
        <p14:creationId xmlns:p14="http://schemas.microsoft.com/office/powerpoint/2010/main" val="3902361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Feminizm </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İngilizce </a:t>
            </a:r>
            <a:r>
              <a:rPr lang="tr-TR" i="1" dirty="0" err="1" smtClean="0">
                <a:solidFill>
                  <a:srgbClr val="FF0000"/>
                </a:solidFill>
              </a:rPr>
              <a:t>feminism</a:t>
            </a:r>
            <a:r>
              <a:rPr lang="tr-TR" dirty="0" smtClean="0"/>
              <a:t>, İspanyolca </a:t>
            </a:r>
            <a:r>
              <a:rPr lang="tr-TR" i="1" dirty="0" err="1" smtClean="0">
                <a:solidFill>
                  <a:srgbClr val="FF0000"/>
                </a:solidFill>
              </a:rPr>
              <a:t>femismo</a:t>
            </a:r>
            <a:endParaRPr lang="tr-TR" dirty="0" smtClean="0">
              <a:solidFill>
                <a:srgbClr val="FF0000"/>
              </a:solidFill>
            </a:endParaRPr>
          </a:p>
          <a:p>
            <a:pPr>
              <a:buNone/>
            </a:pPr>
            <a:endParaRPr lang="tr-TR" dirty="0" smtClean="0"/>
          </a:p>
          <a:p>
            <a:r>
              <a:rPr lang="tr-TR" dirty="0" smtClean="0"/>
              <a:t>Cinslerin toplumsal, siyasal ve ekonomik eşitliği inancına dayanan çeşitli teori ve uygulamalardır. </a:t>
            </a:r>
          </a:p>
          <a:p>
            <a:r>
              <a:rPr lang="tr-TR" dirty="0" smtClean="0"/>
              <a:t>Çeşitli sözlükler, kavramın dünyadaki farklı kadın gruplarınca feminizmin çeşitli türlerini yansıtmakta başvurulan en az 30 tanımını verir.</a:t>
            </a:r>
          </a:p>
          <a:p>
            <a:r>
              <a:rPr lang="tr-TR" dirty="0" smtClean="0"/>
              <a:t>Siyah, Sosyalist, Marksist ve Lezbiyen gibi…</a:t>
            </a:r>
          </a:p>
          <a:p>
            <a:pPr>
              <a:buNone/>
            </a:pPr>
            <a:endParaRPr lang="tr-TR" dirty="0"/>
          </a:p>
        </p:txBody>
      </p:sp>
    </p:spTree>
    <p:extLst>
      <p:ext uri="{BB962C8B-B14F-4D97-AF65-F5344CB8AC3E}">
        <p14:creationId xmlns:p14="http://schemas.microsoft.com/office/powerpoint/2010/main" val="11200009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buNone/>
            </a:pPr>
            <a:r>
              <a:rPr lang="tr-TR" i="1" dirty="0" smtClean="0"/>
              <a:t>   Örn: </a:t>
            </a:r>
          </a:p>
          <a:p>
            <a:r>
              <a:rPr lang="tr-TR" dirty="0" smtClean="0">
                <a:solidFill>
                  <a:srgbClr val="FF0000"/>
                </a:solidFill>
              </a:rPr>
              <a:t>Liberal feminizm </a:t>
            </a:r>
            <a:r>
              <a:rPr lang="tr-TR" dirty="0" smtClean="0"/>
              <a:t>temel toplumsal, siyasal ve ekonomik kurumlarda çok radikal değişiklikler talep etmeksizin yasal reformları savunurken;</a:t>
            </a:r>
          </a:p>
          <a:p>
            <a:pPr>
              <a:buNone/>
            </a:pPr>
            <a:endParaRPr lang="tr-TR" dirty="0" smtClean="0"/>
          </a:p>
          <a:p>
            <a:r>
              <a:rPr lang="tr-TR" dirty="0" smtClean="0">
                <a:solidFill>
                  <a:srgbClr val="FF0000"/>
                </a:solidFill>
              </a:rPr>
              <a:t>Radikal feminizm</a:t>
            </a:r>
            <a:r>
              <a:rPr lang="tr-TR" dirty="0" smtClean="0"/>
              <a:t> cinsiyet temelindeki yapısal eşitsizliklerle ilintili derin toplumsal, ekonomik ve siyasal değişiklikleri savunur.</a:t>
            </a:r>
            <a:endParaRPr lang="tr-TR" dirty="0"/>
          </a:p>
        </p:txBody>
      </p:sp>
    </p:spTree>
    <p:extLst>
      <p:ext uri="{BB962C8B-B14F-4D97-AF65-F5344CB8AC3E}">
        <p14:creationId xmlns:p14="http://schemas.microsoft.com/office/powerpoint/2010/main" val="21844854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700808"/>
            <a:ext cx="8229600" cy="4623792"/>
          </a:xfrm>
        </p:spPr>
        <p:txBody>
          <a:bodyPr>
            <a:normAutofit fontScale="92500" lnSpcReduction="20000"/>
          </a:bodyPr>
          <a:lstStyle/>
          <a:p>
            <a:r>
              <a:rPr lang="tr-TR" dirty="0" smtClean="0"/>
              <a:t>Latince </a:t>
            </a:r>
            <a:r>
              <a:rPr lang="tr-TR" i="1" dirty="0" err="1" smtClean="0">
                <a:solidFill>
                  <a:srgbClr val="FF0000"/>
                </a:solidFill>
              </a:rPr>
              <a:t>femina</a:t>
            </a:r>
            <a:r>
              <a:rPr lang="tr-TR" dirty="0" smtClean="0"/>
              <a:t> (kadın) </a:t>
            </a:r>
          </a:p>
          <a:p>
            <a:endParaRPr lang="tr-TR" dirty="0" smtClean="0"/>
          </a:p>
          <a:p>
            <a:r>
              <a:rPr lang="tr-TR" dirty="0" smtClean="0"/>
              <a:t> Feminizm terimi ilk kez 1851’de </a:t>
            </a:r>
            <a:r>
              <a:rPr lang="tr-TR" dirty="0" err="1" smtClean="0"/>
              <a:t>Fransızca’da</a:t>
            </a:r>
            <a:r>
              <a:rPr lang="tr-TR" dirty="0" smtClean="0"/>
              <a:t> “</a:t>
            </a:r>
            <a:r>
              <a:rPr lang="tr-TR" dirty="0" err="1" smtClean="0"/>
              <a:t>kadınsılık”a</a:t>
            </a:r>
            <a:r>
              <a:rPr lang="tr-TR" dirty="0" smtClean="0"/>
              <a:t> atfen kullanılmıştır. Kadın hakları savunuculuğu ya da kadın etkisiyle </a:t>
            </a:r>
            <a:r>
              <a:rPr lang="tr-TR" dirty="0" err="1" smtClean="0"/>
              <a:t>bağlantılandırılarak</a:t>
            </a:r>
            <a:r>
              <a:rPr lang="tr-TR" dirty="0" smtClean="0"/>
              <a:t> kullanılmaya ise </a:t>
            </a:r>
            <a:r>
              <a:rPr lang="tr-TR" dirty="0" smtClean="0">
                <a:solidFill>
                  <a:srgbClr val="FF0000"/>
                </a:solidFill>
              </a:rPr>
              <a:t>1890’</a:t>
            </a:r>
            <a:r>
              <a:rPr lang="tr-TR" dirty="0" smtClean="0"/>
              <a:t>larda başlanmıştır. </a:t>
            </a:r>
          </a:p>
          <a:p>
            <a:endParaRPr lang="tr-TR" dirty="0" smtClean="0"/>
          </a:p>
          <a:p>
            <a:r>
              <a:rPr lang="tr-TR" dirty="0" smtClean="0"/>
              <a:t>Terim bu anlamıyla ilk kez 1892’de Paris’te toplanan </a:t>
            </a:r>
            <a:r>
              <a:rPr lang="tr-TR" dirty="0" smtClean="0">
                <a:solidFill>
                  <a:srgbClr val="FF0000"/>
                </a:solidFill>
              </a:rPr>
              <a:t>Birinci Uluslararası Kadın Kongresi’nde </a:t>
            </a:r>
            <a:r>
              <a:rPr lang="tr-TR" dirty="0" smtClean="0"/>
              <a:t>benimsenmiştir.</a:t>
            </a:r>
            <a:endParaRPr lang="tr-TR" dirty="0"/>
          </a:p>
        </p:txBody>
      </p:sp>
    </p:spTree>
    <p:extLst>
      <p:ext uri="{BB962C8B-B14F-4D97-AF65-F5344CB8AC3E}">
        <p14:creationId xmlns:p14="http://schemas.microsoft.com/office/powerpoint/2010/main" val="4207316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err="1" smtClean="0"/>
              <a:t>Andree</a:t>
            </a:r>
            <a:r>
              <a:rPr lang="tr-TR" dirty="0" smtClean="0"/>
              <a:t> </a:t>
            </a:r>
            <a:r>
              <a:rPr lang="tr-TR" dirty="0" err="1" smtClean="0"/>
              <a:t>Michel</a:t>
            </a:r>
            <a:r>
              <a:rPr lang="tr-TR" dirty="0" smtClean="0"/>
              <a:t> (1993:9) kavramın, Fransa’da oluşturulduğu günden bu yana, bir dizi </a:t>
            </a:r>
            <a:r>
              <a:rPr lang="tr-TR" i="1" dirty="0" smtClean="0">
                <a:solidFill>
                  <a:srgbClr val="FF0000"/>
                </a:solidFill>
              </a:rPr>
              <a:t>eylemi</a:t>
            </a:r>
            <a:r>
              <a:rPr lang="tr-TR" dirty="0" smtClean="0"/>
              <a:t> de içerdiğini söylemektedir. </a:t>
            </a:r>
          </a:p>
          <a:p>
            <a:endParaRPr lang="tr-TR" dirty="0" smtClean="0"/>
          </a:p>
          <a:p>
            <a:r>
              <a:rPr lang="tr-TR" dirty="0" smtClean="0"/>
              <a:t>Feminizmin tanımı yalnız </a:t>
            </a:r>
            <a:r>
              <a:rPr lang="tr-TR" dirty="0" smtClean="0">
                <a:solidFill>
                  <a:srgbClr val="FF0000"/>
                </a:solidFill>
              </a:rPr>
              <a:t>öğretiyi</a:t>
            </a:r>
            <a:r>
              <a:rPr lang="tr-TR" dirty="0" smtClean="0"/>
              <a:t> değil, eylemleri de içermek zorundadır. </a:t>
            </a:r>
          </a:p>
          <a:p>
            <a:endParaRPr lang="tr-TR" dirty="0" smtClean="0"/>
          </a:p>
          <a:p>
            <a:r>
              <a:rPr lang="tr-TR" dirty="0" smtClean="0"/>
              <a:t>Feminizm, siyasal bir akım ve kadın haklarını savunma temeline dayanan dünya görüşüdür.</a:t>
            </a:r>
            <a:endParaRPr lang="tr-TR" dirty="0"/>
          </a:p>
        </p:txBody>
      </p:sp>
    </p:spTree>
    <p:extLst>
      <p:ext uri="{BB962C8B-B14F-4D97-AF65-F5344CB8AC3E}">
        <p14:creationId xmlns:p14="http://schemas.microsoft.com/office/powerpoint/2010/main" val="1567108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t>
            </a:r>
            <a:br>
              <a:rPr lang="tr-TR" b="1" dirty="0" smtClean="0"/>
            </a:br>
            <a:r>
              <a:rPr lang="tr-TR" b="1" dirty="0" smtClean="0"/>
              <a:t>		  Temel Kavramlar</a:t>
            </a:r>
            <a:br>
              <a:rPr lang="tr-TR" b="1" dirty="0" smtClean="0"/>
            </a:br>
            <a:endParaRPr lang="tr-TR" dirty="0"/>
          </a:p>
        </p:txBody>
      </p:sp>
      <p:sp>
        <p:nvSpPr>
          <p:cNvPr id="3" name="2 İçerik Yer Tutucusu"/>
          <p:cNvSpPr>
            <a:spLocks noGrp="1"/>
          </p:cNvSpPr>
          <p:nvPr>
            <p:ph idx="1"/>
          </p:nvPr>
        </p:nvSpPr>
        <p:spPr>
          <a:xfrm>
            <a:off x="457200" y="1484784"/>
            <a:ext cx="8229600" cy="4839816"/>
          </a:xfrm>
        </p:spPr>
        <p:txBody>
          <a:bodyPr>
            <a:normAutofit fontScale="92500"/>
          </a:bodyPr>
          <a:lstStyle/>
          <a:p>
            <a:pPr>
              <a:buNone/>
            </a:pPr>
            <a:r>
              <a:rPr lang="tr-TR" sz="3200" b="1" dirty="0" smtClean="0">
                <a:solidFill>
                  <a:schemeClr val="tx2"/>
                </a:solidFill>
              </a:rPr>
              <a:t>   Toplumsal Cinsiyet</a:t>
            </a:r>
          </a:p>
          <a:p>
            <a:pPr>
              <a:buNone/>
            </a:pPr>
            <a:endParaRPr lang="tr-TR" sz="3200" b="1" dirty="0" smtClean="0">
              <a:solidFill>
                <a:schemeClr val="tx2"/>
              </a:solidFill>
            </a:endParaRPr>
          </a:p>
          <a:p>
            <a:r>
              <a:rPr lang="tr-TR" dirty="0" smtClean="0"/>
              <a:t>“Cinsiyet” en genel anlamda dişiyi ve erkeği ifade eder. </a:t>
            </a:r>
            <a:r>
              <a:rPr lang="tr-TR" dirty="0" err="1" smtClean="0"/>
              <a:t>Türkçe’de</a:t>
            </a:r>
            <a:r>
              <a:rPr lang="tr-TR" dirty="0" smtClean="0"/>
              <a:t> cins sözcüğü soy, kök, tür, familya anlamlarını korumuştur. </a:t>
            </a:r>
          </a:p>
          <a:p>
            <a:endParaRPr lang="tr-TR" dirty="0" smtClean="0"/>
          </a:p>
          <a:p>
            <a:r>
              <a:rPr lang="tr-TR" dirty="0" smtClean="0"/>
              <a:t>Bununla birlikte </a:t>
            </a:r>
            <a:r>
              <a:rPr lang="tr-TR" dirty="0" smtClean="0">
                <a:solidFill>
                  <a:srgbClr val="FF0000"/>
                </a:solidFill>
              </a:rPr>
              <a:t>tür </a:t>
            </a:r>
            <a:r>
              <a:rPr lang="tr-TR" dirty="0" smtClean="0"/>
              <a:t>anlamıyla ilgili olarak “çeşit”, “aralarında ortak özellikler bulunan varlıklar topluluğu” anlamlarına gelir. </a:t>
            </a:r>
          </a:p>
          <a:p>
            <a:endParaRPr lang="tr-TR" dirty="0" smtClean="0"/>
          </a:p>
          <a:p>
            <a:endParaRPr lang="tr-TR" dirty="0"/>
          </a:p>
        </p:txBody>
      </p:sp>
    </p:spTree>
    <p:extLst>
      <p:ext uri="{BB962C8B-B14F-4D97-AF65-F5344CB8AC3E}">
        <p14:creationId xmlns:p14="http://schemas.microsoft.com/office/powerpoint/2010/main" val="27365148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r>
              <a:rPr lang="tr-TR" sz="4000" dirty="0" smtClean="0">
                <a:latin typeface="+mn-lt"/>
              </a:rPr>
              <a:t>Cinsiyet Kültürü </a:t>
            </a:r>
            <a:endParaRPr lang="tr-TR" sz="4000" dirty="0">
              <a:latin typeface="+mn-lt"/>
            </a:endParaRPr>
          </a:p>
        </p:txBody>
      </p:sp>
      <p:sp>
        <p:nvSpPr>
          <p:cNvPr id="3" name="2 İçerik Yer Tutucusu"/>
          <p:cNvSpPr>
            <a:spLocks noGrp="1"/>
          </p:cNvSpPr>
          <p:nvPr>
            <p:ph idx="1"/>
          </p:nvPr>
        </p:nvSpPr>
        <p:spPr/>
        <p:txBody>
          <a:bodyPr/>
          <a:lstStyle/>
          <a:p>
            <a:r>
              <a:rPr lang="tr-TR" dirty="0" smtClean="0"/>
              <a:t>Bir toplumun kadınlık ve erkeklik tanımları, cinsiyet algıları, cinsiyet kimliklerinin </a:t>
            </a:r>
            <a:r>
              <a:rPr lang="tr-TR" dirty="0" smtClean="0">
                <a:solidFill>
                  <a:srgbClr val="FF0000"/>
                </a:solidFill>
              </a:rPr>
              <a:t>edinilme süreci</a:t>
            </a:r>
            <a:r>
              <a:rPr lang="tr-TR" dirty="0" smtClean="0"/>
              <a:t>, cinsiyet </a:t>
            </a:r>
            <a:r>
              <a:rPr lang="tr-TR" dirty="0" smtClean="0">
                <a:solidFill>
                  <a:srgbClr val="FF0000"/>
                </a:solidFill>
              </a:rPr>
              <a:t>rol ve statüleri </a:t>
            </a:r>
            <a:r>
              <a:rPr lang="tr-TR" dirty="0" smtClean="0"/>
              <a:t>ile </a:t>
            </a:r>
            <a:r>
              <a:rPr lang="tr-TR" dirty="0" err="1" smtClean="0"/>
              <a:t>cinslerarası</a:t>
            </a:r>
            <a:r>
              <a:rPr lang="tr-TR" dirty="0" smtClean="0"/>
              <a:t> ilişkilerin </a:t>
            </a:r>
            <a:r>
              <a:rPr lang="tr-TR" dirty="0" smtClean="0">
                <a:solidFill>
                  <a:srgbClr val="FF0000"/>
                </a:solidFill>
              </a:rPr>
              <a:t>düzenlenme biçimleri</a:t>
            </a:r>
            <a:r>
              <a:rPr lang="tr-TR" dirty="0" smtClean="0"/>
              <a:t>, o toplumun </a:t>
            </a:r>
            <a:r>
              <a:rPr lang="tr-TR" dirty="0" smtClean="0">
                <a:solidFill>
                  <a:srgbClr val="FF0000"/>
                </a:solidFill>
              </a:rPr>
              <a:t>cinsiyet kültürünü </a:t>
            </a:r>
            <a:r>
              <a:rPr lang="tr-TR" dirty="0" smtClean="0"/>
              <a:t>oluşturmaktadır (</a:t>
            </a:r>
            <a:r>
              <a:rPr lang="tr-TR" dirty="0" err="1" smtClean="0"/>
              <a:t>Türköne</a:t>
            </a:r>
            <a:r>
              <a:rPr lang="tr-TR" dirty="0" smtClean="0"/>
              <a:t>, 1995:2).</a:t>
            </a:r>
            <a:endParaRPr lang="tr-TR" dirty="0"/>
          </a:p>
        </p:txBody>
      </p:sp>
    </p:spTree>
    <p:extLst>
      <p:ext uri="{BB962C8B-B14F-4D97-AF65-F5344CB8AC3E}">
        <p14:creationId xmlns:p14="http://schemas.microsoft.com/office/powerpoint/2010/main" val="29996380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dirty="0" smtClean="0"/>
              <a:t>“Toplumsal cinsiyet” kavramı, </a:t>
            </a:r>
            <a:r>
              <a:rPr lang="tr-TR" dirty="0" smtClean="0">
                <a:solidFill>
                  <a:srgbClr val="FF0000"/>
                </a:solidFill>
              </a:rPr>
              <a:t>kültürel olarak inşa edilen</a:t>
            </a:r>
            <a:r>
              <a:rPr lang="tr-TR" dirty="0" smtClean="0"/>
              <a:t> kadın ya da erkek rollerini ifade eder. </a:t>
            </a:r>
          </a:p>
          <a:p>
            <a:endParaRPr lang="tr-TR" dirty="0" smtClean="0"/>
          </a:p>
          <a:p>
            <a:pPr>
              <a:buNone/>
            </a:pPr>
            <a:endParaRPr lang="tr-TR" dirty="0" smtClean="0"/>
          </a:p>
          <a:p>
            <a:r>
              <a:rPr lang="tr-TR" dirty="0" err="1" smtClean="0"/>
              <a:t>İngilizce’de</a:t>
            </a:r>
            <a:r>
              <a:rPr lang="tr-TR" dirty="0" smtClean="0"/>
              <a:t> “</a:t>
            </a:r>
            <a:r>
              <a:rPr lang="tr-TR" dirty="0" err="1" smtClean="0"/>
              <a:t>gender</a:t>
            </a:r>
            <a:r>
              <a:rPr lang="tr-TR" dirty="0" smtClean="0"/>
              <a:t>” kavramı karşılığında kullanılan toplumsal cinsiyet, biyolojik olan “cins” kavramından, kültürel olması nedeniyle ayrılır. </a:t>
            </a:r>
          </a:p>
          <a:p>
            <a:endParaRPr lang="tr-TR" dirty="0"/>
          </a:p>
        </p:txBody>
      </p:sp>
    </p:spTree>
    <p:extLst>
      <p:ext uri="{BB962C8B-B14F-4D97-AF65-F5344CB8AC3E}">
        <p14:creationId xmlns:p14="http://schemas.microsoft.com/office/powerpoint/2010/main" val="2094525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Bir çok ülke bu terimi kadınlarla erkekler arasındaki biyolojik farklılığı ifade eden cinsiyete karşıt olarak toplumun kadınlara ve erkeklere yüklediği rollerin etkilerine izafeten benimserken dokuz ülke bunun konferans belgelerine girmesine karşı çıkmıştır. </a:t>
            </a:r>
          </a:p>
          <a:p>
            <a:r>
              <a:rPr lang="tr-TR" dirty="0" smtClean="0"/>
              <a:t>Bu ülkelerden </a:t>
            </a:r>
            <a:r>
              <a:rPr lang="tr-TR" u="sng" dirty="0" smtClean="0">
                <a:solidFill>
                  <a:srgbClr val="FF0000"/>
                </a:solidFill>
              </a:rPr>
              <a:t>Guatemala ve Honduras</a:t>
            </a:r>
            <a:r>
              <a:rPr lang="tr-TR" dirty="0" smtClean="0"/>
              <a:t>, bu gibi konularda en katı tutumu takınmaktadır.</a:t>
            </a:r>
          </a:p>
          <a:p>
            <a:r>
              <a:rPr lang="tr-TR" dirty="0" smtClean="0"/>
              <a:t>…………..cins kavramı kadınlar, erkekler, eşcinseller, lezbiyenler ve cinsiyet değiştirenler olmak üzere beş cinsiyetin varlığını meşrulaştırmaya yönelik </a:t>
            </a:r>
            <a:r>
              <a:rPr lang="tr-TR" u="sng" dirty="0" smtClean="0">
                <a:solidFill>
                  <a:srgbClr val="FF0000"/>
                </a:solidFill>
              </a:rPr>
              <a:t>örtülü bir girişimdir  </a:t>
            </a:r>
            <a:r>
              <a:rPr lang="tr-TR" dirty="0" smtClean="0"/>
              <a:t>(</a:t>
            </a:r>
            <a:r>
              <a:rPr lang="tr-TR" dirty="0" err="1" smtClean="0"/>
              <a:t>Vatter</a:t>
            </a:r>
            <a:r>
              <a:rPr lang="tr-TR" dirty="0" smtClean="0"/>
              <a:t>, 2000). </a:t>
            </a:r>
          </a:p>
          <a:p>
            <a:endParaRPr lang="tr-TR" dirty="0"/>
          </a:p>
        </p:txBody>
      </p:sp>
    </p:spTree>
    <p:extLst>
      <p:ext uri="{BB962C8B-B14F-4D97-AF65-F5344CB8AC3E}">
        <p14:creationId xmlns:p14="http://schemas.microsoft.com/office/powerpoint/2010/main" val="12472147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“Toplumsal cinsiyet” </a:t>
            </a:r>
            <a:r>
              <a:rPr lang="tr-TR" dirty="0" smtClean="0">
                <a:solidFill>
                  <a:srgbClr val="FF0000"/>
                </a:solidFill>
              </a:rPr>
              <a:t>(</a:t>
            </a:r>
            <a:r>
              <a:rPr lang="tr-TR" i="1" dirty="0" err="1" smtClean="0">
                <a:solidFill>
                  <a:srgbClr val="FF0000"/>
                </a:solidFill>
              </a:rPr>
              <a:t>gender</a:t>
            </a:r>
            <a:r>
              <a:rPr lang="tr-TR" dirty="0" smtClean="0">
                <a:solidFill>
                  <a:srgbClr val="FF0000"/>
                </a:solidFill>
              </a:rPr>
              <a:t>) </a:t>
            </a:r>
            <a:r>
              <a:rPr lang="tr-TR" dirty="0" smtClean="0"/>
              <a:t>kavramı, 1968 yılında toplumsal cinsiyetin, biyolojik cinsiyetten (</a:t>
            </a:r>
            <a:r>
              <a:rPr lang="tr-TR" i="1" dirty="0" err="1" smtClean="0"/>
              <a:t>sex</a:t>
            </a:r>
            <a:r>
              <a:rPr lang="tr-TR" dirty="0" smtClean="0"/>
              <a:t>) farklı olabileceğini göstermek için Robert </a:t>
            </a:r>
            <a:r>
              <a:rPr lang="tr-TR" dirty="0" err="1" smtClean="0"/>
              <a:t>Stoller</a:t>
            </a:r>
            <a:r>
              <a:rPr lang="tr-TR" dirty="0" smtClean="0"/>
              <a:t> tarafından ortaya atılmıştır. </a:t>
            </a:r>
          </a:p>
          <a:p>
            <a:endParaRPr lang="tr-TR" dirty="0" smtClean="0"/>
          </a:p>
          <a:p>
            <a:r>
              <a:rPr lang="tr-TR" dirty="0" err="1" smtClean="0"/>
              <a:t>Lynne</a:t>
            </a:r>
            <a:r>
              <a:rPr lang="tr-TR" dirty="0" smtClean="0"/>
              <a:t> </a:t>
            </a:r>
            <a:r>
              <a:rPr lang="tr-TR" dirty="0" err="1" smtClean="0"/>
              <a:t>Segal</a:t>
            </a:r>
            <a:r>
              <a:rPr lang="tr-TR" dirty="0" smtClean="0"/>
              <a:t>, kültürel anlamdaki toplumsal cinsiyet ile biyolojik anlamdaki cinsiyet kavramlarını birbiriyle karşılaştırır (bkz.,  </a:t>
            </a:r>
            <a:r>
              <a:rPr lang="tr-TR" dirty="0" err="1" smtClean="0"/>
              <a:t>Stoller</a:t>
            </a:r>
            <a:r>
              <a:rPr lang="tr-TR" dirty="0" smtClean="0"/>
              <a:t>. 1968).   </a:t>
            </a:r>
            <a:endParaRPr lang="tr-TR" dirty="0"/>
          </a:p>
        </p:txBody>
      </p:sp>
    </p:spTree>
    <p:extLst>
      <p:ext uri="{BB962C8B-B14F-4D97-AF65-F5344CB8AC3E}">
        <p14:creationId xmlns:p14="http://schemas.microsoft.com/office/powerpoint/2010/main" val="31718882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Son yıllarda ülkemizdeki toplumsal cinsiyet  araştırmalarının özellikle; </a:t>
            </a:r>
          </a:p>
          <a:p>
            <a:endParaRPr lang="tr-TR" dirty="0" smtClean="0"/>
          </a:p>
          <a:p>
            <a:r>
              <a:rPr lang="tr-TR" dirty="0" smtClean="0">
                <a:solidFill>
                  <a:srgbClr val="FF0000"/>
                </a:solidFill>
              </a:rPr>
              <a:t>sosyoloji, psikoloji ve kadın çalışmaları </a:t>
            </a:r>
          </a:p>
          <a:p>
            <a:pPr>
              <a:buNone/>
            </a:pPr>
            <a:r>
              <a:rPr lang="tr-TR" dirty="0" smtClean="0"/>
              <a:t>   programlarında yoğunlaştığı gözlenmektedir. </a:t>
            </a:r>
            <a:endParaRPr lang="tr-TR" dirty="0"/>
          </a:p>
        </p:txBody>
      </p:sp>
    </p:spTree>
    <p:extLst>
      <p:ext uri="{BB962C8B-B14F-4D97-AF65-F5344CB8AC3E}">
        <p14:creationId xmlns:p14="http://schemas.microsoft.com/office/powerpoint/2010/main" val="3798736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Ataerkillik </a:t>
            </a:r>
            <a:endParaRPr lang="tr-TR" dirty="0"/>
          </a:p>
        </p:txBody>
      </p:sp>
      <p:sp>
        <p:nvSpPr>
          <p:cNvPr id="3" name="2 İçerik Yer Tutucusu"/>
          <p:cNvSpPr>
            <a:spLocks noGrp="1"/>
          </p:cNvSpPr>
          <p:nvPr>
            <p:ph idx="1"/>
          </p:nvPr>
        </p:nvSpPr>
        <p:spPr/>
        <p:txBody>
          <a:bodyPr>
            <a:normAutofit lnSpcReduction="10000"/>
          </a:bodyPr>
          <a:lstStyle/>
          <a:p>
            <a:endParaRPr lang="tr-TR" dirty="0" smtClean="0"/>
          </a:p>
          <a:p>
            <a:r>
              <a:rPr lang="tr-TR" dirty="0" smtClean="0"/>
              <a:t>Babasoyluluk, </a:t>
            </a:r>
            <a:r>
              <a:rPr lang="tr-TR" dirty="0" err="1" smtClean="0"/>
              <a:t>babayerlilik</a:t>
            </a:r>
            <a:r>
              <a:rPr lang="tr-TR" dirty="0" smtClean="0"/>
              <a:t> </a:t>
            </a:r>
          </a:p>
          <a:p>
            <a:endParaRPr lang="tr-TR" dirty="0" smtClean="0"/>
          </a:p>
          <a:p>
            <a:r>
              <a:rPr lang="tr-TR" dirty="0" smtClean="0"/>
              <a:t>Erkeğin egemen/başat olduğu toplum biçimi. </a:t>
            </a:r>
          </a:p>
          <a:p>
            <a:endParaRPr lang="tr-TR" dirty="0" smtClean="0"/>
          </a:p>
          <a:p>
            <a:r>
              <a:rPr lang="tr-TR" dirty="0" smtClean="0"/>
              <a:t>Erkek egemen toplumsal yapı…</a:t>
            </a:r>
          </a:p>
          <a:p>
            <a:endParaRPr lang="tr-TR" dirty="0" smtClean="0"/>
          </a:p>
          <a:p>
            <a:r>
              <a:rPr lang="tr-TR" dirty="0" smtClean="0"/>
              <a:t>Hukuk kuralları, miras hukuku…</a:t>
            </a:r>
            <a:endParaRPr lang="tr-TR" dirty="0"/>
          </a:p>
        </p:txBody>
      </p:sp>
    </p:spTree>
    <p:extLst>
      <p:ext uri="{BB962C8B-B14F-4D97-AF65-F5344CB8AC3E}">
        <p14:creationId xmlns:p14="http://schemas.microsoft.com/office/powerpoint/2010/main" val="2348499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Anaerkillik </a:t>
            </a:r>
            <a:endParaRPr lang="tr-TR" dirty="0"/>
          </a:p>
        </p:txBody>
      </p:sp>
      <p:sp>
        <p:nvSpPr>
          <p:cNvPr id="3" name="2 İçerik Yer Tutucusu"/>
          <p:cNvSpPr>
            <a:spLocks noGrp="1"/>
          </p:cNvSpPr>
          <p:nvPr>
            <p:ph idx="1"/>
          </p:nvPr>
        </p:nvSpPr>
        <p:spPr/>
        <p:txBody>
          <a:bodyPr/>
          <a:lstStyle/>
          <a:p>
            <a:endParaRPr lang="tr-TR" dirty="0" smtClean="0"/>
          </a:p>
          <a:p>
            <a:r>
              <a:rPr lang="tr-TR" dirty="0" err="1" smtClean="0"/>
              <a:t>Anasoyluluk</a:t>
            </a:r>
            <a:r>
              <a:rPr lang="tr-TR" dirty="0" smtClean="0"/>
              <a:t>, </a:t>
            </a:r>
            <a:r>
              <a:rPr lang="tr-TR" dirty="0" err="1" smtClean="0"/>
              <a:t>anayerlilik</a:t>
            </a:r>
            <a:r>
              <a:rPr lang="tr-TR" dirty="0" smtClean="0"/>
              <a:t>.</a:t>
            </a:r>
          </a:p>
          <a:p>
            <a:endParaRPr lang="tr-TR" dirty="0" smtClean="0"/>
          </a:p>
          <a:p>
            <a:r>
              <a:rPr lang="tr-TR" dirty="0" smtClean="0"/>
              <a:t>Kadının egemen/başat olduğu toplum biçimi.</a:t>
            </a:r>
          </a:p>
          <a:p>
            <a:endParaRPr lang="tr-TR" dirty="0" smtClean="0"/>
          </a:p>
          <a:p>
            <a:r>
              <a:rPr lang="tr-TR" dirty="0" smtClean="0"/>
              <a:t>Kadın egemen toplum yapısı… </a:t>
            </a:r>
            <a:endParaRPr lang="tr-TR" dirty="0"/>
          </a:p>
        </p:txBody>
      </p:sp>
    </p:spTree>
    <p:extLst>
      <p:ext uri="{BB962C8B-B14F-4D97-AF65-F5344CB8AC3E}">
        <p14:creationId xmlns:p14="http://schemas.microsoft.com/office/powerpoint/2010/main" val="25419156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TotalTime>
  <Words>553</Words>
  <Application>Microsoft Office PowerPoint</Application>
  <PresentationFormat>Ekran Gösterisi (4:3)</PresentationFormat>
  <Paragraphs>69</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Canlı</vt:lpstr>
      <vt:lpstr>Temel Kavramlar</vt:lpstr>
      <vt:lpstr>        Temel Kavramlar </vt:lpstr>
      <vt:lpstr>  Cinsiyet Kültürü </vt:lpstr>
      <vt:lpstr>PowerPoint Sunusu</vt:lpstr>
      <vt:lpstr>PowerPoint Sunusu</vt:lpstr>
      <vt:lpstr>PowerPoint Sunusu</vt:lpstr>
      <vt:lpstr>PowerPoint Sunusu</vt:lpstr>
      <vt:lpstr>   Ataerkillik </vt:lpstr>
      <vt:lpstr>   Anaerkillik </vt:lpstr>
      <vt:lpstr>  Kadın hareketi</vt:lpstr>
      <vt:lpstr>  Feminizm </vt:lpstr>
      <vt:lpstr>PowerPoint Sunusu</vt:lpstr>
      <vt:lpstr>PowerPoint Sunusu</vt:lpstr>
      <vt:lpstr>PowerPoint Sunusu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Kavramlar</dc:title>
  <dc:creator>Hp-Pc</dc:creator>
  <cp:lastModifiedBy>Hp-Pc</cp:lastModifiedBy>
  <cp:revision>2</cp:revision>
  <dcterms:created xsi:type="dcterms:W3CDTF">2020-10-01T17:12:06Z</dcterms:created>
  <dcterms:modified xsi:type="dcterms:W3CDTF">2020-10-01T17:15:43Z</dcterms:modified>
</cp:coreProperties>
</file>