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01"/>
  </p:normalViewPr>
  <p:slideViewPr>
    <p:cSldViewPr snapToGrid="0" snapToObjects="1">
      <p:cViewPr varScale="1">
        <p:scale>
          <a:sx n="90" d="100"/>
          <a:sy n="90" d="100"/>
        </p:scale>
        <p:origin x="23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E91A84-D003-C145-AF36-9D2E71C990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Sığır sindirim sistemi cerrahisi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460BB87-A05B-5347-9EA3-B63F5C7863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/>
              <a:t>Dr</a:t>
            </a:r>
            <a:r>
              <a:rPr lang="tr-TR" dirty="0"/>
              <a:t> murat çalışkan</a:t>
            </a:r>
          </a:p>
        </p:txBody>
      </p:sp>
    </p:spTree>
    <p:extLst>
      <p:ext uri="{BB962C8B-B14F-4D97-AF65-F5344CB8AC3E}">
        <p14:creationId xmlns:p14="http://schemas.microsoft.com/office/powerpoint/2010/main" val="195603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58F81DC-3FA2-5949-B5C3-5793ECBD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Left displaced abomasum (LDA) </a:t>
            </a:r>
            <a:br>
              <a:rPr lang="en-US"/>
            </a:br>
            <a:endParaRPr lang="en-US"/>
          </a:p>
        </p:txBody>
      </p:sp>
      <p:pic>
        <p:nvPicPr>
          <p:cNvPr id="5" name="İçerik Yer Tutucusu 4" descr="inek, bina, açık hava, hayvan içeren bir resim&#10;&#10;Açıklama otomatik olarak oluşturuldu">
            <a:extLst>
              <a:ext uri="{FF2B5EF4-FFF2-40B4-BE49-F238E27FC236}">
                <a16:creationId xmlns:a16="http://schemas.microsoft.com/office/drawing/2014/main" id="{E9590FE7-0F7A-4A4C-8F73-0278C3B7E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268" r="2308" b="-1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984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Resim 6" descr="fotoğraf, oturma, eski, eyer içeren bir resim&#10;&#10;Açıklama otomatik olarak oluşturuldu">
            <a:extLst>
              <a:ext uri="{FF2B5EF4-FFF2-40B4-BE49-F238E27FC236}">
                <a16:creationId xmlns:a16="http://schemas.microsoft.com/office/drawing/2014/main" id="{BA313C31-7992-E249-8C3B-9BC45769E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58" y="1314448"/>
            <a:ext cx="5445752" cy="52551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İçerik Yer Tutucusu 4" descr="fotoğraf, çift, tahta, yiyecek içeren bir resim&#10;&#10;Açıklama otomatik olarak oluşturuldu">
            <a:extLst>
              <a:ext uri="{FF2B5EF4-FFF2-40B4-BE49-F238E27FC236}">
                <a16:creationId xmlns:a16="http://schemas.microsoft.com/office/drawing/2014/main" id="{D2F2B362-5F11-CC4F-983B-3E63488DB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5860171" y="1257298"/>
            <a:ext cx="6010701" cy="52551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655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A1BAEC-6F85-9944-94AC-BE3B19CD3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44" y="2608007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600" b="1" dirty="0" err="1"/>
              <a:t>Abomasal</a:t>
            </a:r>
            <a:r>
              <a:rPr lang="tr-TR" sz="3600" b="1" dirty="0"/>
              <a:t> </a:t>
            </a:r>
            <a:r>
              <a:rPr lang="tr-TR" sz="3600" b="1" dirty="0" err="1"/>
              <a:t>torsion</a:t>
            </a:r>
            <a:r>
              <a:rPr lang="tr-TR" sz="3600" b="1" dirty="0"/>
              <a:t> </a:t>
            </a:r>
            <a:br>
              <a:rPr lang="tr-TR" sz="3600" dirty="0"/>
            </a:br>
            <a:endParaRPr lang="tr-TR" sz="3600" dirty="0"/>
          </a:p>
        </p:txBody>
      </p:sp>
      <p:pic>
        <p:nvPicPr>
          <p:cNvPr id="5" name="İçerik Yer Tutucusu 4" descr="eski, fotoğraf, farklı, yığın içeren bir resim&#10;&#10;Açıklama otomatik olarak oluşturuldu">
            <a:extLst>
              <a:ext uri="{FF2B5EF4-FFF2-40B4-BE49-F238E27FC236}">
                <a16:creationId xmlns:a16="http://schemas.microsoft.com/office/drawing/2014/main" id="{0E9160F6-57B5-3246-B2E5-20C603651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2" r="15338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559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İçerik Yer Tutucusu 4" descr="memeli, hayvan, iç mekan, bakarken içeren bir resim&#10;&#10;Açıklama otomatik olarak oluşturuldu">
            <a:extLst>
              <a:ext uri="{FF2B5EF4-FFF2-40B4-BE49-F238E27FC236}">
                <a16:creationId xmlns:a16="http://schemas.microsoft.com/office/drawing/2014/main" id="{6C2EE8FF-ECBC-C442-935E-6ACED90F5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25189" r="-2" b="7657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790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02F4CA3-6C75-7749-AAED-E7330B73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98" y="1340160"/>
            <a:ext cx="3909690" cy="236545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/>
              <a:t>Actinobacillosis</a:t>
            </a:r>
            <a:r>
              <a:rPr lang="en-US" sz="3600" dirty="0"/>
              <a:t> (“wooden tongue”) </a:t>
            </a:r>
            <a:br>
              <a:rPr lang="en-US" sz="3600" dirty="0"/>
            </a:br>
            <a:br>
              <a:rPr lang="en-US" sz="2600" dirty="0"/>
            </a:br>
            <a:endParaRPr lang="en-US" sz="2600" dirty="0"/>
          </a:p>
        </p:txBody>
      </p:sp>
      <p:pic>
        <p:nvPicPr>
          <p:cNvPr id="15" name="İçerik Yer Tutucusu 4" descr="hayvan, memeli, açık hava, kahverengi içeren bir resim&#10;&#10;Açıklama otomatik olarak oluşturuldu">
            <a:extLst>
              <a:ext uri="{FF2B5EF4-FFF2-40B4-BE49-F238E27FC236}">
                <a16:creationId xmlns:a16="http://schemas.microsoft.com/office/drawing/2014/main" id="{0662C586-6DF7-404D-9724-D44D362065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078" b="1"/>
          <a:stretch/>
        </p:blipFill>
        <p:spPr>
          <a:xfrm>
            <a:off x="4078288" y="10"/>
            <a:ext cx="4051579" cy="6857528"/>
          </a:xfrm>
          <a:prstGeom prst="rect">
            <a:avLst/>
          </a:prstGeom>
        </p:spPr>
      </p:pic>
      <p:pic>
        <p:nvPicPr>
          <p:cNvPr id="7" name="Resim 6" descr="inek, çit, hayvan, memeli içeren bir resim&#10;&#10;Açıklama otomatik olarak oluşturuldu">
            <a:extLst>
              <a:ext uri="{FF2B5EF4-FFF2-40B4-BE49-F238E27FC236}">
                <a16:creationId xmlns:a16="http://schemas.microsoft.com/office/drawing/2014/main" id="{63563A7E-5EC2-6845-AF6F-9835AE4F41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024" r="11374" b="3"/>
          <a:stretch/>
        </p:blipFill>
        <p:spPr>
          <a:xfrm>
            <a:off x="8123381" y="10"/>
            <a:ext cx="4068619" cy="3428758"/>
          </a:xfrm>
          <a:prstGeom prst="rect">
            <a:avLst/>
          </a:prstGeom>
        </p:spPr>
      </p:pic>
      <p:sp>
        <p:nvSpPr>
          <p:cNvPr id="41" name="Rectangle 31">
            <a:extLst>
              <a:ext uri="{FF2B5EF4-FFF2-40B4-BE49-F238E27FC236}">
                <a16:creationId xmlns:a16="http://schemas.microsoft.com/office/drawing/2014/main" id="{A90F7FD6-5F53-47E2-9642-DC24B8020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519A14DA-373B-5A4D-9410-D4FBA0CB34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70" r="20231" b="4"/>
          <a:stretch/>
        </p:blipFill>
        <p:spPr>
          <a:xfrm>
            <a:off x="8130753" y="3428768"/>
            <a:ext cx="4061247" cy="3428770"/>
          </a:xfrm>
          <a:prstGeom prst="rect">
            <a:avLst/>
          </a:prstGeom>
        </p:spPr>
      </p:pic>
      <p:cxnSp>
        <p:nvCxnSpPr>
          <p:cNvPr id="42" name="Straight Connector 33">
            <a:extLst>
              <a:ext uri="{FF2B5EF4-FFF2-40B4-BE49-F238E27FC236}">
                <a16:creationId xmlns:a16="http://schemas.microsoft.com/office/drawing/2014/main" id="{A33B0D42-BF97-45CF-80C1-3EEA6D51F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67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5">
            <a:extLst>
              <a:ext uri="{FF2B5EF4-FFF2-40B4-BE49-F238E27FC236}">
                <a16:creationId xmlns:a16="http://schemas.microsoft.com/office/drawing/2014/main" id="{1C4B9417-719A-48F6-8359-D75B95CE3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3381" y="3428768"/>
            <a:ext cx="40686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ikdörtgen 12">
            <a:extLst>
              <a:ext uri="{FF2B5EF4-FFF2-40B4-BE49-F238E27FC236}">
                <a16:creationId xmlns:a16="http://schemas.microsoft.com/office/drawing/2014/main" id="{6B65621F-BB8D-254D-818A-5F1B1F4FC828}"/>
              </a:ext>
            </a:extLst>
          </p:cNvPr>
          <p:cNvSpPr/>
          <p:nvPr/>
        </p:nvSpPr>
        <p:spPr>
          <a:xfrm>
            <a:off x="356651" y="3558377"/>
            <a:ext cx="3578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>
                <a:solidFill>
                  <a:srgbClr val="FF0000"/>
                </a:solidFill>
                <a:latin typeface="Giovanni"/>
              </a:rPr>
              <a:t>Actinobacillus</a:t>
            </a:r>
            <a:r>
              <a:rPr lang="tr-TR" i="1" dirty="0">
                <a:solidFill>
                  <a:srgbClr val="FF0000"/>
                </a:solidFill>
                <a:latin typeface="Giovanni"/>
              </a:rPr>
              <a:t> </a:t>
            </a:r>
            <a:r>
              <a:rPr lang="tr-TR" i="1" dirty="0" err="1">
                <a:solidFill>
                  <a:srgbClr val="FF0000"/>
                </a:solidFill>
                <a:latin typeface="Giovanni"/>
              </a:rPr>
              <a:t>lignieresii</a:t>
            </a:r>
            <a:r>
              <a:rPr lang="tr-TR" i="1" dirty="0">
                <a:solidFill>
                  <a:srgbClr val="FF0000"/>
                </a:solidFill>
                <a:latin typeface="Giovanni"/>
              </a:rPr>
              <a:t> </a:t>
            </a:r>
            <a:r>
              <a:rPr lang="tr-TR" dirty="0" err="1">
                <a:latin typeface="Giovanni"/>
              </a:rPr>
              <a:t>preferen</a:t>
            </a:r>
            <a:r>
              <a:rPr lang="tr-TR" dirty="0">
                <a:latin typeface="Giovanni"/>
              </a:rPr>
              <a:t>- </a:t>
            </a:r>
            <a:r>
              <a:rPr lang="tr-TR" dirty="0" err="1">
                <a:latin typeface="Giovanni"/>
              </a:rPr>
              <a:t>tially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colonizes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the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soft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tissues</a:t>
            </a:r>
            <a:r>
              <a:rPr lang="tr-TR" dirty="0">
                <a:latin typeface="Giovanni"/>
              </a:rPr>
              <a:t> of </a:t>
            </a:r>
            <a:r>
              <a:rPr lang="tr-TR" dirty="0" err="1">
                <a:latin typeface="Giovanni"/>
              </a:rPr>
              <a:t>the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head</a:t>
            </a:r>
            <a:r>
              <a:rPr lang="tr-TR" dirty="0">
                <a:latin typeface="Giovanni"/>
              </a:rPr>
              <a:t>, </a:t>
            </a:r>
            <a:r>
              <a:rPr lang="tr-TR" dirty="0" err="1">
                <a:latin typeface="Giovanni"/>
              </a:rPr>
              <a:t>especially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the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tongue</a:t>
            </a:r>
            <a:r>
              <a:rPr lang="tr-TR" dirty="0">
                <a:latin typeface="Giovanni"/>
              </a:rPr>
              <a:t>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79871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iç mekan, köpek, bakarken, kahverengi içeren bir resim&#10;&#10;Açıklama otomatik olarak oluşturuldu">
            <a:extLst>
              <a:ext uri="{FF2B5EF4-FFF2-40B4-BE49-F238E27FC236}">
                <a16:creationId xmlns:a16="http://schemas.microsoft.com/office/drawing/2014/main" id="{9F8070F9-B5E3-2D45-B343-9F6A7D383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9152"/>
            <a:ext cx="6097015" cy="4776251"/>
          </a:xfrm>
        </p:spPr>
      </p:pic>
      <p:pic>
        <p:nvPicPr>
          <p:cNvPr id="7" name="Resim 6" descr="açık hava, kar, çayır, yürüyüş içeren bir resim&#10;&#10;Açıklama otomatik olarak oluşturuldu">
            <a:extLst>
              <a:ext uri="{FF2B5EF4-FFF2-40B4-BE49-F238E27FC236}">
                <a16:creationId xmlns:a16="http://schemas.microsoft.com/office/drawing/2014/main" id="{0E42657E-07E7-0E49-A6C2-711A91077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2" y="1843084"/>
            <a:ext cx="5906292" cy="387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1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819702-A615-B841-B37A-37896832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714504"/>
            <a:ext cx="3978790" cy="23252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600" b="1" dirty="0" err="1"/>
              <a:t>Actinomycosis</a:t>
            </a:r>
            <a:r>
              <a:rPr lang="tr-TR" sz="3600" b="1" dirty="0"/>
              <a:t> (“</a:t>
            </a:r>
            <a:r>
              <a:rPr lang="tr-TR" sz="3600" b="1" dirty="0" err="1"/>
              <a:t>lumpy</a:t>
            </a:r>
            <a:r>
              <a:rPr lang="tr-TR" sz="3600" b="1" dirty="0"/>
              <a:t> </a:t>
            </a:r>
            <a:r>
              <a:rPr lang="tr-TR" sz="3600" b="1" dirty="0" err="1"/>
              <a:t>jaw</a:t>
            </a:r>
            <a:r>
              <a:rPr lang="tr-TR" sz="3600" b="1" dirty="0"/>
              <a:t>”) </a:t>
            </a:r>
            <a:br>
              <a:rPr lang="tr-TR" sz="2900" dirty="0"/>
            </a:br>
            <a:endParaRPr lang="tr-TR" sz="2900" dirty="0"/>
          </a:p>
        </p:txBody>
      </p:sp>
      <p:pic>
        <p:nvPicPr>
          <p:cNvPr id="9" name="Resim 8" descr="siyah, fotoğraf, beyaz, karanlık içeren bir resim&#10;&#10;Açıklama otomatik olarak oluşturuldu">
            <a:extLst>
              <a:ext uri="{FF2B5EF4-FFF2-40B4-BE49-F238E27FC236}">
                <a16:creationId xmlns:a16="http://schemas.microsoft.com/office/drawing/2014/main" id="{45F6AC81-732F-8A48-985F-5C80DD462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9543"/>
          <a:stretch/>
        </p:blipFill>
        <p:spPr>
          <a:xfrm>
            <a:off x="5316658" y="10"/>
            <a:ext cx="6873804" cy="34289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DE478A-9B9B-4F32-906C-273776BD7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İçerik Yer Tutucusu 4" descr="inek, hayvan, çayır, açık hava içeren bir resim&#10;&#10;Açıklama otomatik olarak oluşturuldu">
            <a:extLst>
              <a:ext uri="{FF2B5EF4-FFF2-40B4-BE49-F238E27FC236}">
                <a16:creationId xmlns:a16="http://schemas.microsoft.com/office/drawing/2014/main" id="{9CA22D68-B34D-8345-BF7A-8DD934A80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6" r="5116" b="-4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7" name="Resim 6" descr="inek, hayvan, açık hava, memeli içeren bir resim&#10;&#10;Açıklama otomatik olarak oluşturuldu">
            <a:extLst>
              <a:ext uri="{FF2B5EF4-FFF2-40B4-BE49-F238E27FC236}">
                <a16:creationId xmlns:a16="http://schemas.microsoft.com/office/drawing/2014/main" id="{82433B88-3719-924D-A28F-FDE6B0C88D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0" r="10333" b="-5"/>
          <a:stretch/>
        </p:blipFill>
        <p:spPr>
          <a:xfrm>
            <a:off x="8753560" y="3428998"/>
            <a:ext cx="3436902" cy="342899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3675D8-8B7A-4149-AD08-B81A69EC6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FE85DE-8857-4E6E-800A-944BB57F9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kdörtgen 9">
            <a:extLst>
              <a:ext uri="{FF2B5EF4-FFF2-40B4-BE49-F238E27FC236}">
                <a16:creationId xmlns:a16="http://schemas.microsoft.com/office/drawing/2014/main" id="{A1F6B04A-4BC2-CF46-A814-E0C19BED4962}"/>
              </a:ext>
            </a:extLst>
          </p:cNvPr>
          <p:cNvSpPr/>
          <p:nvPr/>
        </p:nvSpPr>
        <p:spPr>
          <a:xfrm>
            <a:off x="397154" y="3943167"/>
            <a:ext cx="4479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rgbClr val="FF0000"/>
                </a:solidFill>
                <a:latin typeface="Giovanni"/>
              </a:rPr>
              <a:t>Actinomycosis</a:t>
            </a:r>
            <a:r>
              <a:rPr lang="tr-TR" dirty="0">
                <a:solidFill>
                  <a:srgbClr val="FF0000"/>
                </a:solidFill>
                <a:latin typeface="Giovanni"/>
              </a:rPr>
              <a:t> (</a:t>
            </a:r>
            <a:r>
              <a:rPr lang="tr-TR" i="1" dirty="0" err="1">
                <a:solidFill>
                  <a:srgbClr val="FF0000"/>
                </a:solidFill>
                <a:latin typeface="Giovanni"/>
              </a:rPr>
              <a:t>Actinomyces</a:t>
            </a:r>
            <a:r>
              <a:rPr lang="tr-TR" i="1" dirty="0">
                <a:solidFill>
                  <a:srgbClr val="FF0000"/>
                </a:solidFill>
                <a:latin typeface="Giovanni"/>
              </a:rPr>
              <a:t> </a:t>
            </a:r>
            <a:r>
              <a:rPr lang="tr-TR" i="1" dirty="0" err="1">
                <a:solidFill>
                  <a:srgbClr val="FF0000"/>
                </a:solidFill>
                <a:latin typeface="Giovanni"/>
              </a:rPr>
              <a:t>bovis</a:t>
            </a:r>
            <a:r>
              <a:rPr lang="tr-TR" dirty="0">
                <a:solidFill>
                  <a:srgbClr val="FF0000"/>
                </a:solidFill>
                <a:latin typeface="Giovanni"/>
              </a:rPr>
              <a:t>) </a:t>
            </a:r>
            <a:r>
              <a:rPr lang="tr-TR" dirty="0" err="1">
                <a:latin typeface="Giovanni"/>
              </a:rPr>
              <a:t>causes</a:t>
            </a:r>
            <a:r>
              <a:rPr lang="tr-TR" dirty="0">
                <a:latin typeface="Giovanni"/>
              </a:rPr>
              <a:t> a </a:t>
            </a:r>
            <a:r>
              <a:rPr lang="tr-TR" dirty="0" err="1">
                <a:latin typeface="Giovanni"/>
              </a:rPr>
              <a:t>rarefying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periostitis</a:t>
            </a:r>
            <a:r>
              <a:rPr lang="tr-TR" dirty="0">
                <a:latin typeface="Giovanni"/>
              </a:rPr>
              <a:t> of </a:t>
            </a:r>
            <a:r>
              <a:rPr lang="tr-TR" dirty="0" err="1">
                <a:latin typeface="Giovanni"/>
              </a:rPr>
              <a:t>the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maxilla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and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the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man</a:t>
            </a:r>
            <a:r>
              <a:rPr lang="tr-TR" dirty="0">
                <a:latin typeface="Giovanni"/>
              </a:rPr>
              <a:t>- </a:t>
            </a:r>
            <a:r>
              <a:rPr lang="tr-TR" dirty="0" err="1">
                <a:latin typeface="Giovanni"/>
              </a:rPr>
              <a:t>dible</a:t>
            </a:r>
            <a:r>
              <a:rPr lang="tr-TR" dirty="0">
                <a:latin typeface="Giovanni"/>
              </a:rPr>
              <a:t>, </a:t>
            </a:r>
            <a:r>
              <a:rPr lang="tr-TR" dirty="0" err="1">
                <a:latin typeface="Giovanni"/>
              </a:rPr>
              <a:t>with</a:t>
            </a:r>
            <a:r>
              <a:rPr lang="tr-TR" dirty="0">
                <a:latin typeface="Giovanni"/>
              </a:rPr>
              <a:t> a </a:t>
            </a:r>
            <a:r>
              <a:rPr lang="tr-TR" dirty="0" err="1">
                <a:latin typeface="Giovanni"/>
              </a:rPr>
              <a:t>surrounding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soft-tissue</a:t>
            </a:r>
            <a:r>
              <a:rPr lang="tr-TR" dirty="0">
                <a:latin typeface="Giovanni"/>
              </a:rPr>
              <a:t> </a:t>
            </a:r>
            <a:r>
              <a:rPr lang="tr-TR" dirty="0" err="1">
                <a:latin typeface="Giovanni"/>
              </a:rPr>
              <a:t>reaction</a:t>
            </a:r>
            <a:r>
              <a:rPr lang="tr-TR" dirty="0">
                <a:latin typeface="Giovanni"/>
              </a:rPr>
              <a:t>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668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4B4593-8540-ED4D-BE3D-99CFB1B1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24" y="2659284"/>
            <a:ext cx="4765226" cy="28229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600" dirty="0"/>
              <a:t>Rumen </a:t>
            </a:r>
            <a:r>
              <a:rPr lang="tr-TR" sz="3600" dirty="0" err="1"/>
              <a:t>acidosis</a:t>
            </a:r>
            <a:r>
              <a:rPr lang="tr-TR" sz="3600" dirty="0"/>
              <a:t> </a:t>
            </a:r>
            <a:r>
              <a:rPr lang="tr-TR" sz="3600" dirty="0" err="1"/>
              <a:t>with</a:t>
            </a:r>
            <a:r>
              <a:rPr lang="tr-TR" sz="3600" dirty="0"/>
              <a:t> </a:t>
            </a:r>
            <a:r>
              <a:rPr lang="tr-TR" sz="3600" dirty="0" err="1"/>
              <a:t>loose</a:t>
            </a:r>
            <a:r>
              <a:rPr lang="tr-TR" sz="3600" dirty="0"/>
              <a:t> </a:t>
            </a:r>
            <a:r>
              <a:rPr lang="tr-TR" sz="3600" dirty="0" err="1"/>
              <a:t>yellow</a:t>
            </a:r>
            <a:r>
              <a:rPr lang="tr-TR" sz="3600" dirty="0"/>
              <a:t> </a:t>
            </a:r>
            <a:r>
              <a:rPr lang="tr-TR" sz="3600" dirty="0" err="1"/>
              <a:t>feces</a:t>
            </a:r>
            <a:r>
              <a:rPr lang="tr-TR" sz="3600" dirty="0"/>
              <a:t> </a:t>
            </a:r>
            <a:br>
              <a:rPr lang="tr-TR" sz="2900" dirty="0"/>
            </a:br>
            <a:endParaRPr lang="tr-TR" sz="2900" dirty="0"/>
          </a:p>
        </p:txBody>
      </p:sp>
      <p:pic>
        <p:nvPicPr>
          <p:cNvPr id="5" name="İçerik Yer Tutucusu 4" descr="inek, dik, hayvan, memeli içeren bir resim&#10;&#10;Açıklama otomatik olarak oluşturuldu">
            <a:extLst>
              <a:ext uri="{FF2B5EF4-FFF2-40B4-BE49-F238E27FC236}">
                <a16:creationId xmlns:a16="http://schemas.microsoft.com/office/drawing/2014/main" id="{9BA0FAC5-01FE-504B-83C4-08684EF6C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5" r="3" b="10172"/>
          <a:stretch/>
        </p:blipFill>
        <p:spPr>
          <a:xfrm>
            <a:off x="6103423" y="-2"/>
            <a:ext cx="6087038" cy="34294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FC9395-363F-4303-9B88-F5B9F15A2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Resim 6" descr="çit, açık hava, oturma, kalem içeren bir resim&#10;&#10;Açıklama otomatik olarak oluşturuldu">
            <a:extLst>
              <a:ext uri="{FF2B5EF4-FFF2-40B4-BE49-F238E27FC236}">
                <a16:creationId xmlns:a16="http://schemas.microsoft.com/office/drawing/2014/main" id="{97FECA03-1900-B442-AC60-4050B8D999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2046"/>
          <a:stretch/>
        </p:blipFill>
        <p:spPr>
          <a:xfrm>
            <a:off x="6103423" y="3429460"/>
            <a:ext cx="6087038" cy="34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3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8D49DF-B32E-C64F-995B-226BB680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2295526"/>
            <a:ext cx="3325731" cy="30622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600" b="1" dirty="0"/>
              <a:t>Rumen </a:t>
            </a:r>
            <a:r>
              <a:rPr lang="tr-TR" sz="3600" b="1" dirty="0" err="1"/>
              <a:t>tympany</a:t>
            </a:r>
            <a:r>
              <a:rPr lang="tr-TR" sz="3600" b="1" dirty="0"/>
              <a:t> (“</a:t>
            </a:r>
            <a:r>
              <a:rPr lang="tr-TR" sz="3600" b="1" dirty="0" err="1"/>
              <a:t>bloat</a:t>
            </a:r>
            <a:r>
              <a:rPr lang="tr-TR" sz="3600" b="1" dirty="0"/>
              <a:t>”) </a:t>
            </a:r>
            <a:br>
              <a:rPr lang="tr-TR" sz="3600" dirty="0"/>
            </a:br>
            <a:endParaRPr lang="tr-TR" sz="3600" dirty="0"/>
          </a:p>
        </p:txBody>
      </p:sp>
      <p:pic>
        <p:nvPicPr>
          <p:cNvPr id="5" name="İçerik Yer Tutucusu 4" descr="açık hava, hayvan, memeli, inek içeren bir resim&#10;&#10;Açıklama otomatik olarak oluşturuldu">
            <a:extLst>
              <a:ext uri="{FF2B5EF4-FFF2-40B4-BE49-F238E27FC236}">
                <a16:creationId xmlns:a16="http://schemas.microsoft.com/office/drawing/2014/main" id="{9B386273-09D3-844B-9234-A2C0BB9AB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9" r="1438"/>
          <a:stretch/>
        </p:blipFill>
        <p:spPr>
          <a:xfrm>
            <a:off x="4613644" y="609368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Resim 8" descr="inek, bina, siyah, hayvan içeren bir resim&#10;&#10;Açıklama otomatik olarak oluşturuldu">
            <a:extLst>
              <a:ext uri="{FF2B5EF4-FFF2-40B4-BE49-F238E27FC236}">
                <a16:creationId xmlns:a16="http://schemas.microsoft.com/office/drawing/2014/main" id="{56DDE4B2-4F5C-964F-A9A3-ED2E5A8B6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19" r="3406" b="-1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8EDF29-1535-4A6E-807D-812733F33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Resim 6" descr="memeli, hayvan, köpek, dik içeren bir resim&#10;&#10;Açıklama otomatik olarak oluşturuldu">
            <a:extLst>
              <a:ext uri="{FF2B5EF4-FFF2-40B4-BE49-F238E27FC236}">
                <a16:creationId xmlns:a16="http://schemas.microsoft.com/office/drawing/2014/main" id="{D5A48F54-F1DF-7247-B041-6030B1B8B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12" r="6625"/>
          <a:stretch/>
        </p:blipFill>
        <p:spPr>
          <a:xfrm>
            <a:off x="8135262" y="3482340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120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AC32F9-CEE3-0A4A-BB1B-61CA4538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570300"/>
            <a:ext cx="3325731" cy="45767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600" b="1" dirty="0" err="1"/>
              <a:t>Traumatic</a:t>
            </a:r>
            <a:r>
              <a:rPr lang="tr-TR" sz="3600" b="1" dirty="0"/>
              <a:t> </a:t>
            </a:r>
            <a:r>
              <a:rPr lang="tr-TR" sz="3600" b="1" dirty="0" err="1"/>
              <a:t>reticulitis</a:t>
            </a:r>
            <a:r>
              <a:rPr lang="tr-TR" sz="3600" b="1" dirty="0"/>
              <a:t> (</a:t>
            </a:r>
            <a:r>
              <a:rPr lang="tr-TR" sz="3600" b="1" dirty="0" err="1"/>
              <a:t>reticuloperitonitis</a:t>
            </a:r>
            <a:r>
              <a:rPr lang="tr-TR" sz="3600" b="1" dirty="0"/>
              <a:t>, “tire </a:t>
            </a:r>
            <a:r>
              <a:rPr lang="tr-TR" sz="3600" b="1" dirty="0" err="1"/>
              <a:t>wire</a:t>
            </a:r>
            <a:r>
              <a:rPr lang="tr-TR" sz="3600" b="1" dirty="0"/>
              <a:t> </a:t>
            </a:r>
            <a:r>
              <a:rPr lang="tr-TR" sz="3600" b="1" dirty="0" err="1"/>
              <a:t>disease</a:t>
            </a:r>
            <a:r>
              <a:rPr lang="tr-TR" sz="3600" b="1" dirty="0"/>
              <a:t>”) </a:t>
            </a:r>
            <a:br>
              <a:rPr lang="tr-TR" sz="2600" dirty="0"/>
            </a:br>
            <a:endParaRPr lang="tr-TR" sz="2600" dirty="0"/>
          </a:p>
        </p:txBody>
      </p:sp>
      <p:pic>
        <p:nvPicPr>
          <p:cNvPr id="7" name="Resim 6" descr="yiyecek, oturma, kırmızı, tablo içeren bir resim&#10;&#10;Açıklama otomatik olarak oluşturuldu">
            <a:extLst>
              <a:ext uri="{FF2B5EF4-FFF2-40B4-BE49-F238E27FC236}">
                <a16:creationId xmlns:a16="http://schemas.microsoft.com/office/drawing/2014/main" id="{1FECFF08-0ED4-DB47-96C8-735542CCE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46"/>
          <a:stretch/>
        </p:blipFill>
        <p:spPr>
          <a:xfrm>
            <a:off x="4613644" y="609368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İçerik Yer Tutucusu 4" descr="oturma, pizza, yiyecek, bal peteği içeren bir resim&#10;&#10;Açıklama otomatik olarak oluşturuldu">
            <a:extLst>
              <a:ext uri="{FF2B5EF4-FFF2-40B4-BE49-F238E27FC236}">
                <a16:creationId xmlns:a16="http://schemas.microsoft.com/office/drawing/2014/main" id="{743C1C6C-729C-B943-9517-47E94B99D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32" r="30625"/>
          <a:stretch/>
        </p:blipFill>
        <p:spPr>
          <a:xfrm>
            <a:off x="8135262" y="609601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189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7FEC382-FBD8-DB4B-A8C1-F8735C4D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6019" y="1852019"/>
            <a:ext cx="3885386" cy="33295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 err="1"/>
              <a:t>Abomasal</a:t>
            </a:r>
            <a:r>
              <a:rPr lang="en-US" sz="3600" dirty="0"/>
              <a:t> obstructive syndrome</a:t>
            </a:r>
            <a:br>
              <a:rPr lang="en-US" sz="3600" dirty="0"/>
            </a:br>
            <a:r>
              <a:rPr lang="en-US" sz="3600" dirty="0"/>
              <a:t>(vagal indigestion, “</a:t>
            </a:r>
            <a:r>
              <a:rPr lang="en-US" sz="3600" dirty="0" err="1"/>
              <a:t>Hoflund</a:t>
            </a:r>
            <a:r>
              <a:rPr lang="en-US" sz="3600" dirty="0"/>
              <a:t> syndrome”) </a:t>
            </a:r>
            <a:br>
              <a:rPr lang="en-US" sz="2900" dirty="0"/>
            </a:br>
            <a:endParaRPr lang="en-US" sz="2900" dirty="0"/>
          </a:p>
        </p:txBody>
      </p:sp>
      <p:pic>
        <p:nvPicPr>
          <p:cNvPr id="7" name="Resim 6" descr="inek, çayır, büyükbaş, memeli içeren bir resim&#10;&#10;Açıklama otomatik olarak oluşturuldu">
            <a:extLst>
              <a:ext uri="{FF2B5EF4-FFF2-40B4-BE49-F238E27FC236}">
                <a16:creationId xmlns:a16="http://schemas.microsoft.com/office/drawing/2014/main" id="{E80E2DE0-F4E1-5E42-B94D-740D05DF9D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65" r="16409"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İçerik Yer Tutucusu 4" descr="inek, memeli, açık hava, hayvan içeren bir resim&#10;&#10;Açıklama otomatik olarak oluşturuldu">
            <a:extLst>
              <a:ext uri="{FF2B5EF4-FFF2-40B4-BE49-F238E27FC236}">
                <a16:creationId xmlns:a16="http://schemas.microsoft.com/office/drawing/2014/main" id="{68553D32-F788-2F4D-8651-C9F6CED41A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15" r="14029"/>
          <a:stretch/>
        </p:blipFill>
        <p:spPr>
          <a:xfrm>
            <a:off x="4139714" y="609601"/>
            <a:ext cx="341442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5410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Macintosh PowerPoint</Application>
  <PresentationFormat>Geniş ekran</PresentationFormat>
  <Paragraphs>12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Giovanni</vt:lpstr>
      <vt:lpstr>Wingdings 3</vt:lpstr>
      <vt:lpstr>İyon</vt:lpstr>
      <vt:lpstr>Sığır sindirim sistemi cerrahisi</vt:lpstr>
      <vt:lpstr>PowerPoint Sunusu</vt:lpstr>
      <vt:lpstr>Actinobacillosis (“wooden tongue”)   </vt:lpstr>
      <vt:lpstr>PowerPoint Sunusu</vt:lpstr>
      <vt:lpstr>Actinomycosis (“lumpy jaw”)  </vt:lpstr>
      <vt:lpstr>Rumen acidosis with loose yellow feces  </vt:lpstr>
      <vt:lpstr>Rumen tympany (“bloat”)  </vt:lpstr>
      <vt:lpstr>Traumatic reticulitis (reticuloperitonitis, “tire wire disease”)  </vt:lpstr>
      <vt:lpstr>Abomasal obstructive syndrome (vagal indigestion, “Hoflund syndrome”)  </vt:lpstr>
      <vt:lpstr>Left displaced abomasum (LDA)  </vt:lpstr>
      <vt:lpstr>PowerPoint Sunusu</vt:lpstr>
      <vt:lpstr>Abomasal torsion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Sığır sindirim sistemi cerrahisi</dc:title>
  <dc:creator>murat calıskan</dc:creator>
  <cp:lastModifiedBy>murat calıskan</cp:lastModifiedBy>
  <cp:revision>1</cp:revision>
  <dcterms:created xsi:type="dcterms:W3CDTF">2020-04-08T20:16:49Z</dcterms:created>
  <dcterms:modified xsi:type="dcterms:W3CDTF">2020-04-08T20:16:56Z</dcterms:modified>
</cp:coreProperties>
</file>