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7"/>
  </p:notesMasterIdLst>
  <p:sldIdLst>
    <p:sldId id="256" r:id="rId2"/>
    <p:sldId id="269" r:id="rId3"/>
    <p:sldId id="270" r:id="rId4"/>
    <p:sldId id="304" r:id="rId5"/>
    <p:sldId id="305" r:id="rId6"/>
    <p:sldId id="306" r:id="rId7"/>
    <p:sldId id="271" r:id="rId8"/>
    <p:sldId id="272" r:id="rId9"/>
    <p:sldId id="257" r:id="rId10"/>
    <p:sldId id="273" r:id="rId11"/>
    <p:sldId id="274" r:id="rId12"/>
    <p:sldId id="275" r:id="rId13"/>
    <p:sldId id="258" r:id="rId14"/>
    <p:sldId id="259" r:id="rId15"/>
    <p:sldId id="260" r:id="rId16"/>
    <p:sldId id="261" r:id="rId17"/>
    <p:sldId id="276" r:id="rId18"/>
    <p:sldId id="277" r:id="rId19"/>
    <p:sldId id="294" r:id="rId20"/>
    <p:sldId id="295" r:id="rId21"/>
    <p:sldId id="278" r:id="rId22"/>
    <p:sldId id="262" r:id="rId23"/>
    <p:sldId id="279" r:id="rId24"/>
    <p:sldId id="280" r:id="rId25"/>
    <p:sldId id="281" r:id="rId26"/>
  </p:sldIdLst>
  <p:sldSz cx="9144000" cy="6858000" type="screen4x3"/>
  <p:notesSz cx="6856413" cy="9713913"/>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00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tr-TR" altLang="tr-TR"/>
          </a:p>
        </p:txBody>
      </p:sp>
      <p:sp>
        <p:nvSpPr>
          <p:cNvPr id="18435" name="Rectangle 3"/>
          <p:cNvSpPr>
            <a:spLocks noGrp="1" noChangeArrowheads="1"/>
          </p:cNvSpPr>
          <p:nvPr>
            <p:ph type="dt" idx="1"/>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tr-TR" altLang="tr-TR"/>
          </a:p>
        </p:txBody>
      </p:sp>
      <p:sp>
        <p:nvSpPr>
          <p:cNvPr id="53252" name="Rectangle 4"/>
          <p:cNvSpPr>
            <a:spLocks noGrp="1" noRot="1" noChangeAspect="1" noChangeArrowheads="1" noTextEdit="1"/>
          </p:cNvSpPr>
          <p:nvPr>
            <p:ph type="sldImg" idx="2"/>
          </p:nvPr>
        </p:nvSpPr>
        <p:spPr bwMode="auto">
          <a:xfrm>
            <a:off x="1000125" y="728663"/>
            <a:ext cx="4857750" cy="36433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85800" y="4614863"/>
            <a:ext cx="5484813" cy="43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noProof="0"/>
              <a:t>Click to edit Master text styles</a:t>
            </a:r>
          </a:p>
          <a:p>
            <a:pPr lvl="1"/>
            <a:r>
              <a:rPr lang="tr-TR" altLang="tr-TR" noProof="0"/>
              <a:t>Second level</a:t>
            </a:r>
          </a:p>
          <a:p>
            <a:pPr lvl="2"/>
            <a:r>
              <a:rPr lang="tr-TR" altLang="tr-TR" noProof="0"/>
              <a:t>Third level</a:t>
            </a:r>
          </a:p>
          <a:p>
            <a:pPr lvl="3"/>
            <a:r>
              <a:rPr lang="tr-TR" altLang="tr-TR" noProof="0"/>
              <a:t>Fourth level</a:t>
            </a:r>
          </a:p>
          <a:p>
            <a:pPr lvl="4"/>
            <a:r>
              <a:rPr lang="tr-TR" altLang="tr-TR" noProof="0"/>
              <a:t>Fifth level</a:t>
            </a:r>
          </a:p>
        </p:txBody>
      </p:sp>
      <p:sp>
        <p:nvSpPr>
          <p:cNvPr id="18438" name="Rectangle 6"/>
          <p:cNvSpPr>
            <a:spLocks noGrp="1" noChangeArrowheads="1"/>
          </p:cNvSpPr>
          <p:nvPr>
            <p:ph type="ftr" sz="quarter" idx="4"/>
          </p:nvPr>
        </p:nvSpPr>
        <p:spPr bwMode="auto">
          <a:xfrm>
            <a:off x="0" y="922655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tr-TR" altLang="tr-TR"/>
          </a:p>
        </p:txBody>
      </p:sp>
      <p:sp>
        <p:nvSpPr>
          <p:cNvPr id="18439" name="Rectangle 7"/>
          <p:cNvSpPr>
            <a:spLocks noGrp="1" noChangeArrowheads="1"/>
          </p:cNvSpPr>
          <p:nvPr>
            <p:ph type="sldNum" sz="quarter" idx="5"/>
          </p:nvPr>
        </p:nvSpPr>
        <p:spPr bwMode="auto">
          <a:xfrm>
            <a:off x="3883025" y="922655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3880183-E5C6-4DA0-A051-C9A9C67488D0}" type="slidenum">
              <a:rPr lang="tr-TR" altLang="tr-TR"/>
              <a:pPr>
                <a:defRPr/>
              </a:pPr>
              <a:t>‹#›</a:t>
            </a:fld>
            <a:endParaRPr lang="tr-TR" altLang="tr-TR"/>
          </a:p>
        </p:txBody>
      </p:sp>
    </p:spTree>
    <p:extLst>
      <p:ext uri="{BB962C8B-B14F-4D97-AF65-F5344CB8AC3E}">
        <p14:creationId xmlns:p14="http://schemas.microsoft.com/office/powerpoint/2010/main" val="3448739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A0567455-BA08-4E11-B594-71B9824CD795}" type="slidenum">
              <a:rPr lang="tr-TR" altLang="tr-TR"/>
              <a:pPr>
                <a:defRPr/>
              </a:pPr>
              <a:t>‹#›</a:t>
            </a:fld>
            <a:endParaRPr lang="tr-TR" altLang="tr-TR"/>
          </a:p>
        </p:txBody>
      </p:sp>
      <p:sp>
        <p:nvSpPr>
          <p:cNvPr id="5" name="Footer Placeholder 4"/>
          <p:cNvSpPr>
            <a:spLocks noGrp="1"/>
          </p:cNvSpPr>
          <p:nvPr>
            <p:ph type="ftr" sz="quarter" idx="11"/>
          </p:nvPr>
        </p:nvSpPr>
        <p:spPr/>
        <p:txBody>
          <a:bodyPr/>
          <a:lstStyle>
            <a:lvl1pPr>
              <a:defRPr/>
            </a:lvl1pPr>
          </a:lstStyle>
          <a:p>
            <a:pPr>
              <a:defRPr/>
            </a:pPr>
            <a:r>
              <a:rPr lang="tr-TR" altLang="tr-TR"/>
              <a:t>KİM232 END.KİM II - DOÇ.DR. KAMRAN POLAT-ANKARA ÜNİV.,FEN FAK., KİMYA BÖL.,</a:t>
            </a:r>
          </a:p>
        </p:txBody>
      </p:sp>
      <p:sp>
        <p:nvSpPr>
          <p:cNvPr id="6" name="Date Placeholder 3"/>
          <p:cNvSpPr>
            <a:spLocks noGrp="1"/>
          </p:cNvSpPr>
          <p:nvPr>
            <p:ph type="dt" sz="half" idx="12"/>
          </p:nvPr>
        </p:nvSpPr>
        <p:spPr/>
        <p:txBody>
          <a:bodyPr/>
          <a:lstStyle>
            <a:lvl1pPr>
              <a:defRPr/>
            </a:lvl1pPr>
          </a:lstStyle>
          <a:p>
            <a:pPr>
              <a:defRPr/>
            </a:pPr>
            <a:fld id="{64A36533-8EAD-469A-8FF2-CBDEB27A7924}" type="datetime1">
              <a:rPr lang="tr-TR" altLang="tr-TR" smtClean="0"/>
              <a:t>17.10.2018</a:t>
            </a:fld>
            <a:endParaRPr lang="tr-TR" altLang="tr-TR"/>
          </a:p>
        </p:txBody>
      </p:sp>
    </p:spTree>
    <p:extLst>
      <p:ext uri="{BB962C8B-B14F-4D97-AF65-F5344CB8AC3E}">
        <p14:creationId xmlns:p14="http://schemas.microsoft.com/office/powerpoint/2010/main" val="3196724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E43E5D8-AC17-42E7-A064-BBCA17FA5B31}" type="slidenum">
              <a:rPr lang="tr-TR" altLang="tr-TR"/>
              <a:pPr>
                <a:defRPr/>
              </a:pPr>
              <a:t>‹#›</a:t>
            </a:fld>
            <a:endParaRPr lang="tr-TR" altLang="tr-TR"/>
          </a:p>
        </p:txBody>
      </p:sp>
      <p:sp>
        <p:nvSpPr>
          <p:cNvPr id="5" name="Footer Placeholder 4"/>
          <p:cNvSpPr>
            <a:spLocks noGrp="1"/>
          </p:cNvSpPr>
          <p:nvPr>
            <p:ph type="ftr" sz="quarter" idx="11"/>
          </p:nvPr>
        </p:nvSpPr>
        <p:spPr/>
        <p:txBody>
          <a:bodyPr/>
          <a:lstStyle>
            <a:lvl1pPr>
              <a:defRPr/>
            </a:lvl1pPr>
          </a:lstStyle>
          <a:p>
            <a:pPr>
              <a:defRPr/>
            </a:pPr>
            <a:r>
              <a:rPr lang="tr-TR" altLang="tr-TR"/>
              <a:t>KİM232 END.KİM II - DOÇ.DR. KAMRAN POLAT-ANKARA ÜNİV.,FEN FAK., KİMYA BÖL.,</a:t>
            </a:r>
          </a:p>
        </p:txBody>
      </p:sp>
      <p:sp>
        <p:nvSpPr>
          <p:cNvPr id="6" name="Date Placeholder 3"/>
          <p:cNvSpPr>
            <a:spLocks noGrp="1"/>
          </p:cNvSpPr>
          <p:nvPr>
            <p:ph type="dt" sz="half" idx="12"/>
          </p:nvPr>
        </p:nvSpPr>
        <p:spPr/>
        <p:txBody>
          <a:bodyPr/>
          <a:lstStyle>
            <a:lvl1pPr>
              <a:defRPr/>
            </a:lvl1pPr>
          </a:lstStyle>
          <a:p>
            <a:pPr>
              <a:defRPr/>
            </a:pPr>
            <a:fld id="{1CD743E2-A3BB-478A-A14D-0C557ABFF6FB}" type="datetime1">
              <a:rPr lang="tr-TR" altLang="tr-TR" smtClean="0"/>
              <a:t>17.10.2018</a:t>
            </a:fld>
            <a:endParaRPr lang="tr-TR" altLang="tr-TR"/>
          </a:p>
        </p:txBody>
      </p:sp>
    </p:spTree>
    <p:extLst>
      <p:ext uri="{BB962C8B-B14F-4D97-AF65-F5344CB8AC3E}">
        <p14:creationId xmlns:p14="http://schemas.microsoft.com/office/powerpoint/2010/main" val="251552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B1C32C1-69B2-44D4-8096-82A302D014C6}" type="slidenum">
              <a:rPr lang="tr-TR" altLang="tr-TR"/>
              <a:pPr>
                <a:defRPr/>
              </a:pPr>
              <a:t>‹#›</a:t>
            </a:fld>
            <a:endParaRPr lang="tr-TR" altLang="tr-TR"/>
          </a:p>
        </p:txBody>
      </p:sp>
      <p:sp>
        <p:nvSpPr>
          <p:cNvPr id="5" name="Footer Placeholder 4"/>
          <p:cNvSpPr>
            <a:spLocks noGrp="1"/>
          </p:cNvSpPr>
          <p:nvPr>
            <p:ph type="ftr" sz="quarter" idx="11"/>
          </p:nvPr>
        </p:nvSpPr>
        <p:spPr/>
        <p:txBody>
          <a:bodyPr/>
          <a:lstStyle>
            <a:lvl1pPr>
              <a:defRPr/>
            </a:lvl1pPr>
          </a:lstStyle>
          <a:p>
            <a:pPr>
              <a:defRPr/>
            </a:pPr>
            <a:r>
              <a:rPr lang="tr-TR" altLang="tr-TR"/>
              <a:t>KİM232 END.KİM II - DOÇ.DR. KAMRAN POLAT-ANKARA ÜNİV.,FEN FAK., KİMYA BÖL.,</a:t>
            </a:r>
          </a:p>
        </p:txBody>
      </p:sp>
      <p:sp>
        <p:nvSpPr>
          <p:cNvPr id="6" name="Date Placeholder 3"/>
          <p:cNvSpPr>
            <a:spLocks noGrp="1"/>
          </p:cNvSpPr>
          <p:nvPr>
            <p:ph type="dt" sz="half" idx="12"/>
          </p:nvPr>
        </p:nvSpPr>
        <p:spPr/>
        <p:txBody>
          <a:bodyPr/>
          <a:lstStyle>
            <a:lvl1pPr>
              <a:defRPr/>
            </a:lvl1pPr>
          </a:lstStyle>
          <a:p>
            <a:pPr>
              <a:defRPr/>
            </a:pPr>
            <a:fld id="{0613D396-3814-4C4E-9A56-AAE937656D04}" type="datetime1">
              <a:rPr lang="tr-TR" altLang="tr-TR" smtClean="0"/>
              <a:t>17.10.2018</a:t>
            </a:fld>
            <a:endParaRPr lang="tr-TR" altLang="tr-TR"/>
          </a:p>
        </p:txBody>
      </p:sp>
    </p:spTree>
    <p:extLst>
      <p:ext uri="{BB962C8B-B14F-4D97-AF65-F5344CB8AC3E}">
        <p14:creationId xmlns:p14="http://schemas.microsoft.com/office/powerpoint/2010/main" val="3127168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88948AE-CE4A-432E-B30C-A29CF19AF81D}" type="slidenum">
              <a:rPr lang="tr-TR" altLang="tr-TR"/>
              <a:pPr>
                <a:defRPr/>
              </a:pPr>
              <a:t>‹#›</a:t>
            </a:fld>
            <a:endParaRPr lang="tr-TR" altLang="tr-TR"/>
          </a:p>
        </p:txBody>
      </p:sp>
      <p:sp>
        <p:nvSpPr>
          <p:cNvPr id="5" name="Footer Placeholder 4"/>
          <p:cNvSpPr>
            <a:spLocks noGrp="1"/>
          </p:cNvSpPr>
          <p:nvPr>
            <p:ph type="ftr" sz="quarter" idx="11"/>
          </p:nvPr>
        </p:nvSpPr>
        <p:spPr/>
        <p:txBody>
          <a:bodyPr/>
          <a:lstStyle>
            <a:lvl1pPr>
              <a:defRPr/>
            </a:lvl1pPr>
          </a:lstStyle>
          <a:p>
            <a:pPr>
              <a:defRPr/>
            </a:pPr>
            <a:r>
              <a:rPr lang="tr-TR" altLang="tr-TR"/>
              <a:t>KİM232 END.KİM II - DOÇ.DR. KAMRAN POLAT-ANKARA ÜNİV.,FEN FAK., KİMYA BÖL.,</a:t>
            </a:r>
          </a:p>
        </p:txBody>
      </p:sp>
      <p:sp>
        <p:nvSpPr>
          <p:cNvPr id="6" name="Date Placeholder 3"/>
          <p:cNvSpPr>
            <a:spLocks noGrp="1"/>
          </p:cNvSpPr>
          <p:nvPr>
            <p:ph type="dt" sz="half" idx="12"/>
          </p:nvPr>
        </p:nvSpPr>
        <p:spPr/>
        <p:txBody>
          <a:bodyPr/>
          <a:lstStyle>
            <a:lvl1pPr>
              <a:defRPr/>
            </a:lvl1pPr>
          </a:lstStyle>
          <a:p>
            <a:pPr>
              <a:defRPr/>
            </a:pPr>
            <a:fld id="{9A11BE7A-9618-45EA-8F7E-98E5966F2EBD}" type="datetime1">
              <a:rPr lang="tr-TR" altLang="tr-TR" smtClean="0"/>
              <a:t>17.10.2018</a:t>
            </a:fld>
            <a:endParaRPr lang="tr-TR" altLang="tr-TR"/>
          </a:p>
        </p:txBody>
      </p:sp>
    </p:spTree>
    <p:extLst>
      <p:ext uri="{BB962C8B-B14F-4D97-AF65-F5344CB8AC3E}">
        <p14:creationId xmlns:p14="http://schemas.microsoft.com/office/powerpoint/2010/main" val="198667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Slide Number Placeholder 5"/>
          <p:cNvSpPr>
            <a:spLocks noGrp="1"/>
          </p:cNvSpPr>
          <p:nvPr>
            <p:ph type="sldNum" sz="quarter" idx="10"/>
          </p:nvPr>
        </p:nvSpPr>
        <p:spPr>
          <a:ln/>
        </p:spPr>
        <p:txBody>
          <a:bodyPr/>
          <a:lstStyle>
            <a:lvl1pPr>
              <a:defRPr/>
            </a:lvl1pPr>
          </a:lstStyle>
          <a:p>
            <a:pPr>
              <a:defRPr/>
            </a:pPr>
            <a:fld id="{546F99C8-5171-4AA2-B0F2-656875114ADA}" type="slidenum">
              <a:rPr lang="tr-TR" altLang="tr-TR"/>
              <a:pPr>
                <a:defRPr/>
              </a:pPr>
              <a:t>‹#›</a:t>
            </a:fld>
            <a:endParaRPr lang="tr-TR" altLang="tr-TR"/>
          </a:p>
        </p:txBody>
      </p:sp>
      <p:sp>
        <p:nvSpPr>
          <p:cNvPr id="5" name="Footer Placeholder 4"/>
          <p:cNvSpPr>
            <a:spLocks noGrp="1"/>
          </p:cNvSpPr>
          <p:nvPr>
            <p:ph type="ftr" sz="quarter" idx="11"/>
          </p:nvPr>
        </p:nvSpPr>
        <p:spPr/>
        <p:txBody>
          <a:bodyPr/>
          <a:lstStyle>
            <a:lvl1pPr>
              <a:defRPr/>
            </a:lvl1pPr>
          </a:lstStyle>
          <a:p>
            <a:pPr>
              <a:defRPr/>
            </a:pPr>
            <a:r>
              <a:rPr lang="tr-TR" altLang="tr-TR"/>
              <a:t>KİM232 END.KİM II - DOÇ.DR. KAMRAN POLAT-ANKARA ÜNİV.,FEN FAK., KİMYA BÖL.,</a:t>
            </a:r>
          </a:p>
        </p:txBody>
      </p:sp>
      <p:sp>
        <p:nvSpPr>
          <p:cNvPr id="6" name="Date Placeholder 3"/>
          <p:cNvSpPr>
            <a:spLocks noGrp="1"/>
          </p:cNvSpPr>
          <p:nvPr>
            <p:ph type="dt" sz="half" idx="12"/>
          </p:nvPr>
        </p:nvSpPr>
        <p:spPr/>
        <p:txBody>
          <a:bodyPr/>
          <a:lstStyle>
            <a:lvl1pPr>
              <a:defRPr/>
            </a:lvl1pPr>
          </a:lstStyle>
          <a:p>
            <a:pPr>
              <a:defRPr/>
            </a:pPr>
            <a:fld id="{B310C070-4A9E-448A-8359-7FD358DC805F}" type="datetime1">
              <a:rPr lang="tr-TR" altLang="tr-TR" smtClean="0"/>
              <a:t>17.10.2018</a:t>
            </a:fld>
            <a:endParaRPr lang="tr-TR" altLang="tr-TR"/>
          </a:p>
        </p:txBody>
      </p:sp>
    </p:spTree>
    <p:extLst>
      <p:ext uri="{BB962C8B-B14F-4D97-AF65-F5344CB8AC3E}">
        <p14:creationId xmlns:p14="http://schemas.microsoft.com/office/powerpoint/2010/main" val="374630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E91DEEAC-5F73-4B4F-B87E-5233F08B4BD1}" type="slidenum">
              <a:rPr lang="tr-TR" altLang="tr-TR"/>
              <a:pPr>
                <a:defRPr/>
              </a:pPr>
              <a:t>‹#›</a:t>
            </a:fld>
            <a:endParaRPr lang="tr-TR" altLang="tr-TR"/>
          </a:p>
        </p:txBody>
      </p:sp>
      <p:sp>
        <p:nvSpPr>
          <p:cNvPr id="6" name="Footer Placeholder 4"/>
          <p:cNvSpPr>
            <a:spLocks noGrp="1"/>
          </p:cNvSpPr>
          <p:nvPr>
            <p:ph type="ftr" sz="quarter" idx="11"/>
          </p:nvPr>
        </p:nvSpPr>
        <p:spPr/>
        <p:txBody>
          <a:bodyPr/>
          <a:lstStyle>
            <a:lvl1pPr>
              <a:defRPr/>
            </a:lvl1pPr>
          </a:lstStyle>
          <a:p>
            <a:pPr>
              <a:defRPr/>
            </a:pPr>
            <a:r>
              <a:rPr lang="tr-TR" altLang="tr-TR"/>
              <a:t>KİM232 END.KİM II - DOÇ.DR. KAMRAN POLAT-ANKARA ÜNİV.,FEN FAK., KİMYA BÖL.,</a:t>
            </a:r>
          </a:p>
        </p:txBody>
      </p:sp>
      <p:sp>
        <p:nvSpPr>
          <p:cNvPr id="7" name="Date Placeholder 3"/>
          <p:cNvSpPr>
            <a:spLocks noGrp="1"/>
          </p:cNvSpPr>
          <p:nvPr>
            <p:ph type="dt" sz="half" idx="12"/>
          </p:nvPr>
        </p:nvSpPr>
        <p:spPr/>
        <p:txBody>
          <a:bodyPr/>
          <a:lstStyle>
            <a:lvl1pPr>
              <a:defRPr/>
            </a:lvl1pPr>
          </a:lstStyle>
          <a:p>
            <a:pPr>
              <a:defRPr/>
            </a:pPr>
            <a:fld id="{1D8FF0D3-80AB-49DF-BCC6-30A80E3D5E12}" type="datetime1">
              <a:rPr lang="tr-TR" altLang="tr-TR" smtClean="0"/>
              <a:t>17.10.2018</a:t>
            </a:fld>
            <a:endParaRPr lang="tr-TR" altLang="tr-TR"/>
          </a:p>
        </p:txBody>
      </p:sp>
    </p:spTree>
    <p:extLst>
      <p:ext uri="{BB962C8B-B14F-4D97-AF65-F5344CB8AC3E}">
        <p14:creationId xmlns:p14="http://schemas.microsoft.com/office/powerpoint/2010/main" val="378676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CA5805B3-C422-46A3-B3B0-C4843AD12E01}" type="slidenum">
              <a:rPr lang="tr-TR" altLang="tr-TR"/>
              <a:pPr>
                <a:defRPr/>
              </a:pPr>
              <a:t>‹#›</a:t>
            </a:fld>
            <a:endParaRPr lang="tr-TR" altLang="tr-TR"/>
          </a:p>
        </p:txBody>
      </p:sp>
      <p:sp>
        <p:nvSpPr>
          <p:cNvPr id="8" name="Footer Placeholder 4"/>
          <p:cNvSpPr>
            <a:spLocks noGrp="1"/>
          </p:cNvSpPr>
          <p:nvPr>
            <p:ph type="ftr" sz="quarter" idx="11"/>
          </p:nvPr>
        </p:nvSpPr>
        <p:spPr/>
        <p:txBody>
          <a:bodyPr/>
          <a:lstStyle>
            <a:lvl1pPr>
              <a:defRPr/>
            </a:lvl1pPr>
          </a:lstStyle>
          <a:p>
            <a:pPr>
              <a:defRPr/>
            </a:pPr>
            <a:r>
              <a:rPr lang="tr-TR" altLang="tr-TR"/>
              <a:t>KİM232 END.KİM II - DOÇ.DR. KAMRAN POLAT-ANKARA ÜNİV.,FEN FAK., KİMYA BÖL.,</a:t>
            </a:r>
          </a:p>
        </p:txBody>
      </p:sp>
      <p:sp>
        <p:nvSpPr>
          <p:cNvPr id="9" name="Date Placeholder 3"/>
          <p:cNvSpPr>
            <a:spLocks noGrp="1"/>
          </p:cNvSpPr>
          <p:nvPr>
            <p:ph type="dt" sz="half" idx="12"/>
          </p:nvPr>
        </p:nvSpPr>
        <p:spPr/>
        <p:txBody>
          <a:bodyPr/>
          <a:lstStyle>
            <a:lvl1pPr>
              <a:defRPr/>
            </a:lvl1pPr>
          </a:lstStyle>
          <a:p>
            <a:pPr>
              <a:defRPr/>
            </a:pPr>
            <a:fld id="{93D4EDC5-4ABE-4B65-BE67-2BBB3C840F90}" type="datetime1">
              <a:rPr lang="tr-TR" altLang="tr-TR" smtClean="0"/>
              <a:t>17.10.2018</a:t>
            </a:fld>
            <a:endParaRPr lang="tr-TR" altLang="tr-TR"/>
          </a:p>
        </p:txBody>
      </p:sp>
    </p:spTree>
    <p:extLst>
      <p:ext uri="{BB962C8B-B14F-4D97-AF65-F5344CB8AC3E}">
        <p14:creationId xmlns:p14="http://schemas.microsoft.com/office/powerpoint/2010/main" val="41529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F64CCB32-D3AF-4517-AEDA-3E4D8B6F7FA5}" type="slidenum">
              <a:rPr lang="tr-TR" altLang="tr-TR"/>
              <a:pPr>
                <a:defRPr/>
              </a:pPr>
              <a:t>‹#›</a:t>
            </a:fld>
            <a:endParaRPr lang="tr-TR" altLang="tr-TR"/>
          </a:p>
        </p:txBody>
      </p:sp>
      <p:sp>
        <p:nvSpPr>
          <p:cNvPr id="4" name="Footer Placeholder 4"/>
          <p:cNvSpPr>
            <a:spLocks noGrp="1"/>
          </p:cNvSpPr>
          <p:nvPr>
            <p:ph type="ftr" sz="quarter" idx="11"/>
          </p:nvPr>
        </p:nvSpPr>
        <p:spPr/>
        <p:txBody>
          <a:bodyPr/>
          <a:lstStyle>
            <a:lvl1pPr>
              <a:defRPr/>
            </a:lvl1pPr>
          </a:lstStyle>
          <a:p>
            <a:pPr>
              <a:defRPr/>
            </a:pPr>
            <a:r>
              <a:rPr lang="tr-TR" altLang="tr-TR"/>
              <a:t>KİM232 END.KİM II - DOÇ.DR. KAMRAN POLAT-ANKARA ÜNİV.,FEN FAK., KİMYA BÖL.,</a:t>
            </a:r>
          </a:p>
        </p:txBody>
      </p:sp>
      <p:sp>
        <p:nvSpPr>
          <p:cNvPr id="5" name="Date Placeholder 3"/>
          <p:cNvSpPr>
            <a:spLocks noGrp="1"/>
          </p:cNvSpPr>
          <p:nvPr>
            <p:ph type="dt" sz="half" idx="12"/>
          </p:nvPr>
        </p:nvSpPr>
        <p:spPr/>
        <p:txBody>
          <a:bodyPr/>
          <a:lstStyle>
            <a:lvl1pPr>
              <a:defRPr/>
            </a:lvl1pPr>
          </a:lstStyle>
          <a:p>
            <a:pPr>
              <a:defRPr/>
            </a:pPr>
            <a:fld id="{D3162F7C-8627-43E3-BDEE-C641B6B9914B}" type="datetime1">
              <a:rPr lang="tr-TR" altLang="tr-TR" smtClean="0"/>
              <a:t>17.10.2018</a:t>
            </a:fld>
            <a:endParaRPr lang="tr-TR" altLang="tr-TR"/>
          </a:p>
        </p:txBody>
      </p:sp>
    </p:spTree>
    <p:extLst>
      <p:ext uri="{BB962C8B-B14F-4D97-AF65-F5344CB8AC3E}">
        <p14:creationId xmlns:p14="http://schemas.microsoft.com/office/powerpoint/2010/main" val="74227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CD8426AC-70A2-4E1C-8ACA-667C988EDF54}" type="slidenum">
              <a:rPr lang="tr-TR" altLang="tr-TR"/>
              <a:pPr>
                <a:defRPr/>
              </a:pPr>
              <a:t>‹#›</a:t>
            </a:fld>
            <a:endParaRPr lang="tr-TR" altLang="tr-TR"/>
          </a:p>
        </p:txBody>
      </p:sp>
      <p:sp>
        <p:nvSpPr>
          <p:cNvPr id="3" name="Footer Placeholder 4"/>
          <p:cNvSpPr>
            <a:spLocks noGrp="1"/>
          </p:cNvSpPr>
          <p:nvPr>
            <p:ph type="ftr" sz="quarter" idx="11"/>
          </p:nvPr>
        </p:nvSpPr>
        <p:spPr/>
        <p:txBody>
          <a:bodyPr/>
          <a:lstStyle>
            <a:lvl1pPr>
              <a:defRPr/>
            </a:lvl1pPr>
          </a:lstStyle>
          <a:p>
            <a:pPr>
              <a:defRPr/>
            </a:pPr>
            <a:r>
              <a:rPr lang="tr-TR" altLang="tr-TR"/>
              <a:t>KİM232 END.KİM II - DOÇ.DR. KAMRAN POLAT-ANKARA ÜNİV.,FEN FAK., KİMYA BÖL.,</a:t>
            </a:r>
          </a:p>
        </p:txBody>
      </p:sp>
      <p:sp>
        <p:nvSpPr>
          <p:cNvPr id="4" name="Date Placeholder 3"/>
          <p:cNvSpPr>
            <a:spLocks noGrp="1"/>
          </p:cNvSpPr>
          <p:nvPr>
            <p:ph type="dt" sz="half" idx="12"/>
          </p:nvPr>
        </p:nvSpPr>
        <p:spPr/>
        <p:txBody>
          <a:bodyPr/>
          <a:lstStyle>
            <a:lvl1pPr>
              <a:defRPr/>
            </a:lvl1pPr>
          </a:lstStyle>
          <a:p>
            <a:pPr>
              <a:defRPr/>
            </a:pPr>
            <a:fld id="{F4E3FB5E-F5B2-445A-B9B7-5AEB8D70B45C}" type="datetime1">
              <a:rPr lang="tr-TR" altLang="tr-TR" smtClean="0"/>
              <a:t>17.10.2018</a:t>
            </a:fld>
            <a:endParaRPr lang="tr-TR" altLang="tr-TR"/>
          </a:p>
        </p:txBody>
      </p:sp>
    </p:spTree>
    <p:extLst>
      <p:ext uri="{BB962C8B-B14F-4D97-AF65-F5344CB8AC3E}">
        <p14:creationId xmlns:p14="http://schemas.microsoft.com/office/powerpoint/2010/main" val="165035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Content Placeholder 8"/>
          <p:cNvSpPr>
            <a:spLocks noGrp="1"/>
          </p:cNvSpPr>
          <p:nvPr>
            <p:ph sz="quarter" idx="13"/>
          </p:nvPr>
        </p:nvSpPr>
        <p:spPr>
          <a:xfrm>
            <a:off x="304800" y="381000"/>
            <a:ext cx="7772400" cy="494284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92147BEA-DC1B-48F8-AC1D-9B11BD45BE22}" type="slidenum">
              <a:rPr lang="tr-TR" altLang="tr-TR"/>
              <a:pPr>
                <a:defRPr/>
              </a:pPr>
              <a:t>‹#›</a:t>
            </a:fld>
            <a:endParaRPr lang="tr-TR" altLang="tr-TR"/>
          </a:p>
        </p:txBody>
      </p:sp>
      <p:sp>
        <p:nvSpPr>
          <p:cNvPr id="6" name="Footer Placeholder 4"/>
          <p:cNvSpPr>
            <a:spLocks noGrp="1"/>
          </p:cNvSpPr>
          <p:nvPr>
            <p:ph type="ftr" sz="quarter" idx="15"/>
          </p:nvPr>
        </p:nvSpPr>
        <p:spPr/>
        <p:txBody>
          <a:bodyPr/>
          <a:lstStyle>
            <a:lvl1pPr>
              <a:defRPr/>
            </a:lvl1pPr>
          </a:lstStyle>
          <a:p>
            <a:pPr>
              <a:defRPr/>
            </a:pPr>
            <a:r>
              <a:rPr lang="tr-TR" altLang="tr-TR"/>
              <a:t>KİM232 END.KİM II - DOÇ.DR. KAMRAN POLAT-ANKARA ÜNİV.,FEN FAK., KİMYA BÖL.,</a:t>
            </a:r>
          </a:p>
        </p:txBody>
      </p:sp>
      <p:sp>
        <p:nvSpPr>
          <p:cNvPr id="7" name="Date Placeholder 3"/>
          <p:cNvSpPr>
            <a:spLocks noGrp="1"/>
          </p:cNvSpPr>
          <p:nvPr>
            <p:ph type="dt" sz="half" idx="16"/>
          </p:nvPr>
        </p:nvSpPr>
        <p:spPr/>
        <p:txBody>
          <a:bodyPr/>
          <a:lstStyle>
            <a:lvl1pPr>
              <a:defRPr/>
            </a:lvl1pPr>
          </a:lstStyle>
          <a:p>
            <a:pPr>
              <a:defRPr/>
            </a:pPr>
            <a:fld id="{25D8D90C-1AD8-40B2-A0C1-4BEE77AEDE1A}" type="datetime1">
              <a:rPr lang="tr-TR" altLang="tr-TR" smtClean="0"/>
              <a:t>17.10.2018</a:t>
            </a:fld>
            <a:endParaRPr lang="tr-TR" altLang="tr-TR"/>
          </a:p>
        </p:txBody>
      </p:sp>
    </p:spTree>
    <p:extLst>
      <p:ext uri="{BB962C8B-B14F-4D97-AF65-F5344CB8AC3E}">
        <p14:creationId xmlns:p14="http://schemas.microsoft.com/office/powerpoint/2010/main" val="289774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Slide Number Placeholder 5"/>
          <p:cNvSpPr>
            <a:spLocks noGrp="1"/>
          </p:cNvSpPr>
          <p:nvPr>
            <p:ph type="sldNum" sz="quarter" idx="10"/>
          </p:nvPr>
        </p:nvSpPr>
        <p:spPr>
          <a:ln/>
        </p:spPr>
        <p:txBody>
          <a:bodyPr/>
          <a:lstStyle>
            <a:lvl1pPr>
              <a:defRPr/>
            </a:lvl1pPr>
          </a:lstStyle>
          <a:p>
            <a:pPr>
              <a:defRPr/>
            </a:pPr>
            <a:fld id="{E3E0492B-3224-4729-8246-D7E20D6243D4}" type="slidenum">
              <a:rPr lang="tr-TR" altLang="tr-TR"/>
              <a:pPr>
                <a:defRPr/>
              </a:pPr>
              <a:t>‹#›</a:t>
            </a:fld>
            <a:endParaRPr lang="tr-TR" altLang="tr-TR"/>
          </a:p>
        </p:txBody>
      </p:sp>
      <p:sp>
        <p:nvSpPr>
          <p:cNvPr id="6" name="Footer Placeholder 4"/>
          <p:cNvSpPr>
            <a:spLocks noGrp="1"/>
          </p:cNvSpPr>
          <p:nvPr>
            <p:ph type="ftr" sz="quarter" idx="11"/>
          </p:nvPr>
        </p:nvSpPr>
        <p:spPr/>
        <p:txBody>
          <a:bodyPr/>
          <a:lstStyle>
            <a:lvl1pPr>
              <a:defRPr/>
            </a:lvl1pPr>
          </a:lstStyle>
          <a:p>
            <a:pPr>
              <a:defRPr/>
            </a:pPr>
            <a:r>
              <a:rPr lang="tr-TR" altLang="tr-TR"/>
              <a:t>KİM232 END.KİM II - DOÇ.DR. KAMRAN POLAT-ANKARA ÜNİV.,FEN FAK., KİMYA BÖL.,</a:t>
            </a:r>
          </a:p>
        </p:txBody>
      </p:sp>
      <p:sp>
        <p:nvSpPr>
          <p:cNvPr id="7" name="Date Placeholder 3"/>
          <p:cNvSpPr>
            <a:spLocks noGrp="1"/>
          </p:cNvSpPr>
          <p:nvPr>
            <p:ph type="dt" sz="half" idx="12"/>
          </p:nvPr>
        </p:nvSpPr>
        <p:spPr/>
        <p:txBody>
          <a:bodyPr/>
          <a:lstStyle>
            <a:lvl1pPr>
              <a:defRPr/>
            </a:lvl1pPr>
          </a:lstStyle>
          <a:p>
            <a:pPr>
              <a:defRPr/>
            </a:pPr>
            <a:fld id="{DD641F41-9A8C-423D-B1F2-6FFEE71C6B55}" type="datetime1">
              <a:rPr lang="tr-TR" altLang="tr-TR" smtClean="0"/>
              <a:t>17.10.2018</a:t>
            </a:fld>
            <a:endParaRPr lang="tr-TR" altLang="tr-TR"/>
          </a:p>
        </p:txBody>
      </p:sp>
    </p:spTree>
    <p:extLst>
      <p:ext uri="{BB962C8B-B14F-4D97-AF65-F5344CB8AC3E}">
        <p14:creationId xmlns:p14="http://schemas.microsoft.com/office/powerpoint/2010/main" val="200115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smtClean="0">
                <a:solidFill>
                  <a:srgbClr val="FFFFFF"/>
                </a:solidFill>
              </a:defRPr>
            </a:lvl1pPr>
          </a:lstStyle>
          <a:p>
            <a:pPr>
              <a:defRPr/>
            </a:pPr>
            <a:fld id="{B102BA7C-9B43-4FBF-9736-85595FF7C115}" type="slidenum">
              <a:rPr lang="tr-TR" altLang="tr-TR"/>
              <a:pPr>
                <a:defRPr/>
              </a:pPr>
              <a:t>‹#›</a:t>
            </a:fld>
            <a:endParaRPr lang="tr-TR" altLang="tr-T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smtClean="0">
                <a:solidFill>
                  <a:schemeClr val="bg2"/>
                </a:solidFill>
              </a:defRPr>
            </a:lvl1pPr>
          </a:lstStyle>
          <a:p>
            <a:pPr>
              <a:defRPr/>
            </a:pPr>
            <a:r>
              <a:rPr lang="tr-TR" altLang="tr-TR"/>
              <a:t>KİM232 END.KİM II - DOÇ.DR. KAMRAN POLAT-ANKARA ÜNİV.,FEN FAK., KİMYA BÖL.,</a:t>
            </a: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smtClean="0">
                <a:solidFill>
                  <a:schemeClr val="bg2"/>
                </a:solidFill>
              </a:defRPr>
            </a:lvl1pPr>
          </a:lstStyle>
          <a:p>
            <a:pPr>
              <a:defRPr/>
            </a:pPr>
            <a:fld id="{9C9614A3-B4B0-4719-878E-C369201FDC27}" type="datetime1">
              <a:rPr lang="tr-TR" altLang="tr-TR" smtClean="0"/>
              <a:t>17.10.2018</a:t>
            </a:fld>
            <a:endParaRPr lang="tr-TR" alt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fontAlgn="base">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fontAlgn="base">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fontAlgn="base">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fontAlgn="base">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fontAlgn="base">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liby.en.alibaba.com/product/10277249/10371410/Liquid_Laundry_Detergent/Anti_Bacterial_Liquid_Laundry_Detergent.html" TargetMode="External"/><Relationship Id="rId13"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hyperlink" Target="http://www.alibaba.com/catalog/11273161/Liquid_Dishwashing_Detergents.html" TargetMode="External"/><Relationship Id="rId2" Type="http://schemas.openxmlformats.org/officeDocument/2006/relationships/hyperlink" Target="http://libo.en.alibaba.com/product/50056408/50256363/Laundry_Detergent/Laundry_Detergent.html" TargetMode="External"/><Relationship Id="rId1" Type="http://schemas.openxmlformats.org/officeDocument/2006/relationships/slideLayout" Target="../slideLayouts/slideLayout1.xml"/><Relationship Id="rId6" Type="http://schemas.openxmlformats.org/officeDocument/2006/relationships/hyperlink" Target="http://tlip.en.alibaba.com/product/50129108/50072742/Hygienic_products/Soap.html" TargetMode="External"/><Relationship Id="rId11" Type="http://schemas.openxmlformats.org/officeDocument/2006/relationships/image" Target="../media/image7.jpeg"/><Relationship Id="rId5" Type="http://schemas.openxmlformats.org/officeDocument/2006/relationships/image" Target="../media/image4.jpeg"/><Relationship Id="rId15" Type="http://schemas.openxmlformats.org/officeDocument/2006/relationships/image" Target="../media/image9.jpeg"/><Relationship Id="rId10" Type="http://schemas.openxmlformats.org/officeDocument/2006/relationships/hyperlink" Target="http://www.alibaba.com/catalog/11433583/Laundry_Ball_Type_E_1.html" TargetMode="External"/><Relationship Id="rId4" Type="http://schemas.openxmlformats.org/officeDocument/2006/relationships/hyperlink" Target="http://oxipure.trustpass.alibaba.com/product/11065724/Powder_Detergent.html" TargetMode="External"/><Relationship Id="rId9" Type="http://schemas.openxmlformats.org/officeDocument/2006/relationships/image" Target="../media/image6.jpeg"/><Relationship Id="rId14" Type="http://schemas.openxmlformats.org/officeDocument/2006/relationships/hyperlink" Target="http://chian4u.en.alibaba.com/product/50221525/51198883/Toilet_Detergents/Toilet_Detergent.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Image:SDS-2D-skeletal.png" TargetMode="External"/><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Image:Benzalkonium_chloride.png" TargetMode="External"/><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Capric_acid" TargetMode="External"/><Relationship Id="rId13" Type="http://schemas.openxmlformats.org/officeDocument/2006/relationships/hyperlink" Target="http://en.wikipedia.org/wiki/Arachidic_acid" TargetMode="External"/><Relationship Id="rId3" Type="http://schemas.openxmlformats.org/officeDocument/2006/relationships/image" Target="../media/image30.jpeg"/><Relationship Id="rId7" Type="http://schemas.openxmlformats.org/officeDocument/2006/relationships/hyperlink" Target="http://en.wikipedia.org/wiki/Caprylic_acid" TargetMode="External"/><Relationship Id="rId12" Type="http://schemas.openxmlformats.org/officeDocument/2006/relationships/hyperlink" Target="http://en.wikipedia.org/wiki/Stearic_acid" TargetMode="External"/><Relationship Id="rId2" Type="http://schemas.openxmlformats.org/officeDocument/2006/relationships/hyperlink" Target="http://en.wikipedia.org/wiki/Image:Dodecanioc_Acid.JPG" TargetMode="External"/><Relationship Id="rId1" Type="http://schemas.openxmlformats.org/officeDocument/2006/relationships/slideLayout" Target="../slideLayouts/slideLayout7.xml"/><Relationship Id="rId6" Type="http://schemas.openxmlformats.org/officeDocument/2006/relationships/hyperlink" Target="http://en.wikipedia.org/wiki/Caproic_acid" TargetMode="External"/><Relationship Id="rId11" Type="http://schemas.openxmlformats.org/officeDocument/2006/relationships/hyperlink" Target="http://en.wikipedia.org/wiki/Palmitic_acid" TargetMode="External"/><Relationship Id="rId5" Type="http://schemas.openxmlformats.org/officeDocument/2006/relationships/hyperlink" Target="http://en.wikipedia.org/wiki/Butyric_acid" TargetMode="External"/><Relationship Id="rId10" Type="http://schemas.openxmlformats.org/officeDocument/2006/relationships/hyperlink" Target="http://en.wikipedia.org/wiki/Myristic_acid" TargetMode="External"/><Relationship Id="rId4" Type="http://schemas.openxmlformats.org/officeDocument/2006/relationships/image" Target="../media/image31.png"/><Relationship Id="rId9" Type="http://schemas.openxmlformats.org/officeDocument/2006/relationships/hyperlink" Target="http://en.wikipedia.org/wiki/Lauric_acid" TargetMode="External"/><Relationship Id="rId14" Type="http://schemas.openxmlformats.org/officeDocument/2006/relationships/hyperlink" Target="http://en.wikipedia.org/wiki/Behenic_aci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en.wikipedia.org/wiki/Docosahexaenoic_acid" TargetMode="External"/><Relationship Id="rId3" Type="http://schemas.openxmlformats.org/officeDocument/2006/relationships/hyperlink" Target="http://en.wikipedia.org/wiki/Linoleic_acid" TargetMode="External"/><Relationship Id="rId7" Type="http://schemas.openxmlformats.org/officeDocument/2006/relationships/hyperlink" Target="http://en.wikipedia.org/wiki/Eicosapentaenoic_acid" TargetMode="External"/><Relationship Id="rId2" Type="http://schemas.openxmlformats.org/officeDocument/2006/relationships/hyperlink" Target="http://en.wikipedia.org/wiki/Oleic_acid" TargetMode="External"/><Relationship Id="rId1" Type="http://schemas.openxmlformats.org/officeDocument/2006/relationships/slideLayout" Target="../slideLayouts/slideLayout7.xml"/><Relationship Id="rId6" Type="http://schemas.openxmlformats.org/officeDocument/2006/relationships/hyperlink" Target="http://webbook.nist.gov/cgi/cbook.cgi?Name=Arachidonic+Acid&amp;Units=SI" TargetMode="External"/><Relationship Id="rId5" Type="http://schemas.openxmlformats.org/officeDocument/2006/relationships/hyperlink" Target="http://en.wikipedia.org/wiki/Arachidonic_acid" TargetMode="External"/><Relationship Id="rId4" Type="http://schemas.openxmlformats.org/officeDocument/2006/relationships/hyperlink" Target="http://en.wikipedia.org/wiki/Alpha-linolenic_acid" TargetMode="External"/><Relationship Id="rId9" Type="http://schemas.openxmlformats.org/officeDocument/2006/relationships/hyperlink" Target="http://en.wikipedia.org/wiki/Erucic_aci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719513" y="2311400"/>
            <a:ext cx="2517775" cy="720725"/>
          </a:xfrm>
        </p:spPr>
        <p:txBody>
          <a:bodyPr>
            <a:normAutofit fontScale="90000"/>
          </a:bodyPr>
          <a:lstStyle/>
          <a:p>
            <a:pPr fontAlgn="auto">
              <a:spcAft>
                <a:spcPts val="0"/>
              </a:spcAft>
              <a:defRPr/>
            </a:pPr>
            <a:r>
              <a:rPr lang="tr-TR" altLang="tr-TR" sz="4000" dirty="0">
                <a:solidFill>
                  <a:schemeClr val="accent2"/>
                </a:solidFill>
              </a:rPr>
              <a:t>BÖLÜM 2</a:t>
            </a:r>
            <a:br>
              <a:rPr lang="tr-TR" altLang="tr-TR" sz="4000" dirty="0">
                <a:solidFill>
                  <a:schemeClr val="accent2"/>
                </a:solidFill>
              </a:rPr>
            </a:br>
            <a:endParaRPr lang="tr-TR" altLang="tr-TR" sz="4000" dirty="0">
              <a:solidFill>
                <a:schemeClr val="accent2"/>
              </a:solidFill>
            </a:endParaRPr>
          </a:p>
        </p:txBody>
      </p:sp>
      <p:sp>
        <p:nvSpPr>
          <p:cNvPr id="2051" name="Rectangle 3"/>
          <p:cNvSpPr>
            <a:spLocks noGrp="1" noChangeArrowheads="1"/>
          </p:cNvSpPr>
          <p:nvPr>
            <p:ph type="subTitle" idx="1"/>
          </p:nvPr>
        </p:nvSpPr>
        <p:spPr>
          <a:xfrm>
            <a:off x="2074863" y="2687638"/>
            <a:ext cx="6410325" cy="1008062"/>
          </a:xfrm>
        </p:spPr>
        <p:txBody>
          <a:bodyPr rtlCol="0">
            <a:normAutofit lnSpcReduction="10000"/>
          </a:bodyPr>
          <a:lstStyle/>
          <a:p>
            <a:pPr fontAlgn="auto">
              <a:lnSpc>
                <a:spcPct val="90000"/>
              </a:lnSpc>
              <a:spcAft>
                <a:spcPts val="0"/>
              </a:spcAft>
              <a:buFont typeface="Arial" pitchFamily="34" charset="0"/>
              <a:buNone/>
              <a:defRPr/>
            </a:pPr>
            <a:r>
              <a:rPr lang="tr-TR" altLang="tr-TR" sz="3600" dirty="0">
                <a:solidFill>
                  <a:srgbClr val="FF3300"/>
                </a:solidFill>
              </a:rPr>
              <a:t>SABUN VE DETERJAN ENDÜSTRİLERİ</a:t>
            </a:r>
          </a:p>
        </p:txBody>
      </p:sp>
      <p:pic>
        <p:nvPicPr>
          <p:cNvPr id="2052" name="Picture 5" descr="Laundry Detergen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33375"/>
            <a:ext cx="180022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 descr="Powder Detergen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88" y="2276475"/>
            <a:ext cx="136683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oap">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8363" y="4184650"/>
            <a:ext cx="20177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1" descr="Anti-Bacterial Liquid Laundry Detergent">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8038" y="309563"/>
            <a:ext cx="18002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3" descr="Laundry Ball, Type E-1(China (Mainland))">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55988" y="4148138"/>
            <a:ext cx="15843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5" descr="Liquid Dishwashing Detergents(Turkey)">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16688" y="277813"/>
            <a:ext cx="14398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7" descr="Toilet_Detergent">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2100" y="4292600"/>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Veri Yer Tutucusu 1"/>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431FE9-1E08-4E2B-8B21-E6E4F29694C3}" type="datetime1">
              <a:rPr lang="tr-TR" altLang="tr-TR" smtClean="0">
                <a:solidFill>
                  <a:schemeClr val="bg2"/>
                </a:solidFill>
              </a:rPr>
              <a:t>17.10.2018</a:t>
            </a:fld>
            <a:endParaRPr lang="tr-TR" altLang="tr-TR">
              <a:solidFill>
                <a:schemeClr val="bg2"/>
              </a:solidFill>
            </a:endParaRPr>
          </a:p>
        </p:txBody>
      </p:sp>
      <p:sp>
        <p:nvSpPr>
          <p:cNvPr id="11267"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11268" name="Slayt Numarası Yer Tutucusu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A17D16-8936-43E6-B866-76419D3ACDCB}" type="slidenum">
              <a:rPr lang="tr-TR" altLang="tr-TR">
                <a:solidFill>
                  <a:srgbClr val="FFFFFF"/>
                </a:solidFill>
              </a:rPr>
              <a:pPr eaLnBrk="1" hangingPunct="1"/>
              <a:t>10</a:t>
            </a:fld>
            <a:endParaRPr lang="tr-TR" altLang="tr-TR">
              <a:solidFill>
                <a:srgbClr val="FFFFFF"/>
              </a:solidFill>
            </a:endParaRPr>
          </a:p>
        </p:txBody>
      </p:sp>
      <p:pic>
        <p:nvPicPr>
          <p:cNvPr id="11269" name="Picture 5" descr="164DA99"/>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971550" y="0"/>
            <a:ext cx="7021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Veri Yer Tutucusu 1"/>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9A2F51-41A9-41AD-8278-F47D0F1DC723}" type="datetime1">
              <a:rPr lang="tr-TR" altLang="tr-TR" smtClean="0">
                <a:solidFill>
                  <a:schemeClr val="bg2"/>
                </a:solidFill>
              </a:rPr>
              <a:t>17.10.2018</a:t>
            </a:fld>
            <a:endParaRPr lang="tr-TR" altLang="tr-TR">
              <a:solidFill>
                <a:schemeClr val="bg2"/>
              </a:solidFill>
            </a:endParaRPr>
          </a:p>
        </p:txBody>
      </p:sp>
      <p:sp>
        <p:nvSpPr>
          <p:cNvPr id="12291"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12292" name="Slayt Numarası Yer Tutucusu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59DC5D-65D3-4179-864B-AA98DD03A527}" type="slidenum">
              <a:rPr lang="tr-TR" altLang="tr-TR">
                <a:solidFill>
                  <a:srgbClr val="FFFFFF"/>
                </a:solidFill>
              </a:rPr>
              <a:pPr eaLnBrk="1" hangingPunct="1"/>
              <a:t>11</a:t>
            </a:fld>
            <a:endParaRPr lang="tr-TR" altLang="tr-TR">
              <a:solidFill>
                <a:srgbClr val="FFFFFF"/>
              </a:solidFill>
            </a:endParaRPr>
          </a:p>
        </p:txBody>
      </p:sp>
      <p:pic>
        <p:nvPicPr>
          <p:cNvPr id="12293" name="Picture 4" descr="646DCB3A"/>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971550" y="0"/>
            <a:ext cx="698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Veri Yer Tutucusu 1"/>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1709C0-8B17-464A-A756-5A55301A092E}" type="datetime1">
              <a:rPr lang="tr-TR" altLang="tr-TR" smtClean="0">
                <a:solidFill>
                  <a:schemeClr val="bg2"/>
                </a:solidFill>
              </a:rPr>
              <a:t>17.10.2018</a:t>
            </a:fld>
            <a:endParaRPr lang="tr-TR" altLang="tr-TR">
              <a:solidFill>
                <a:schemeClr val="bg2"/>
              </a:solidFill>
            </a:endParaRPr>
          </a:p>
        </p:txBody>
      </p:sp>
      <p:sp>
        <p:nvSpPr>
          <p:cNvPr id="13315"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13316" name="Slayt Numarası Yer Tutucusu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674F26-3F30-4F50-869A-3741247CCF20}" type="slidenum">
              <a:rPr lang="tr-TR" altLang="tr-TR">
                <a:solidFill>
                  <a:srgbClr val="FFFFFF"/>
                </a:solidFill>
              </a:rPr>
              <a:pPr eaLnBrk="1" hangingPunct="1"/>
              <a:t>12</a:t>
            </a:fld>
            <a:endParaRPr lang="tr-TR" altLang="tr-TR">
              <a:solidFill>
                <a:srgbClr val="FFFFFF"/>
              </a:solidFill>
            </a:endParaRPr>
          </a:p>
        </p:txBody>
      </p:sp>
      <p:pic>
        <p:nvPicPr>
          <p:cNvPr id="13317" name="Picture 4" descr="B1366DF3"/>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900113" y="0"/>
            <a:ext cx="7127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a:xfrm>
            <a:off x="684213" y="4724400"/>
            <a:ext cx="7489825" cy="1730375"/>
          </a:xfrm>
          <a:solidFill>
            <a:schemeClr val="bg1"/>
          </a:solidFill>
        </p:spPr>
        <p:txBody>
          <a:bodyPr/>
          <a:lstStyle/>
          <a:p>
            <a:pPr algn="just" fontAlgn="auto">
              <a:spcAft>
                <a:spcPts val="0"/>
              </a:spcAft>
              <a:defRPr/>
            </a:pPr>
            <a:r>
              <a:rPr lang="tr-TR" altLang="tr-TR" sz="1800">
                <a:solidFill>
                  <a:schemeClr val="accent2"/>
                </a:solidFill>
              </a:rPr>
              <a:t>Deterjan molekülü, suda çözünmeyen (hidrofob) uzun zincirli bir hidrokarbon grubu ile suda çözünen (hidrofil) iyonik bir grup içerir. Deterjanların çoğu iyonik grup içerir. Bunlar “anyonik deterjanlar” olarak adlandırılr. Bunların çoğunluğu alkil sülfatlardan ve sürfaktan (yüzey aktif maddeleri) olarak bilinen alkil benzen sülfonatlardan oluşur.</a:t>
            </a:r>
          </a:p>
        </p:txBody>
      </p:sp>
      <p:sp>
        <p:nvSpPr>
          <p:cNvPr id="14339" name="Veri Yer Tutucusu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35C8BE-94D1-4264-BD48-9641B1645799}" type="datetime1">
              <a:rPr lang="tr-TR" altLang="tr-TR" smtClean="0">
                <a:solidFill>
                  <a:schemeClr val="bg2"/>
                </a:solidFill>
              </a:rPr>
              <a:t>17.10.2018</a:t>
            </a:fld>
            <a:endParaRPr lang="tr-TR" altLang="tr-TR">
              <a:solidFill>
                <a:schemeClr val="bg2"/>
              </a:solidFill>
            </a:endParaRPr>
          </a:p>
        </p:txBody>
      </p:sp>
      <p:sp>
        <p:nvSpPr>
          <p:cNvPr id="14340"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14341" name="Slayt Numarası Yer Tutucusu 4"/>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E8B02F-A566-4663-9CDE-463557F40739}" type="slidenum">
              <a:rPr lang="tr-TR" altLang="tr-TR">
                <a:solidFill>
                  <a:srgbClr val="FFFFFF"/>
                </a:solidFill>
              </a:rPr>
              <a:pPr eaLnBrk="1" hangingPunct="1"/>
              <a:t>13</a:t>
            </a:fld>
            <a:endParaRPr lang="tr-TR" altLang="tr-TR">
              <a:solidFill>
                <a:srgbClr val="FFFFFF"/>
              </a:solidFill>
            </a:endParaRPr>
          </a:p>
        </p:txBody>
      </p:sp>
      <p:pic>
        <p:nvPicPr>
          <p:cNvPr id="14342" name="Picture 5" descr="558anio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0"/>
            <a:ext cx="6049962" cy="4797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3" name="Picture 7" descr="Sodium dodecyl sulfate">
            <a:hlinkClick r:id="rId3" tooltip="Sodium dodecyl sulfat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557338"/>
            <a:ext cx="36004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539750" y="4652963"/>
            <a:ext cx="8229600" cy="1790700"/>
          </a:xfrm>
          <a:solidFill>
            <a:schemeClr val="bg1"/>
          </a:solidFill>
        </p:spPr>
        <p:txBody>
          <a:bodyPr/>
          <a:lstStyle/>
          <a:p>
            <a:pPr fontAlgn="auto">
              <a:spcAft>
                <a:spcPts val="0"/>
              </a:spcAft>
              <a:defRPr/>
            </a:pPr>
            <a:r>
              <a:rPr lang="tr-TR" altLang="tr-TR" sz="1800"/>
              <a:t>Pozitif yüke sahip olan deterjan türüdür. Temizleme etkilerine ilave olarak, mikrop öldürücü özelliği ile hastanelerde kullanılır. Bunların çoğunluğu amonyak türevlerinden oluşur. Genellikle şampuanlarda ve giysilerin durulanması sırasında kullanılır. Buradaki amaç, deterjan moleküllerinden arta kalan iyonik türlerin oluşturacağı statik elektriklenmeyi, bu iyonları nötralize ederek önlemektir (antistatik özellik).</a:t>
            </a:r>
          </a:p>
        </p:txBody>
      </p:sp>
      <p:sp>
        <p:nvSpPr>
          <p:cNvPr id="15363" name="Veri Yer Tutucusu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0E7D4C-D003-4AFF-BCF0-03826EAFA95F}" type="datetime1">
              <a:rPr lang="tr-TR" altLang="tr-TR" smtClean="0">
                <a:solidFill>
                  <a:schemeClr val="bg2"/>
                </a:solidFill>
              </a:rPr>
              <a:t>17.10.2018</a:t>
            </a:fld>
            <a:endParaRPr lang="tr-TR" altLang="tr-TR">
              <a:solidFill>
                <a:schemeClr val="bg2"/>
              </a:solidFill>
            </a:endParaRPr>
          </a:p>
        </p:txBody>
      </p:sp>
      <p:sp>
        <p:nvSpPr>
          <p:cNvPr id="15364"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15365" name="Slayt Numarası Yer Tutucusu 4"/>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AD0546-A8F5-4844-8BCF-CD2D52BD66B6}" type="slidenum">
              <a:rPr lang="tr-TR" altLang="tr-TR">
                <a:solidFill>
                  <a:srgbClr val="FFFFFF"/>
                </a:solidFill>
              </a:rPr>
              <a:pPr eaLnBrk="1" hangingPunct="1"/>
              <a:t>14</a:t>
            </a:fld>
            <a:endParaRPr lang="tr-TR" altLang="tr-TR">
              <a:solidFill>
                <a:srgbClr val="FFFFFF"/>
              </a:solidFill>
            </a:endParaRPr>
          </a:p>
        </p:txBody>
      </p:sp>
      <p:pic>
        <p:nvPicPr>
          <p:cNvPr id="15366" name="Picture 5" descr="558catio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0"/>
            <a:ext cx="6769100" cy="4608513"/>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67" name="Picture 8" descr="Benzalkonium_chlorid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350"/>
            <a:ext cx="2484438" cy="194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8" name="Rectangle 9"/>
          <p:cNvSpPr>
            <a:spLocks noChangeArrowheads="1"/>
          </p:cNvSpPr>
          <p:nvPr/>
        </p:nvSpPr>
        <p:spPr bwMode="auto">
          <a:xfrm>
            <a:off x="0" y="2276475"/>
            <a:ext cx="25463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t>Benzalkonium chloride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a:xfrm>
            <a:off x="5688013" y="836613"/>
            <a:ext cx="3276600" cy="4176712"/>
          </a:xfrm>
          <a:solidFill>
            <a:schemeClr val="bg1"/>
          </a:solidFill>
        </p:spPr>
        <p:txBody>
          <a:bodyPr/>
          <a:lstStyle/>
          <a:p>
            <a:pPr fontAlgn="auto">
              <a:spcAft>
                <a:spcPts val="0"/>
              </a:spcAft>
              <a:defRPr/>
            </a:pPr>
            <a:r>
              <a:rPr lang="tr-TR" altLang="tr-TR" sz="2000"/>
              <a:t>Bu deterjanlar bulaşık yıkama sıvılarında kullanılır. Herhangi bir iyonik grup içermedikleri için, sert sudaki iyonlarla reaksiyon vermezler. İyonik deterjanlara göre daha az köpük oluşturur. Şekilde görüldüğü gibi, molekülde polar gruplar; üç adet alkol ve ester grubudur. Polar olmayan kısım ise uzun zincirli hidrokarbon kısmıdır.</a:t>
            </a:r>
          </a:p>
        </p:txBody>
      </p:sp>
      <p:sp>
        <p:nvSpPr>
          <p:cNvPr id="16387" name="Veri Yer Tutucusu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6C818F-11A2-4035-9004-160388D226EB}" type="datetime1">
              <a:rPr lang="tr-TR" altLang="tr-TR" smtClean="0">
                <a:solidFill>
                  <a:schemeClr val="bg2"/>
                </a:solidFill>
              </a:rPr>
              <a:t>17.10.2018</a:t>
            </a:fld>
            <a:endParaRPr lang="tr-TR" altLang="tr-TR">
              <a:solidFill>
                <a:schemeClr val="bg2"/>
              </a:solidFill>
            </a:endParaRPr>
          </a:p>
        </p:txBody>
      </p:sp>
      <p:sp>
        <p:nvSpPr>
          <p:cNvPr id="16388"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16389" name="Slayt Numarası Yer Tutucusu 4"/>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F99BCE-1A6E-460B-9409-F5C058D52256}" type="slidenum">
              <a:rPr lang="tr-TR" altLang="tr-TR">
                <a:solidFill>
                  <a:srgbClr val="FFFFFF"/>
                </a:solidFill>
              </a:rPr>
              <a:pPr eaLnBrk="1" hangingPunct="1"/>
              <a:t>15</a:t>
            </a:fld>
            <a:endParaRPr lang="tr-TR" altLang="tr-TR">
              <a:solidFill>
                <a:srgbClr val="FFFFFF"/>
              </a:solidFill>
            </a:endParaRPr>
          </a:p>
        </p:txBody>
      </p:sp>
      <p:pic>
        <p:nvPicPr>
          <p:cNvPr id="16390" name="Picture 5" descr="558nonio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5329238"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940425" y="692150"/>
            <a:ext cx="3025775" cy="4365625"/>
          </a:xfrm>
          <a:solidFill>
            <a:schemeClr val="bg1"/>
          </a:solidFill>
        </p:spPr>
        <p:txBody>
          <a:bodyPr/>
          <a:lstStyle/>
          <a:p>
            <a:pPr fontAlgn="auto">
              <a:spcAft>
                <a:spcPts val="0"/>
              </a:spcAft>
              <a:defRPr/>
            </a:pPr>
            <a:r>
              <a:rPr lang="tr-TR" altLang="tr-TR" sz="1800"/>
              <a:t>Bile asitleri karaciğerde üretilir. Kolesterolün yükseltgenme ürünleridir. Bunların tuzları “sodyumglikonat” olarak adlandırılır. Bile tuzları, sindirim sisteminde sabun veya deterjan gibi davranarak, doymuş veya doymamış yağları küçük kümeler halinde çözelti içinde tutar (emülsifiye eder). Daha sonra enzimler bunları parçalar.</a:t>
            </a:r>
          </a:p>
        </p:txBody>
      </p:sp>
      <p:sp>
        <p:nvSpPr>
          <p:cNvPr id="17411" name="Veri Yer Tutucusu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F35720-AE23-4DB2-BD75-6D7695A99D44}" type="datetime1">
              <a:rPr lang="tr-TR" altLang="tr-TR" smtClean="0">
                <a:solidFill>
                  <a:schemeClr val="bg2"/>
                </a:solidFill>
              </a:rPr>
              <a:t>17.10.2018</a:t>
            </a:fld>
            <a:endParaRPr lang="tr-TR" altLang="tr-TR">
              <a:solidFill>
                <a:schemeClr val="bg2"/>
              </a:solidFill>
            </a:endParaRPr>
          </a:p>
        </p:txBody>
      </p:sp>
      <p:sp>
        <p:nvSpPr>
          <p:cNvPr id="17412"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17413" name="Slayt Numarası Yer Tutucusu 4"/>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ED3BB7-97BC-4688-AAE3-981F03432FFF}" type="slidenum">
              <a:rPr lang="tr-TR" altLang="tr-TR">
                <a:solidFill>
                  <a:srgbClr val="FFFFFF"/>
                </a:solidFill>
              </a:rPr>
              <a:pPr eaLnBrk="1" hangingPunct="1"/>
              <a:t>16</a:t>
            </a:fld>
            <a:endParaRPr lang="tr-TR" altLang="tr-TR">
              <a:solidFill>
                <a:srgbClr val="FFFFFF"/>
              </a:solidFill>
            </a:endParaRPr>
          </a:p>
        </p:txBody>
      </p:sp>
      <p:pic>
        <p:nvPicPr>
          <p:cNvPr id="17414" name="Picture 5" descr="558bilesa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5651500" cy="5400675"/>
          </a:xfrm>
          <a:prstGeom prst="rect">
            <a:avLst/>
          </a:prstGeom>
          <a:solidFill>
            <a:srgbClr val="FFFFFF">
              <a:alpha val="38039"/>
            </a:srgbClr>
          </a:solidFill>
          <a:ln w="9525">
            <a:solidFill>
              <a:schemeClr val="bg1"/>
            </a:solidFill>
            <a:miter lim="800000"/>
            <a:headEnd/>
            <a:tailEnd/>
          </a:ln>
        </p:spPr>
      </p:pic>
      <p:sp>
        <p:nvSpPr>
          <p:cNvPr id="17415" name="Rectangle 6"/>
          <p:cNvSpPr>
            <a:spLocks noChangeArrowheads="1"/>
          </p:cNvSpPr>
          <p:nvPr/>
        </p:nvSpPr>
        <p:spPr bwMode="auto">
          <a:xfrm>
            <a:off x="684213" y="0"/>
            <a:ext cx="531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b="1">
                <a:solidFill>
                  <a:srgbClr val="FF3300"/>
                </a:solidFill>
              </a:rPr>
              <a:t>Bile Tuzları – bağırsaklardaki doğal deterjanlar:</a:t>
            </a:r>
          </a:p>
        </p:txBody>
      </p:sp>
      <p:pic>
        <p:nvPicPr>
          <p:cNvPr id="17416" name="Picture 8" descr="04C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797425"/>
            <a:ext cx="30241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Veri Yer Tutucusu 1"/>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48EAD3-06D3-46C8-B5D3-DB5AAE51B7E2}" type="datetime1">
              <a:rPr lang="tr-TR" altLang="tr-TR" smtClean="0">
                <a:solidFill>
                  <a:schemeClr val="bg2"/>
                </a:solidFill>
              </a:rPr>
              <a:t>17.10.2018</a:t>
            </a:fld>
            <a:endParaRPr lang="tr-TR" altLang="tr-TR">
              <a:solidFill>
                <a:schemeClr val="bg2"/>
              </a:solidFill>
            </a:endParaRPr>
          </a:p>
        </p:txBody>
      </p:sp>
      <p:sp>
        <p:nvSpPr>
          <p:cNvPr id="18435"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18436" name="Slayt Numarası Yer Tutucusu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B16CAB-F368-429D-BBD5-A37FAE228E7D}" type="slidenum">
              <a:rPr lang="tr-TR" altLang="tr-TR">
                <a:solidFill>
                  <a:srgbClr val="FFFFFF"/>
                </a:solidFill>
              </a:rPr>
              <a:pPr eaLnBrk="1" hangingPunct="1"/>
              <a:t>17</a:t>
            </a:fld>
            <a:endParaRPr lang="tr-TR" altLang="tr-TR">
              <a:solidFill>
                <a:srgbClr val="FFFFFF"/>
              </a:solidFill>
            </a:endParaRPr>
          </a:p>
        </p:txBody>
      </p:sp>
      <p:pic>
        <p:nvPicPr>
          <p:cNvPr id="18437" name="Picture 4" descr="6C4D6758"/>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042988" y="15875"/>
            <a:ext cx="6842125"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Veri Yer Tutucusu 1"/>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EB6463-0A2F-447D-9120-59F3ECA935C5}" type="datetime1">
              <a:rPr lang="tr-TR" altLang="tr-TR" smtClean="0">
                <a:solidFill>
                  <a:schemeClr val="bg2"/>
                </a:solidFill>
              </a:rPr>
              <a:t>17.10.2018</a:t>
            </a:fld>
            <a:endParaRPr lang="tr-TR" altLang="tr-TR">
              <a:solidFill>
                <a:schemeClr val="bg2"/>
              </a:solidFill>
            </a:endParaRPr>
          </a:p>
        </p:txBody>
      </p:sp>
      <p:sp>
        <p:nvSpPr>
          <p:cNvPr id="19459"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19460" name="Slayt Numarası Yer Tutucusu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9E6E8D-0A57-445D-9DC0-9624F8B22E6A}" type="slidenum">
              <a:rPr lang="tr-TR" altLang="tr-TR">
                <a:solidFill>
                  <a:srgbClr val="FFFFFF"/>
                </a:solidFill>
              </a:rPr>
              <a:pPr eaLnBrk="1" hangingPunct="1"/>
              <a:t>18</a:t>
            </a:fld>
            <a:endParaRPr lang="tr-TR" altLang="tr-TR">
              <a:solidFill>
                <a:srgbClr val="FFFFFF"/>
              </a:solidFill>
            </a:endParaRPr>
          </a:p>
        </p:txBody>
      </p:sp>
      <p:pic>
        <p:nvPicPr>
          <p:cNvPr id="19461" name="Picture 4" descr="6EB34F79"/>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116013" y="0"/>
            <a:ext cx="6840537"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Veri Yer Tutucusu 1"/>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7DEFBC-C697-4C49-B24E-6B2E7B89231D}" type="datetime1">
              <a:rPr lang="tr-TR" altLang="tr-TR" smtClean="0">
                <a:solidFill>
                  <a:schemeClr val="bg2"/>
                </a:solidFill>
              </a:rPr>
              <a:t>17.10.2018</a:t>
            </a:fld>
            <a:endParaRPr lang="tr-TR" altLang="tr-TR">
              <a:solidFill>
                <a:schemeClr val="bg2"/>
              </a:solidFill>
            </a:endParaRPr>
          </a:p>
        </p:txBody>
      </p:sp>
      <p:sp>
        <p:nvSpPr>
          <p:cNvPr id="20483"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20484" name="Slayt Numarası Yer Tutucusu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7DFC07-52FF-4F20-863B-7B8041F77097}" type="slidenum">
              <a:rPr lang="tr-TR" altLang="tr-TR">
                <a:solidFill>
                  <a:srgbClr val="FFFFFF"/>
                </a:solidFill>
              </a:rPr>
              <a:pPr eaLnBrk="1" hangingPunct="1"/>
              <a:t>19</a:t>
            </a:fld>
            <a:endParaRPr lang="tr-TR" altLang="tr-TR">
              <a:solidFill>
                <a:srgbClr val="FFFFFF"/>
              </a:solidFill>
            </a:endParaRPr>
          </a:p>
        </p:txBody>
      </p:sp>
      <p:sp>
        <p:nvSpPr>
          <p:cNvPr id="20485" name="Rectangle 4"/>
          <p:cNvSpPr>
            <a:spLocks noChangeArrowheads="1"/>
          </p:cNvSpPr>
          <p:nvPr/>
        </p:nvSpPr>
        <p:spPr bwMode="auto">
          <a:xfrm>
            <a:off x="993775" y="2536825"/>
            <a:ext cx="2314575"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6400"/>
              <a:t> </a:t>
            </a:r>
            <a:r>
              <a:rPr lang="tr-TR" altLang="tr-TR"/>
              <a:t>                              </a:t>
            </a:r>
          </a:p>
          <a:p>
            <a:r>
              <a:rPr lang="tr-TR" altLang="tr-TR">
                <a:hlinkClick r:id="rId2" tooltip="Enlarge"/>
              </a:rPr>
              <a:t>  </a:t>
            </a:r>
            <a:r>
              <a:rPr lang="tr-TR" altLang="tr-TR" sz="600"/>
              <a:t> </a:t>
            </a:r>
            <a:r>
              <a:rPr lang="tr-TR" altLang="tr-TR"/>
              <a:t> </a:t>
            </a:r>
          </a:p>
          <a:p>
            <a:pPr>
              <a:buFontTx/>
              <a:buChar char="•"/>
            </a:pPr>
            <a:endParaRPr lang="tr-TR" altLang="tr-TR" sz="1100"/>
          </a:p>
          <a:p>
            <a:endParaRPr lang="tr-TR" altLang="tr-TR"/>
          </a:p>
        </p:txBody>
      </p:sp>
      <p:pic>
        <p:nvPicPr>
          <p:cNvPr id="20486" name="Picture 5" descr="This is a computer generated image of Dodecanoic Acid, a fatty acid.">
            <a:hlinkClick r:id="rId2" tooltip="This is a computer generated image of Dodecanoic Acid, a fatty acid."/>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0350"/>
            <a:ext cx="48244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 descr="magnify-clip">
            <a:hlinkClick r:id="rId2" tooltip="Enlarg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350" y="2827338"/>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7"/>
          <p:cNvSpPr>
            <a:spLocks noChangeArrowheads="1"/>
          </p:cNvSpPr>
          <p:nvPr/>
        </p:nvSpPr>
        <p:spPr bwMode="auto">
          <a:xfrm>
            <a:off x="5940425" y="2781300"/>
            <a:ext cx="241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b="1">
                <a:solidFill>
                  <a:srgbClr val="FF33CC"/>
                </a:solidFill>
              </a:rPr>
              <a:t>Doymuş yağ asitleri:</a:t>
            </a:r>
          </a:p>
        </p:txBody>
      </p:sp>
      <p:sp>
        <p:nvSpPr>
          <p:cNvPr id="20489" name="Rectangle 8"/>
          <p:cNvSpPr>
            <a:spLocks noChangeArrowheads="1"/>
          </p:cNvSpPr>
          <p:nvPr/>
        </p:nvSpPr>
        <p:spPr bwMode="auto">
          <a:xfrm>
            <a:off x="5219700" y="692150"/>
            <a:ext cx="3924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altLang="tr-TR"/>
              <a:t>Dodecanoic Acid, a fatty acid.</a:t>
            </a:r>
          </a:p>
        </p:txBody>
      </p:sp>
      <p:sp>
        <p:nvSpPr>
          <p:cNvPr id="20490" name="Rectangle 9"/>
          <p:cNvSpPr>
            <a:spLocks noChangeArrowheads="1"/>
          </p:cNvSpPr>
          <p:nvPr/>
        </p:nvSpPr>
        <p:spPr bwMode="auto">
          <a:xfrm>
            <a:off x="250825" y="3213100"/>
            <a:ext cx="8424863" cy="3140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a:hlinkClick r:id="rId5" tooltip="Butyric acid"/>
              </a:rPr>
              <a:t>Butyric</a:t>
            </a:r>
            <a:r>
              <a:rPr lang="tr-TR" altLang="tr-TR" sz="2000"/>
              <a:t> (butanoic acid): CH3(CH2)2COOH or </a:t>
            </a:r>
            <a:r>
              <a:rPr lang="tr-TR" altLang="tr-TR" sz="2000">
                <a:hlinkClick r:id="rId5" tooltip="Butyric acid"/>
              </a:rPr>
              <a:t>C4:0</a:t>
            </a:r>
            <a:r>
              <a:rPr lang="tr-TR" altLang="tr-TR" sz="2000"/>
              <a:t> </a:t>
            </a:r>
          </a:p>
          <a:p>
            <a:pPr eaLnBrk="1" hangingPunct="1"/>
            <a:r>
              <a:rPr lang="tr-TR" altLang="tr-TR" sz="2000">
                <a:hlinkClick r:id="rId6" tooltip="Caproic acid"/>
              </a:rPr>
              <a:t>Caproic</a:t>
            </a:r>
            <a:r>
              <a:rPr lang="tr-TR" altLang="tr-TR" sz="2000"/>
              <a:t> (hexanoic acid): CH3(CH2)4COOH or </a:t>
            </a:r>
            <a:r>
              <a:rPr lang="tr-TR" altLang="tr-TR" sz="2000">
                <a:hlinkClick r:id="rId6" tooltip="Caproic acid"/>
              </a:rPr>
              <a:t>C6:0</a:t>
            </a:r>
            <a:r>
              <a:rPr lang="tr-TR" altLang="tr-TR" sz="2000"/>
              <a:t> </a:t>
            </a:r>
          </a:p>
          <a:p>
            <a:pPr eaLnBrk="1" hangingPunct="1"/>
            <a:r>
              <a:rPr lang="tr-TR" altLang="tr-TR" sz="2000">
                <a:hlinkClick r:id="rId7" tooltip="Caprylic acid"/>
              </a:rPr>
              <a:t>Caprylic</a:t>
            </a:r>
            <a:r>
              <a:rPr lang="tr-TR" altLang="tr-TR" sz="2000"/>
              <a:t> (octanoic acid): CH3(CH2)6COOH or </a:t>
            </a:r>
            <a:r>
              <a:rPr lang="tr-TR" altLang="tr-TR" sz="2000">
                <a:hlinkClick r:id="rId7" tooltip="Caprylic acid"/>
              </a:rPr>
              <a:t>C8:0</a:t>
            </a:r>
            <a:r>
              <a:rPr lang="tr-TR" altLang="tr-TR" sz="2000"/>
              <a:t> </a:t>
            </a:r>
          </a:p>
          <a:p>
            <a:pPr eaLnBrk="1" hangingPunct="1"/>
            <a:r>
              <a:rPr lang="tr-TR" altLang="tr-TR" sz="2000">
                <a:hlinkClick r:id="rId8" tooltip="Capric acid"/>
              </a:rPr>
              <a:t>Capric</a:t>
            </a:r>
            <a:r>
              <a:rPr lang="tr-TR" altLang="tr-TR" sz="2000"/>
              <a:t> (decanoic acid): CH3(CH2)8COOH or </a:t>
            </a:r>
            <a:r>
              <a:rPr lang="tr-TR" altLang="tr-TR" sz="2000">
                <a:hlinkClick r:id="rId8" tooltip="Capric acid"/>
              </a:rPr>
              <a:t>C10:0</a:t>
            </a:r>
            <a:r>
              <a:rPr lang="tr-TR" altLang="tr-TR" sz="2000"/>
              <a:t> </a:t>
            </a:r>
          </a:p>
          <a:p>
            <a:pPr eaLnBrk="1" hangingPunct="1"/>
            <a:r>
              <a:rPr lang="tr-TR" altLang="tr-TR" sz="2000">
                <a:hlinkClick r:id="rId9" tooltip="Lauric acid"/>
              </a:rPr>
              <a:t>Lauric</a:t>
            </a:r>
            <a:r>
              <a:rPr lang="tr-TR" altLang="tr-TR" sz="2000"/>
              <a:t> (dodecanoic acid): CH3(CH2)10COOH or </a:t>
            </a:r>
            <a:r>
              <a:rPr lang="tr-TR" altLang="tr-TR" sz="2000">
                <a:hlinkClick r:id="rId9" tooltip="Lauric acid"/>
              </a:rPr>
              <a:t>C12:0</a:t>
            </a:r>
            <a:r>
              <a:rPr lang="tr-TR" altLang="tr-TR" sz="2000"/>
              <a:t> </a:t>
            </a:r>
          </a:p>
          <a:p>
            <a:pPr eaLnBrk="1" hangingPunct="1"/>
            <a:r>
              <a:rPr lang="tr-TR" altLang="tr-TR" sz="2000">
                <a:hlinkClick r:id="rId10" tooltip="Myristic acid"/>
              </a:rPr>
              <a:t>Myristic</a:t>
            </a:r>
            <a:r>
              <a:rPr lang="tr-TR" altLang="tr-TR" sz="2000"/>
              <a:t> (tetradecanoic acid): CH3(CH2)12COOH or </a:t>
            </a:r>
            <a:r>
              <a:rPr lang="tr-TR" altLang="tr-TR" sz="2000">
                <a:hlinkClick r:id="rId10" tooltip="Myristic acid"/>
              </a:rPr>
              <a:t>C14:0</a:t>
            </a:r>
            <a:r>
              <a:rPr lang="tr-TR" altLang="tr-TR" sz="2000"/>
              <a:t> </a:t>
            </a:r>
          </a:p>
          <a:p>
            <a:pPr eaLnBrk="1" hangingPunct="1"/>
            <a:r>
              <a:rPr lang="tr-TR" altLang="tr-TR" sz="2000">
                <a:hlinkClick r:id="rId11" tooltip="Palmitic acid"/>
              </a:rPr>
              <a:t>Palmitic</a:t>
            </a:r>
            <a:r>
              <a:rPr lang="tr-TR" altLang="tr-TR" sz="2000"/>
              <a:t> (hexadecanoic acid): CH3(CH2)14COOH or </a:t>
            </a:r>
            <a:r>
              <a:rPr lang="tr-TR" altLang="tr-TR" sz="2000">
                <a:hlinkClick r:id="rId11" tooltip="Palmitic acid"/>
              </a:rPr>
              <a:t>C16:0</a:t>
            </a:r>
            <a:r>
              <a:rPr lang="tr-TR" altLang="tr-TR" sz="2000"/>
              <a:t> </a:t>
            </a:r>
          </a:p>
          <a:p>
            <a:pPr eaLnBrk="1" hangingPunct="1"/>
            <a:r>
              <a:rPr lang="tr-TR" altLang="tr-TR" sz="2000">
                <a:hlinkClick r:id="rId12" tooltip="Stearic acid"/>
              </a:rPr>
              <a:t>Stearic</a:t>
            </a:r>
            <a:r>
              <a:rPr lang="tr-TR" altLang="tr-TR" sz="2000"/>
              <a:t> (octadecanoic acid): CH3(CH2)16COOH or </a:t>
            </a:r>
            <a:r>
              <a:rPr lang="tr-TR" altLang="tr-TR" sz="2000">
                <a:hlinkClick r:id="rId12" tooltip="Stearic acid"/>
              </a:rPr>
              <a:t>C18:0</a:t>
            </a:r>
            <a:r>
              <a:rPr lang="tr-TR" altLang="tr-TR" sz="2000"/>
              <a:t> </a:t>
            </a:r>
          </a:p>
          <a:p>
            <a:pPr eaLnBrk="1" hangingPunct="1"/>
            <a:r>
              <a:rPr lang="tr-TR" altLang="tr-TR" sz="2000">
                <a:hlinkClick r:id="rId13" tooltip="Arachidic acid"/>
              </a:rPr>
              <a:t>Arachidic</a:t>
            </a:r>
            <a:r>
              <a:rPr lang="tr-TR" altLang="tr-TR" sz="2000"/>
              <a:t> (icosanoic acid): CH3(CH2)18COOH or </a:t>
            </a:r>
            <a:r>
              <a:rPr lang="tr-TR" altLang="tr-TR" sz="2000">
                <a:hlinkClick r:id="rId13" tooltip="Arachidic acid"/>
              </a:rPr>
              <a:t>C20:0</a:t>
            </a:r>
            <a:r>
              <a:rPr lang="tr-TR" altLang="tr-TR" sz="2000"/>
              <a:t> </a:t>
            </a:r>
          </a:p>
          <a:p>
            <a:pPr eaLnBrk="1" hangingPunct="1"/>
            <a:r>
              <a:rPr lang="tr-TR" altLang="tr-TR" sz="2000">
                <a:hlinkClick r:id="rId14" tooltip="Behenic acid"/>
              </a:rPr>
              <a:t>Behenic</a:t>
            </a:r>
            <a:r>
              <a:rPr lang="tr-TR" altLang="tr-TR" sz="2000"/>
              <a:t> (docosanoic acid): CH3(CH2)20COOH or </a:t>
            </a:r>
            <a:r>
              <a:rPr lang="tr-TR" altLang="tr-TR" sz="2000">
                <a:hlinkClick r:id="rId14" tooltip="Behenic acid"/>
              </a:rPr>
              <a:t>C22:0</a:t>
            </a:r>
            <a:endParaRPr lang="tr-TR" altLang="tr-T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Veri Yer Tutucusu 1"/>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D079E4-202F-415D-86E2-655F9D9AFD46}" type="datetime1">
              <a:rPr lang="tr-TR" altLang="tr-TR" smtClean="0">
                <a:solidFill>
                  <a:schemeClr val="bg2"/>
                </a:solidFill>
              </a:rPr>
              <a:t>17.10.2018</a:t>
            </a:fld>
            <a:endParaRPr lang="tr-TR" altLang="tr-TR">
              <a:solidFill>
                <a:schemeClr val="bg2"/>
              </a:solidFill>
            </a:endParaRPr>
          </a:p>
        </p:txBody>
      </p:sp>
      <p:sp>
        <p:nvSpPr>
          <p:cNvPr id="3075"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3076" name="Slayt Numarası Yer Tutucusu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5B5F0F-AC06-491A-BCA4-629E6197BF3D}" type="slidenum">
              <a:rPr lang="tr-TR" altLang="tr-TR">
                <a:solidFill>
                  <a:srgbClr val="FFFFFF"/>
                </a:solidFill>
              </a:rPr>
              <a:pPr eaLnBrk="1" hangingPunct="1"/>
              <a:t>2</a:t>
            </a:fld>
            <a:endParaRPr lang="tr-TR" altLang="tr-TR">
              <a:solidFill>
                <a:srgbClr val="FFFFFF"/>
              </a:solidFill>
            </a:endParaRPr>
          </a:p>
        </p:txBody>
      </p:sp>
      <p:pic>
        <p:nvPicPr>
          <p:cNvPr id="3077" name="Picture 4" descr="7298E601"/>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l="3267" t="3075" r="-1306"/>
          <a:stretch>
            <a:fillRect/>
          </a:stretch>
        </p:blipFill>
        <p:spPr bwMode="auto">
          <a:xfrm>
            <a:off x="971550" y="0"/>
            <a:ext cx="7343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Veri Yer Tutucusu 1"/>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FC9EB3-7AB8-444A-AB68-36368BB2C1E0}" type="datetime1">
              <a:rPr lang="tr-TR" altLang="tr-TR" smtClean="0">
                <a:solidFill>
                  <a:schemeClr val="bg2"/>
                </a:solidFill>
              </a:rPr>
              <a:t>17.10.2018</a:t>
            </a:fld>
            <a:endParaRPr lang="tr-TR" altLang="tr-TR">
              <a:solidFill>
                <a:schemeClr val="bg2"/>
              </a:solidFill>
            </a:endParaRPr>
          </a:p>
        </p:txBody>
      </p:sp>
      <p:sp>
        <p:nvSpPr>
          <p:cNvPr id="21507"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21508" name="Slayt Numarası Yer Tutucusu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83E11C-16F4-4C61-A1EF-C2F8F39B608C}" type="slidenum">
              <a:rPr lang="tr-TR" altLang="tr-TR">
                <a:solidFill>
                  <a:srgbClr val="FFFFFF"/>
                </a:solidFill>
              </a:rPr>
              <a:pPr eaLnBrk="1" hangingPunct="1"/>
              <a:t>20</a:t>
            </a:fld>
            <a:endParaRPr lang="tr-TR" altLang="tr-TR">
              <a:solidFill>
                <a:srgbClr val="FFFFFF"/>
              </a:solidFill>
            </a:endParaRPr>
          </a:p>
        </p:txBody>
      </p:sp>
      <p:sp>
        <p:nvSpPr>
          <p:cNvPr id="21509" name="Rectangle 4"/>
          <p:cNvSpPr>
            <a:spLocks noChangeArrowheads="1"/>
          </p:cNvSpPr>
          <p:nvPr/>
        </p:nvSpPr>
        <p:spPr bwMode="auto">
          <a:xfrm>
            <a:off x="0" y="1133475"/>
            <a:ext cx="9144000" cy="3444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a:hlinkClick r:id="rId2" tooltip="Oleic acid"/>
              </a:rPr>
              <a:t>Oleic acid</a:t>
            </a:r>
            <a:r>
              <a:rPr lang="tr-TR" altLang="tr-TR" sz="2000"/>
              <a:t>: CH3(CH2)7</a:t>
            </a:r>
            <a:r>
              <a:rPr lang="tr-TR" altLang="tr-TR" sz="2000" b="1"/>
              <a:t>CH=CH</a:t>
            </a:r>
            <a:r>
              <a:rPr lang="tr-TR" altLang="tr-TR" sz="2000"/>
              <a:t>(CH2)7COOH or </a:t>
            </a:r>
            <a:r>
              <a:rPr lang="tr-TR" altLang="tr-TR" sz="2000" i="1"/>
              <a:t>cis</a:t>
            </a:r>
            <a:r>
              <a:rPr lang="tr-TR" altLang="tr-TR" sz="2000"/>
              <a:t>-Δ9 </a:t>
            </a:r>
            <a:r>
              <a:rPr lang="tr-TR" altLang="tr-TR" sz="2000">
                <a:hlinkClick r:id="rId2" tooltip="Oleic acid"/>
              </a:rPr>
              <a:t>C18:1</a:t>
            </a:r>
            <a:r>
              <a:rPr lang="tr-TR" altLang="tr-TR" sz="2000"/>
              <a:t> </a:t>
            </a:r>
          </a:p>
          <a:p>
            <a:pPr eaLnBrk="1" hangingPunct="1"/>
            <a:r>
              <a:rPr lang="tr-TR" altLang="tr-TR" sz="2000">
                <a:hlinkClick r:id="rId3" tooltip="Linoleic acid"/>
              </a:rPr>
              <a:t>Linoleic acid</a:t>
            </a:r>
            <a:r>
              <a:rPr lang="tr-TR" altLang="tr-TR" sz="2000"/>
              <a:t>: CH3(CH2)4</a:t>
            </a:r>
            <a:r>
              <a:rPr lang="tr-TR" altLang="tr-TR" sz="2000" b="1"/>
              <a:t>CH=CH</a:t>
            </a:r>
            <a:r>
              <a:rPr lang="tr-TR" altLang="tr-TR" sz="2000"/>
              <a:t>CH2</a:t>
            </a:r>
            <a:r>
              <a:rPr lang="tr-TR" altLang="tr-TR" sz="2000" b="1"/>
              <a:t>CH=CH</a:t>
            </a:r>
            <a:r>
              <a:rPr lang="tr-TR" altLang="tr-TR" sz="2000"/>
              <a:t>(CH2)7COOH or </a:t>
            </a:r>
            <a:r>
              <a:rPr lang="tr-TR" altLang="tr-TR" sz="2000">
                <a:hlinkClick r:id="rId3" tooltip="Linoleic acid"/>
              </a:rPr>
              <a:t>C18:2</a:t>
            </a:r>
            <a:r>
              <a:rPr lang="tr-TR" altLang="tr-TR" sz="2000"/>
              <a:t> </a:t>
            </a:r>
          </a:p>
          <a:p>
            <a:pPr eaLnBrk="1" hangingPunct="1"/>
            <a:r>
              <a:rPr lang="tr-TR" altLang="tr-TR" sz="2000">
                <a:hlinkClick r:id="rId4" tooltip="Alpha-linolenic acid"/>
              </a:rPr>
              <a:t>Alpha-linolenic acid</a:t>
            </a:r>
            <a:r>
              <a:rPr lang="tr-TR" altLang="tr-TR" sz="2000"/>
              <a:t>: CH3CH2</a:t>
            </a:r>
            <a:r>
              <a:rPr lang="tr-TR" altLang="tr-TR" sz="2000" b="1"/>
              <a:t>CH=CH</a:t>
            </a:r>
            <a:r>
              <a:rPr lang="tr-TR" altLang="tr-TR" sz="2000"/>
              <a:t>CH2</a:t>
            </a:r>
            <a:r>
              <a:rPr lang="tr-TR" altLang="tr-TR" sz="2000" b="1"/>
              <a:t>CH=CH</a:t>
            </a:r>
            <a:r>
              <a:rPr lang="tr-TR" altLang="tr-TR" sz="2000"/>
              <a:t>CH2</a:t>
            </a:r>
            <a:r>
              <a:rPr lang="tr-TR" altLang="tr-TR" sz="2000" b="1"/>
              <a:t>CH=CH</a:t>
            </a:r>
            <a:r>
              <a:rPr lang="tr-TR" altLang="tr-TR" sz="2000"/>
              <a:t>(CH2)7COOH or </a:t>
            </a:r>
            <a:r>
              <a:rPr lang="tr-TR" altLang="tr-TR" sz="2000">
                <a:hlinkClick r:id="rId4" tooltip="Alpha-linolenic acid"/>
              </a:rPr>
              <a:t>C18:3</a:t>
            </a:r>
            <a:r>
              <a:rPr lang="tr-TR" altLang="tr-TR" sz="2000"/>
              <a:t> </a:t>
            </a:r>
          </a:p>
          <a:p>
            <a:pPr eaLnBrk="1" hangingPunct="1"/>
            <a:r>
              <a:rPr lang="tr-TR" altLang="tr-TR" sz="2000">
                <a:hlinkClick r:id="rId5" tooltip="Arachidonic acid"/>
              </a:rPr>
              <a:t>Arachidonic acid</a:t>
            </a:r>
            <a:r>
              <a:rPr lang="tr-TR" altLang="tr-TR" sz="2000"/>
              <a:t> CH3(CH2)4</a:t>
            </a:r>
            <a:r>
              <a:rPr lang="tr-TR" altLang="tr-TR" sz="2000" b="1"/>
              <a:t>CH=CH</a:t>
            </a:r>
            <a:r>
              <a:rPr lang="tr-TR" altLang="tr-TR" sz="2000"/>
              <a:t>CH2</a:t>
            </a:r>
            <a:r>
              <a:rPr lang="tr-TR" altLang="tr-TR" sz="2000" b="1"/>
              <a:t>CH=CH</a:t>
            </a:r>
            <a:r>
              <a:rPr lang="tr-TR" altLang="tr-TR" sz="2000"/>
              <a:t>CH2</a:t>
            </a:r>
            <a:r>
              <a:rPr lang="tr-TR" altLang="tr-TR" sz="2000" b="1"/>
              <a:t>CH=CH</a:t>
            </a:r>
            <a:r>
              <a:rPr lang="tr-TR" altLang="tr-TR" sz="2000"/>
              <a:t>CH2</a:t>
            </a:r>
            <a:r>
              <a:rPr lang="tr-TR" altLang="tr-TR" sz="2000" b="1"/>
              <a:t>CH=CH</a:t>
            </a:r>
            <a:r>
              <a:rPr lang="tr-TR" altLang="tr-TR" sz="2000"/>
              <a:t>(CH2)3COOH</a:t>
            </a:r>
            <a:r>
              <a:rPr lang="tr-TR" altLang="tr-TR" sz="2000">
                <a:hlinkClick r:id="rId6" tooltip="http://webbook.nist.gov/cgi/cbook.cgi?Name=Arachidonic+Acid&amp;Units=SI"/>
              </a:rPr>
              <a:t>NIST</a:t>
            </a:r>
            <a:r>
              <a:rPr lang="tr-TR" altLang="tr-TR" sz="2000"/>
              <a:t> or </a:t>
            </a:r>
            <a:r>
              <a:rPr lang="tr-TR" altLang="tr-TR" sz="2000">
                <a:hlinkClick r:id="rId5" tooltip="Arachidonic acid"/>
              </a:rPr>
              <a:t>C20:4</a:t>
            </a:r>
            <a:r>
              <a:rPr lang="tr-TR" altLang="tr-TR" sz="2000"/>
              <a:t> </a:t>
            </a:r>
          </a:p>
          <a:p>
            <a:pPr eaLnBrk="1" hangingPunct="1"/>
            <a:r>
              <a:rPr lang="tr-TR" altLang="tr-TR" sz="2000">
                <a:hlinkClick r:id="rId7" tooltip="Eicosapentaenoic acid"/>
              </a:rPr>
              <a:t>Eicosapentaenoic acid</a:t>
            </a:r>
            <a:r>
              <a:rPr lang="tr-TR" altLang="tr-TR" sz="2000"/>
              <a:t> or </a:t>
            </a:r>
            <a:r>
              <a:rPr lang="tr-TR" altLang="tr-TR" sz="2000">
                <a:hlinkClick r:id="rId7" tooltip="Eicosapentaenoic acid"/>
              </a:rPr>
              <a:t>C20:5</a:t>
            </a:r>
            <a:r>
              <a:rPr lang="tr-TR" altLang="tr-TR" sz="2000"/>
              <a:t> </a:t>
            </a:r>
          </a:p>
          <a:p>
            <a:pPr eaLnBrk="1" hangingPunct="1"/>
            <a:r>
              <a:rPr lang="tr-TR" altLang="tr-TR" sz="2000">
                <a:hlinkClick r:id="rId8" tooltip="Docosahexaenoic acid"/>
              </a:rPr>
              <a:t>Docosahexaenoic acid</a:t>
            </a:r>
            <a:r>
              <a:rPr lang="tr-TR" altLang="tr-TR" sz="2000"/>
              <a:t> or </a:t>
            </a:r>
            <a:r>
              <a:rPr lang="tr-TR" altLang="tr-TR" sz="2000">
                <a:hlinkClick r:id="rId8" tooltip="Docosahexaenoic acid"/>
              </a:rPr>
              <a:t>C22:6</a:t>
            </a:r>
            <a:r>
              <a:rPr lang="tr-TR" altLang="tr-TR" sz="2000"/>
              <a:t> </a:t>
            </a:r>
          </a:p>
          <a:p>
            <a:pPr eaLnBrk="1" hangingPunct="1"/>
            <a:r>
              <a:rPr lang="tr-TR" altLang="tr-TR" sz="2000">
                <a:hlinkClick r:id="rId9" tooltip="Erucic acid"/>
              </a:rPr>
              <a:t>Erucic acid</a:t>
            </a:r>
            <a:r>
              <a:rPr lang="tr-TR" altLang="tr-TR" sz="2000"/>
              <a:t>: CH3(CH2)7</a:t>
            </a:r>
            <a:r>
              <a:rPr lang="tr-TR" altLang="tr-TR" sz="2000" b="1"/>
              <a:t>CH=CH</a:t>
            </a:r>
            <a:r>
              <a:rPr lang="tr-TR" altLang="tr-TR" sz="2000"/>
              <a:t>(CH2)11COOH or </a:t>
            </a:r>
            <a:r>
              <a:rPr lang="tr-TR" altLang="tr-TR" sz="2000">
                <a:hlinkClick r:id="rId9" tooltip="Erucic acid"/>
              </a:rPr>
              <a:t>C22:1</a:t>
            </a:r>
            <a:r>
              <a:rPr lang="tr-TR" altLang="tr-TR" sz="2000"/>
              <a:t> </a:t>
            </a:r>
          </a:p>
          <a:p>
            <a:endParaRPr lang="tr-TR" altLang="tr-TR" sz="2000"/>
          </a:p>
        </p:txBody>
      </p:sp>
      <p:sp>
        <p:nvSpPr>
          <p:cNvPr id="21510" name="Rectangle 5"/>
          <p:cNvSpPr>
            <a:spLocks noChangeArrowheads="1"/>
          </p:cNvSpPr>
          <p:nvPr/>
        </p:nvSpPr>
        <p:spPr bwMode="auto">
          <a:xfrm>
            <a:off x="2571750" y="533400"/>
            <a:ext cx="3613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b="1">
                <a:solidFill>
                  <a:srgbClr val="FF3300"/>
                </a:solidFill>
              </a:rPr>
              <a:t>Doymamış yağ asitlerine örnek</a:t>
            </a:r>
            <a:r>
              <a:rPr lang="tr-TR" altLang="tr-T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Veri Yer Tutucusu 1"/>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339DEC-5A29-4FEC-9768-0D9DFD6A77B7}" type="datetime1">
              <a:rPr lang="tr-TR" altLang="tr-TR" smtClean="0">
                <a:solidFill>
                  <a:schemeClr val="bg2"/>
                </a:solidFill>
              </a:rPr>
              <a:t>17.10.2018</a:t>
            </a:fld>
            <a:endParaRPr lang="tr-TR" altLang="tr-TR">
              <a:solidFill>
                <a:schemeClr val="bg2"/>
              </a:solidFill>
            </a:endParaRPr>
          </a:p>
        </p:txBody>
      </p:sp>
      <p:sp>
        <p:nvSpPr>
          <p:cNvPr id="22531"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22532" name="Slayt Numarası Yer Tutucusu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27CA5E-9917-4ADC-A814-63FA9ED18E9F}" type="slidenum">
              <a:rPr lang="tr-TR" altLang="tr-TR">
                <a:solidFill>
                  <a:srgbClr val="FFFFFF"/>
                </a:solidFill>
              </a:rPr>
              <a:pPr eaLnBrk="1" hangingPunct="1"/>
              <a:t>21</a:t>
            </a:fld>
            <a:endParaRPr lang="tr-TR" altLang="tr-TR">
              <a:solidFill>
                <a:srgbClr val="FFFFFF"/>
              </a:solidFill>
            </a:endParaRPr>
          </a:p>
        </p:txBody>
      </p:sp>
      <p:pic>
        <p:nvPicPr>
          <p:cNvPr id="22533" name="Picture 4" descr="D3963F26"/>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116013" y="0"/>
            <a:ext cx="66722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type="title"/>
          </p:nvPr>
        </p:nvSpPr>
        <p:spPr>
          <a:xfrm>
            <a:off x="468313" y="5734050"/>
            <a:ext cx="7848600" cy="854075"/>
          </a:xfrm>
          <a:solidFill>
            <a:srgbClr val="FFFF99"/>
          </a:solidFill>
        </p:spPr>
        <p:txBody>
          <a:bodyPr/>
          <a:lstStyle/>
          <a:p>
            <a:pPr marL="1349375" indent="-1349375" algn="just" fontAlgn="auto">
              <a:spcAft>
                <a:spcPts val="0"/>
              </a:spcAft>
              <a:defRPr/>
            </a:pPr>
            <a:r>
              <a:rPr lang="tr-TR" altLang="tr-TR" sz="2000" b="1">
                <a:solidFill>
                  <a:schemeClr val="accent2"/>
                </a:solidFill>
              </a:rPr>
              <a:t>Şekil 2.2</a:t>
            </a:r>
            <a:r>
              <a:rPr lang="tr-TR" altLang="tr-TR" sz="2000"/>
              <a:t>. </a:t>
            </a:r>
            <a:r>
              <a:rPr lang="tr-TR" altLang="tr-TR" sz="2400" b="1">
                <a:solidFill>
                  <a:schemeClr val="hlink"/>
                </a:solidFill>
              </a:rPr>
              <a:t>Yağ asitleri ve sabun üretimi için kullanılan sürekli proses akım-diyagramı</a:t>
            </a:r>
            <a:r>
              <a:rPr lang="tr-TR" altLang="tr-TR" sz="2000"/>
              <a:t> </a:t>
            </a:r>
          </a:p>
        </p:txBody>
      </p:sp>
      <p:sp>
        <p:nvSpPr>
          <p:cNvPr id="23555" name="Veri Yer Tutucusu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A061C3-1C71-4825-B960-F31699AE8312}" type="datetime1">
              <a:rPr lang="tr-TR" altLang="tr-TR" smtClean="0">
                <a:solidFill>
                  <a:schemeClr val="bg2"/>
                </a:solidFill>
              </a:rPr>
              <a:t>17.10.2018</a:t>
            </a:fld>
            <a:endParaRPr lang="tr-TR" altLang="tr-TR">
              <a:solidFill>
                <a:schemeClr val="bg2"/>
              </a:solidFill>
            </a:endParaRPr>
          </a:p>
        </p:txBody>
      </p:sp>
      <p:sp>
        <p:nvSpPr>
          <p:cNvPr id="23556"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23557" name="Slayt Numarası Yer Tutucusu 4"/>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7178EB-A665-4386-9DCE-2C721B220FA4}" type="slidenum">
              <a:rPr lang="tr-TR" altLang="tr-TR">
                <a:solidFill>
                  <a:srgbClr val="FFFFFF"/>
                </a:solidFill>
              </a:rPr>
              <a:pPr eaLnBrk="1" hangingPunct="1"/>
              <a:t>22</a:t>
            </a:fld>
            <a:endParaRPr lang="tr-TR" altLang="tr-TR">
              <a:solidFill>
                <a:srgbClr val="FFFFFF"/>
              </a:solidFill>
            </a:endParaRPr>
          </a:p>
        </p:txBody>
      </p:sp>
      <p:pic>
        <p:nvPicPr>
          <p:cNvPr id="23558" name="Picture 4" descr="tara"/>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0" y="0"/>
            <a:ext cx="914400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Veri Yer Tutucusu 1"/>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CA43C7-C9AE-48D6-87B5-F67FDE7016E4}" type="datetime1">
              <a:rPr lang="tr-TR" altLang="tr-TR" smtClean="0">
                <a:solidFill>
                  <a:schemeClr val="bg2"/>
                </a:solidFill>
              </a:rPr>
              <a:t>17.10.2018</a:t>
            </a:fld>
            <a:endParaRPr lang="tr-TR" altLang="tr-TR">
              <a:solidFill>
                <a:schemeClr val="bg2"/>
              </a:solidFill>
            </a:endParaRPr>
          </a:p>
        </p:txBody>
      </p:sp>
      <p:sp>
        <p:nvSpPr>
          <p:cNvPr id="24579"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24580" name="Slayt Numarası Yer Tutucusu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949A3F-95A8-4E8B-ABA9-409968C1CE87}" type="slidenum">
              <a:rPr lang="tr-TR" altLang="tr-TR">
                <a:solidFill>
                  <a:srgbClr val="FFFFFF"/>
                </a:solidFill>
              </a:rPr>
              <a:pPr eaLnBrk="1" hangingPunct="1"/>
              <a:t>23</a:t>
            </a:fld>
            <a:endParaRPr lang="tr-TR" altLang="tr-TR">
              <a:solidFill>
                <a:srgbClr val="FFFFFF"/>
              </a:solidFill>
            </a:endParaRPr>
          </a:p>
        </p:txBody>
      </p:sp>
      <p:pic>
        <p:nvPicPr>
          <p:cNvPr id="24581" name="Picture 5" descr="E74ABE24"/>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116013" y="0"/>
            <a:ext cx="69977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Veri Yer Tutucusu 1"/>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826FAD-1F2D-45E7-8BB4-AFB0CE9FC57F}" type="datetime1">
              <a:rPr lang="tr-TR" altLang="tr-TR" smtClean="0">
                <a:solidFill>
                  <a:schemeClr val="bg2"/>
                </a:solidFill>
              </a:rPr>
              <a:t>17.10.2018</a:t>
            </a:fld>
            <a:endParaRPr lang="tr-TR" altLang="tr-TR">
              <a:solidFill>
                <a:schemeClr val="bg2"/>
              </a:solidFill>
            </a:endParaRPr>
          </a:p>
        </p:txBody>
      </p:sp>
      <p:sp>
        <p:nvSpPr>
          <p:cNvPr id="25603"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25604" name="Slayt Numarası Yer Tutucusu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ADBC65-069C-42AA-9E0F-EED5BB9D6EBD}" type="slidenum">
              <a:rPr lang="tr-TR" altLang="tr-TR">
                <a:solidFill>
                  <a:srgbClr val="FFFFFF"/>
                </a:solidFill>
              </a:rPr>
              <a:pPr eaLnBrk="1" hangingPunct="1"/>
              <a:t>24</a:t>
            </a:fld>
            <a:endParaRPr lang="tr-TR" altLang="tr-TR">
              <a:solidFill>
                <a:srgbClr val="FFFFFF"/>
              </a:solidFill>
            </a:endParaRPr>
          </a:p>
        </p:txBody>
      </p:sp>
      <p:pic>
        <p:nvPicPr>
          <p:cNvPr id="25605" name="Picture 4" descr="1811FFD5"/>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43000"/>
                    </a14:imgEffect>
                    <a14:imgEffect>
                      <a14:brightnessContrast bright="3000" contrast="60000"/>
                    </a14:imgEffect>
                  </a14:imgLayer>
                </a14:imgProps>
              </a:ext>
              <a:ext uri="{28A0092B-C50C-407E-A947-70E740481C1C}">
                <a14:useLocalDpi xmlns:a14="http://schemas.microsoft.com/office/drawing/2010/main" val="0"/>
              </a:ext>
            </a:extLst>
          </a:blip>
          <a:srcRect r="3194"/>
          <a:stretch>
            <a:fillRect/>
          </a:stretch>
        </p:blipFill>
        <p:spPr bwMode="auto">
          <a:xfrm>
            <a:off x="1187450" y="0"/>
            <a:ext cx="6913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Veri Yer Tutucusu 1"/>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F56817-0927-4942-9066-78DFD21F30BB}" type="datetime1">
              <a:rPr lang="tr-TR" altLang="tr-TR" smtClean="0">
                <a:solidFill>
                  <a:schemeClr val="bg2"/>
                </a:solidFill>
              </a:rPr>
              <a:t>17.10.2018</a:t>
            </a:fld>
            <a:endParaRPr lang="tr-TR" altLang="tr-TR">
              <a:solidFill>
                <a:schemeClr val="bg2"/>
              </a:solidFill>
            </a:endParaRPr>
          </a:p>
        </p:txBody>
      </p:sp>
      <p:sp>
        <p:nvSpPr>
          <p:cNvPr id="26627"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26628" name="Slayt Numarası Yer Tutucusu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518FBC-E636-4307-8D8A-419E3B114C47}" type="slidenum">
              <a:rPr lang="tr-TR" altLang="tr-TR">
                <a:solidFill>
                  <a:srgbClr val="FFFFFF"/>
                </a:solidFill>
              </a:rPr>
              <a:pPr eaLnBrk="1" hangingPunct="1"/>
              <a:t>25</a:t>
            </a:fld>
            <a:endParaRPr lang="tr-TR" altLang="tr-TR">
              <a:solidFill>
                <a:srgbClr val="FFFFFF"/>
              </a:solidFill>
            </a:endParaRPr>
          </a:p>
        </p:txBody>
      </p:sp>
      <p:pic>
        <p:nvPicPr>
          <p:cNvPr id="26629" name="Picture 4" descr="60A5DBD2"/>
          <p:cNvPicPr>
            <a:picLocks noChangeAspect="1" noChangeArrowheads="1"/>
          </p:cNvPicPr>
          <p:nvPr/>
        </p:nvPicPr>
        <p:blipFill rotWithShape="1">
          <a:blip r:embed="rId2" cstate="print">
            <a:lum bright="-44000" contrast="62000"/>
            <a:extLst>
              <a:ext uri="{28A0092B-C50C-407E-A947-70E740481C1C}">
                <a14:useLocalDpi xmlns:a14="http://schemas.microsoft.com/office/drawing/2010/main" val="0"/>
              </a:ext>
            </a:extLst>
          </a:blip>
          <a:srcRect b="53726"/>
          <a:stretch/>
        </p:blipFill>
        <p:spPr bwMode="auto">
          <a:xfrm>
            <a:off x="539552" y="1052736"/>
            <a:ext cx="7247185"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Veri Yer Tutucusu 1"/>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0C56A0-349D-445E-9A99-4042F66A26E6}" type="datetime1">
              <a:rPr lang="tr-TR" altLang="tr-TR" smtClean="0">
                <a:solidFill>
                  <a:schemeClr val="bg2"/>
                </a:solidFill>
              </a:rPr>
              <a:t>17.10.2018</a:t>
            </a:fld>
            <a:endParaRPr lang="tr-TR" altLang="tr-TR">
              <a:solidFill>
                <a:schemeClr val="bg2"/>
              </a:solidFill>
            </a:endParaRPr>
          </a:p>
        </p:txBody>
      </p:sp>
      <p:sp>
        <p:nvSpPr>
          <p:cNvPr id="4099"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4100" name="Slayt Numarası Yer Tutucusu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BB2341-ADBE-47FA-B603-20D631AD7431}" type="slidenum">
              <a:rPr lang="tr-TR" altLang="tr-TR">
                <a:solidFill>
                  <a:srgbClr val="FFFFFF"/>
                </a:solidFill>
              </a:rPr>
              <a:pPr eaLnBrk="1" hangingPunct="1"/>
              <a:t>3</a:t>
            </a:fld>
            <a:endParaRPr lang="tr-TR" altLang="tr-TR">
              <a:solidFill>
                <a:srgbClr val="FFFFFF"/>
              </a:solidFill>
            </a:endParaRPr>
          </a:p>
        </p:txBody>
      </p:sp>
      <p:pic>
        <p:nvPicPr>
          <p:cNvPr id="4101" name="Picture 5" descr="BAB4B10F"/>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228725" y="0"/>
            <a:ext cx="6872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Veri Yer Tutucusu 1"/>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9D1E10-8E32-485C-BEBF-02E29E5A39E0}" type="datetime1">
              <a:rPr lang="tr-TR" altLang="tr-TR" smtClean="0">
                <a:solidFill>
                  <a:schemeClr val="bg2"/>
                </a:solidFill>
              </a:rPr>
              <a:t>17.10.2018</a:t>
            </a:fld>
            <a:endParaRPr lang="tr-TR" altLang="tr-TR">
              <a:solidFill>
                <a:schemeClr val="bg2"/>
              </a:solidFill>
            </a:endParaRPr>
          </a:p>
        </p:txBody>
      </p:sp>
      <p:sp>
        <p:nvSpPr>
          <p:cNvPr id="5123"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5124" name="Slayt Numarası Yer Tutucusu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B3B19F-2CCB-4920-B718-E21F0C1D1C40}" type="slidenum">
              <a:rPr lang="tr-TR" altLang="tr-TR">
                <a:solidFill>
                  <a:srgbClr val="FFFFFF"/>
                </a:solidFill>
              </a:rPr>
              <a:pPr eaLnBrk="1" hangingPunct="1"/>
              <a:t>4</a:t>
            </a:fld>
            <a:endParaRPr lang="tr-TR" altLang="tr-TR">
              <a:solidFill>
                <a:srgbClr val="FFFFFF"/>
              </a:solidFill>
            </a:endParaRPr>
          </a:p>
        </p:txBody>
      </p:sp>
      <p:graphicFrame>
        <p:nvGraphicFramePr>
          <p:cNvPr id="5125" name="Object 4"/>
          <p:cNvGraphicFramePr>
            <a:graphicFrameLocks noChangeAspect="1"/>
          </p:cNvGraphicFramePr>
          <p:nvPr/>
        </p:nvGraphicFramePr>
        <p:xfrm>
          <a:off x="323850" y="908050"/>
          <a:ext cx="7777163" cy="5184775"/>
        </p:xfrm>
        <a:graphic>
          <a:graphicData uri="http://schemas.openxmlformats.org/presentationml/2006/ole">
            <mc:AlternateContent xmlns:mc="http://schemas.openxmlformats.org/markup-compatibility/2006">
              <mc:Choice xmlns:v="urn:schemas-microsoft-com:vml" Requires="v">
                <p:oleObj spid="_x0000_s5128" name="Chart" r:id="rId3" imgW="6515100" imgH="3667049" progId="MSGraph.Chart.8">
                  <p:embed/>
                </p:oleObj>
              </mc:Choice>
              <mc:Fallback>
                <p:oleObj name="Chart" r:id="rId3" imgW="6515100" imgH="3667049" progId="MSGraph.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908050"/>
                        <a:ext cx="7777163" cy="5184775"/>
                      </a:xfrm>
                      <a:prstGeom prst="rect">
                        <a:avLst/>
                      </a:prstGeom>
                      <a:noFill/>
                      <a:ln>
                        <a:noFill/>
                      </a:ln>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6" name="Rectangle 5"/>
          <p:cNvSpPr>
            <a:spLocks noChangeArrowheads="1"/>
          </p:cNvSpPr>
          <p:nvPr/>
        </p:nvSpPr>
        <p:spPr bwMode="auto">
          <a:xfrm>
            <a:off x="2339975" y="246063"/>
            <a:ext cx="3794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u="sng">
                <a:solidFill>
                  <a:schemeClr val="accent2"/>
                </a:solidFill>
              </a:rPr>
              <a:t>Dünyadaki Surfaktan  Üretimi</a:t>
            </a:r>
            <a:r>
              <a:rPr lang="tr-TR" altLang="tr-TR" sz="2000" b="1">
                <a:solidFill>
                  <a:schemeClr val="accent2"/>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Veri Yer Tutucusu 1"/>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3D7927-0EEB-4ADE-87B0-5D20D8D61590}" type="datetime1">
              <a:rPr lang="tr-TR" altLang="tr-TR" smtClean="0">
                <a:solidFill>
                  <a:schemeClr val="bg2"/>
                </a:solidFill>
              </a:rPr>
              <a:t>17.10.2018</a:t>
            </a:fld>
            <a:endParaRPr lang="tr-TR" altLang="tr-TR">
              <a:solidFill>
                <a:schemeClr val="bg2"/>
              </a:solidFill>
            </a:endParaRPr>
          </a:p>
        </p:txBody>
      </p:sp>
      <p:sp>
        <p:nvSpPr>
          <p:cNvPr id="6147"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6148" name="Slayt Numarası Yer Tutucusu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BD25E9-D15E-416D-8BD9-D15FA01D8F97}" type="slidenum">
              <a:rPr lang="tr-TR" altLang="tr-TR">
                <a:solidFill>
                  <a:srgbClr val="FFFFFF"/>
                </a:solidFill>
              </a:rPr>
              <a:pPr eaLnBrk="1" hangingPunct="1"/>
              <a:t>5</a:t>
            </a:fld>
            <a:endParaRPr lang="tr-TR" altLang="tr-TR">
              <a:solidFill>
                <a:srgbClr val="FFFFFF"/>
              </a:solidFill>
            </a:endParaRPr>
          </a:p>
        </p:txBody>
      </p:sp>
      <p:graphicFrame>
        <p:nvGraphicFramePr>
          <p:cNvPr id="6149" name="Object 4"/>
          <p:cNvGraphicFramePr>
            <a:graphicFrameLocks noChangeAspect="1"/>
          </p:cNvGraphicFramePr>
          <p:nvPr/>
        </p:nvGraphicFramePr>
        <p:xfrm>
          <a:off x="525463" y="765175"/>
          <a:ext cx="7934325" cy="5256213"/>
        </p:xfrm>
        <a:graphic>
          <a:graphicData uri="http://schemas.openxmlformats.org/presentationml/2006/ole">
            <mc:AlternateContent xmlns:mc="http://schemas.openxmlformats.org/markup-compatibility/2006">
              <mc:Choice xmlns:v="urn:schemas-microsoft-com:vml" Requires="v">
                <p:oleObj spid="_x0000_s6152" name="Chart" r:id="rId3" imgW="6400800" imgH="4000500" progId="MSGraph.Chart.8">
                  <p:embed/>
                </p:oleObj>
              </mc:Choice>
              <mc:Fallback>
                <p:oleObj name="Chart" r:id="rId3" imgW="6400800" imgH="4000500" progId="MSGraph.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63" y="765175"/>
                        <a:ext cx="7934325" cy="5256213"/>
                      </a:xfrm>
                      <a:prstGeom prst="rect">
                        <a:avLst/>
                      </a:prstGeom>
                      <a:noFill/>
                      <a:ln>
                        <a:noFill/>
                      </a:ln>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0" name="Rectangle 6"/>
          <p:cNvSpPr>
            <a:spLocks noChangeArrowheads="1"/>
          </p:cNvSpPr>
          <p:nvPr/>
        </p:nvSpPr>
        <p:spPr bwMode="auto">
          <a:xfrm>
            <a:off x="1547813" y="260350"/>
            <a:ext cx="553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b="1" u="sng"/>
              <a:t>Surfaktanların Kullanım Alanlarına Göre Dağılımı</a:t>
            </a:r>
            <a:r>
              <a:rPr lang="tr-TR" altLang="tr-T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Veri Yer Tutucusu 1"/>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D5F84D-6707-423E-9A85-2BCF9CF6CEDA}" type="datetime1">
              <a:rPr lang="tr-TR" altLang="tr-TR" smtClean="0">
                <a:solidFill>
                  <a:schemeClr val="bg2"/>
                </a:solidFill>
              </a:rPr>
              <a:t>17.10.2018</a:t>
            </a:fld>
            <a:endParaRPr lang="tr-TR" altLang="tr-TR">
              <a:solidFill>
                <a:schemeClr val="bg2"/>
              </a:solidFill>
            </a:endParaRPr>
          </a:p>
        </p:txBody>
      </p:sp>
      <p:sp>
        <p:nvSpPr>
          <p:cNvPr id="7171"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7172" name="Slayt Numarası Yer Tutucusu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1B5B3F-84A3-4ECF-B4C5-319936178821}" type="slidenum">
              <a:rPr lang="tr-TR" altLang="tr-TR">
                <a:solidFill>
                  <a:srgbClr val="FFFFFF"/>
                </a:solidFill>
              </a:rPr>
              <a:pPr eaLnBrk="1" hangingPunct="1"/>
              <a:t>6</a:t>
            </a:fld>
            <a:endParaRPr lang="tr-TR" altLang="tr-TR">
              <a:solidFill>
                <a:srgbClr val="FFFFFF"/>
              </a:solidFill>
            </a:endParaRPr>
          </a:p>
        </p:txBody>
      </p:sp>
      <p:graphicFrame>
        <p:nvGraphicFramePr>
          <p:cNvPr id="7173" name="Object 4"/>
          <p:cNvGraphicFramePr>
            <a:graphicFrameLocks noChangeAspect="1"/>
          </p:cNvGraphicFramePr>
          <p:nvPr/>
        </p:nvGraphicFramePr>
        <p:xfrm>
          <a:off x="684213" y="1628775"/>
          <a:ext cx="7632700" cy="4752975"/>
        </p:xfrm>
        <a:graphic>
          <a:graphicData uri="http://schemas.openxmlformats.org/presentationml/2006/ole">
            <mc:AlternateContent xmlns:mc="http://schemas.openxmlformats.org/markup-compatibility/2006">
              <mc:Choice xmlns:v="urn:schemas-microsoft-com:vml" Requires="v">
                <p:oleObj spid="_x0000_s7176" name="Chart" r:id="rId3" imgW="6943649" imgH="8686800" progId="MSGraph.Chart.8">
                  <p:embed/>
                </p:oleObj>
              </mc:Choice>
              <mc:Fallback>
                <p:oleObj name="Chart" r:id="rId3" imgW="6943649" imgH="8686800" progId="MSGraph.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4829" t="37010" b="34351"/>
                      <a:stretch>
                        <a:fillRect/>
                      </a:stretch>
                    </p:blipFill>
                    <p:spPr bwMode="auto">
                      <a:xfrm>
                        <a:off x="684213" y="1628775"/>
                        <a:ext cx="7632700" cy="4752975"/>
                      </a:xfrm>
                      <a:prstGeom prst="rect">
                        <a:avLst/>
                      </a:prstGeom>
                      <a:noFill/>
                      <a:ln>
                        <a:noFill/>
                      </a:ln>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4" name="Rectangle 5"/>
          <p:cNvSpPr>
            <a:spLocks noChangeArrowheads="1"/>
          </p:cNvSpPr>
          <p:nvPr/>
        </p:nvSpPr>
        <p:spPr bwMode="auto">
          <a:xfrm>
            <a:off x="1403350" y="333375"/>
            <a:ext cx="6380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400" b="1" u="sng">
                <a:solidFill>
                  <a:srgbClr val="FF33CC"/>
                </a:solidFill>
              </a:rPr>
              <a:t>Surfaktan Çeşitlerinin Dünyadaki Tüketimi</a:t>
            </a:r>
            <a:r>
              <a:rPr lang="tr-TR" altLang="tr-TR" sz="2400" b="1">
                <a:solidFill>
                  <a:srgbClr val="FF33CC"/>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Veri Yer Tutucusu 1"/>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AF70BA-2661-49C4-9846-17D6CB7ECC88}" type="datetime1">
              <a:rPr lang="tr-TR" altLang="tr-TR" smtClean="0">
                <a:solidFill>
                  <a:schemeClr val="bg2"/>
                </a:solidFill>
              </a:rPr>
              <a:t>17.10.2018</a:t>
            </a:fld>
            <a:endParaRPr lang="tr-TR" altLang="tr-TR">
              <a:solidFill>
                <a:schemeClr val="bg2"/>
              </a:solidFill>
            </a:endParaRPr>
          </a:p>
        </p:txBody>
      </p:sp>
      <p:sp>
        <p:nvSpPr>
          <p:cNvPr id="8195"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8196" name="Slayt Numarası Yer Tutucusu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CAF658-35BF-4827-84D7-B2DAF5D7FE84}" type="slidenum">
              <a:rPr lang="tr-TR" altLang="tr-TR">
                <a:solidFill>
                  <a:srgbClr val="FFFFFF"/>
                </a:solidFill>
              </a:rPr>
              <a:pPr eaLnBrk="1" hangingPunct="1"/>
              <a:t>7</a:t>
            </a:fld>
            <a:endParaRPr lang="tr-TR" altLang="tr-TR">
              <a:solidFill>
                <a:srgbClr val="FFFFFF"/>
              </a:solidFill>
            </a:endParaRPr>
          </a:p>
        </p:txBody>
      </p:sp>
      <p:pic>
        <p:nvPicPr>
          <p:cNvPr id="8197" name="Picture 4" descr="E998B7"/>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827088" y="0"/>
            <a:ext cx="7272337"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Veri Yer Tutucusu 1"/>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A2DC3B-9625-4334-90B5-9B2B654DFD5C}" type="datetime1">
              <a:rPr lang="tr-TR" altLang="tr-TR" smtClean="0">
                <a:solidFill>
                  <a:schemeClr val="bg2"/>
                </a:solidFill>
              </a:rPr>
              <a:t>17.10.2018</a:t>
            </a:fld>
            <a:endParaRPr lang="tr-TR" altLang="tr-TR">
              <a:solidFill>
                <a:schemeClr val="bg2"/>
              </a:solidFill>
            </a:endParaRPr>
          </a:p>
        </p:txBody>
      </p:sp>
      <p:sp>
        <p:nvSpPr>
          <p:cNvPr id="9219"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9220" name="Slayt Numarası Yer Tutucusu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9E99E6-5776-4646-99E0-99025CFC73EB}" type="slidenum">
              <a:rPr lang="tr-TR" altLang="tr-TR">
                <a:solidFill>
                  <a:srgbClr val="FFFFFF"/>
                </a:solidFill>
              </a:rPr>
              <a:pPr eaLnBrk="1" hangingPunct="1"/>
              <a:t>8</a:t>
            </a:fld>
            <a:endParaRPr lang="tr-TR" altLang="tr-TR">
              <a:solidFill>
                <a:srgbClr val="FFFFFF"/>
              </a:solidFill>
            </a:endParaRPr>
          </a:p>
        </p:txBody>
      </p:sp>
      <p:pic>
        <p:nvPicPr>
          <p:cNvPr id="9221" name="Picture 5" descr="D2C076F8"/>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042988" y="0"/>
            <a:ext cx="698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Veri Yer Tutucusu 3"/>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8CDD47-CAC4-41C4-9A39-147CEFB257EC}" type="datetime1">
              <a:rPr lang="tr-TR" altLang="tr-TR" smtClean="0">
                <a:solidFill>
                  <a:schemeClr val="bg2"/>
                </a:solidFill>
              </a:rPr>
              <a:t>17.10.2018</a:t>
            </a:fld>
            <a:endParaRPr lang="tr-TR" altLang="tr-TR">
              <a:solidFill>
                <a:schemeClr val="bg2"/>
              </a:solidFill>
            </a:endParaRPr>
          </a:p>
        </p:txBody>
      </p:sp>
      <p:sp>
        <p:nvSpPr>
          <p:cNvPr id="10243"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chemeClr val="bg2"/>
                </a:solidFill>
              </a:rPr>
              <a:t>KİM232 END.KİM II - DOÇ.DR. KAMRAN POLAT-ANKARA ÜNİV.,FEN FAK., KİMYA BÖL.,</a:t>
            </a:r>
          </a:p>
        </p:txBody>
      </p:sp>
      <p:sp>
        <p:nvSpPr>
          <p:cNvPr id="10244" name="Slayt Numarası Yer Tutucusu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FEDE3A-75DA-40E7-9C59-541A15AF512B}" type="slidenum">
              <a:rPr lang="tr-TR" altLang="tr-TR">
                <a:solidFill>
                  <a:srgbClr val="FFFFFF"/>
                </a:solidFill>
              </a:rPr>
              <a:pPr eaLnBrk="1" hangingPunct="1"/>
              <a:t>9</a:t>
            </a:fld>
            <a:endParaRPr lang="tr-TR" altLang="tr-TR">
              <a:solidFill>
                <a:srgbClr val="FFFFFF"/>
              </a:solidFill>
            </a:endParaRPr>
          </a:p>
        </p:txBody>
      </p:sp>
      <p:pic>
        <p:nvPicPr>
          <p:cNvPr id="10245" name="Picture 5" descr="558micellecr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49275"/>
            <a:ext cx="7056437"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773</TotalTime>
  <Words>973</Words>
  <Application>Microsoft Office PowerPoint</Application>
  <PresentationFormat>Ekran Gösterisi (4:3)</PresentationFormat>
  <Paragraphs>106</Paragraphs>
  <Slides>25</Slides>
  <Notes>0</Notes>
  <HiddenSlides>0</HiddenSlides>
  <MMClips>0</MMClips>
  <ScaleCrop>false</ScaleCrop>
  <HeadingPairs>
    <vt:vector size="8" baseType="variant">
      <vt:variant>
        <vt:lpstr>Kullanılan Yazı Tipleri</vt:lpstr>
      </vt:variant>
      <vt:variant>
        <vt:i4>3</vt:i4>
      </vt:variant>
      <vt:variant>
        <vt:lpstr>Tema</vt:lpstr>
      </vt:variant>
      <vt:variant>
        <vt:i4>1</vt:i4>
      </vt:variant>
      <vt:variant>
        <vt:lpstr>Eklenmiş OLE Hizmet Programları</vt:lpstr>
      </vt:variant>
      <vt:variant>
        <vt:i4>1</vt:i4>
      </vt:variant>
      <vt:variant>
        <vt:lpstr>Slayt Başlıkları</vt:lpstr>
      </vt:variant>
      <vt:variant>
        <vt:i4>25</vt:i4>
      </vt:variant>
    </vt:vector>
  </HeadingPairs>
  <TitlesOfParts>
    <vt:vector size="30" baseType="lpstr">
      <vt:lpstr>Arial</vt:lpstr>
      <vt:lpstr>Calibri</vt:lpstr>
      <vt:lpstr>Cambria</vt:lpstr>
      <vt:lpstr>Bitişiklik</vt:lpstr>
      <vt:lpstr>Chart</vt:lpstr>
      <vt:lpstr>BÖLÜM 2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Deterjan molekülü, suda çözünmeyen (hidrofob) uzun zincirli bir hidrokarbon grubu ile suda çözünen (hidrofil) iyonik bir grup içerir. Deterjanların çoğu iyonik grup içerir. Bunlar “anyonik deterjanlar” olarak adlandırılr. Bunların çoğunluğu alkil sülfatlardan ve sürfaktan (yüzey aktif maddeleri) olarak bilinen alkil benzen sülfonatlardan oluşur.</vt:lpstr>
      <vt:lpstr>Pozitif yüke sahip olan deterjan türüdür. Temizleme etkilerine ilave olarak, mikrop öldürücü özelliği ile hastanelerde kullanılır. Bunların çoğunluğu amonyak türevlerinden oluşur. Genellikle şampuanlarda ve giysilerin durulanması sırasında kullanılır. Buradaki amaç, deterjan moleküllerinden arta kalan iyonik türlerin oluşturacağı statik elektriklenmeyi, bu iyonları nötralize ederek önlemektir (antistatik özellik).</vt:lpstr>
      <vt:lpstr>Bu deterjanlar bulaşık yıkama sıvılarında kullanılır. Herhangi bir iyonik grup içermedikleri için, sert sudaki iyonlarla reaksiyon vermezler. İyonik deterjanlara göre daha az köpük oluşturur. Şekilde görüldüğü gibi, molekülde polar gruplar; üç adet alkol ve ester grubudur. Polar olmayan kısım ise uzun zincirli hidrokarbon kısmıdır.</vt:lpstr>
      <vt:lpstr>Bile asitleri karaciğerde üretilir. Kolesterolün yükseltgenme ürünleridir. Bunların tuzları “sodyumglikonat” olarak adlandırılır. Bile tuzları, sindirim sisteminde sabun veya deterjan gibi davranarak, doymuş veya doymamış yağları küçük kümeler halinde çözelti içinde tutar (emülsifiye eder). Daha sonra enzimler bunları parçalar.</vt:lpstr>
      <vt:lpstr>PowerPoint Sunusu</vt:lpstr>
      <vt:lpstr>PowerPoint Sunusu</vt:lpstr>
      <vt:lpstr>PowerPoint Sunusu</vt:lpstr>
      <vt:lpstr>PowerPoint Sunusu</vt:lpstr>
      <vt:lpstr>PowerPoint Sunusu</vt:lpstr>
      <vt:lpstr>Şekil 2.2. Yağ asitleri ve sabun üretimi için kullanılan sürekli proses akım-diyagramı </vt:lpstr>
      <vt:lpstr>PowerPoint Sunusu</vt:lpstr>
      <vt:lpstr>PowerPoint Sunusu</vt:lpstr>
      <vt:lpstr>PowerPoint Sunusu</vt:lpstr>
    </vt:vector>
  </TitlesOfParts>
  <Company>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BÖLÜM 2</dc:title>
  <dc:creator>Kamran POLAT</dc:creator>
  <cp:lastModifiedBy>Kamran Polat</cp:lastModifiedBy>
  <cp:revision>58</cp:revision>
  <dcterms:created xsi:type="dcterms:W3CDTF">2007-02-06T11:22:42Z</dcterms:created>
  <dcterms:modified xsi:type="dcterms:W3CDTF">2018-10-17T19:19:51Z</dcterms:modified>
</cp:coreProperties>
</file>