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69"/>
  </p:notesMasterIdLst>
  <p:sldIdLst>
    <p:sldId id="1082" r:id="rId4"/>
    <p:sldId id="1093" r:id="rId5"/>
    <p:sldId id="1092" r:id="rId6"/>
    <p:sldId id="1095" r:id="rId7"/>
    <p:sldId id="1096" r:id="rId8"/>
    <p:sldId id="1097" r:id="rId9"/>
    <p:sldId id="1098" r:id="rId10"/>
    <p:sldId id="1099" r:id="rId11"/>
    <p:sldId id="1100" r:id="rId12"/>
    <p:sldId id="1101" r:id="rId13"/>
    <p:sldId id="1102" r:id="rId14"/>
    <p:sldId id="1103" r:id="rId15"/>
    <p:sldId id="1104" r:id="rId16"/>
    <p:sldId id="1105" r:id="rId17"/>
    <p:sldId id="1106" r:id="rId18"/>
    <p:sldId id="1107" r:id="rId19"/>
    <p:sldId id="1108" r:id="rId20"/>
    <p:sldId id="1109" r:id="rId21"/>
    <p:sldId id="1110" r:id="rId22"/>
    <p:sldId id="1111" r:id="rId23"/>
    <p:sldId id="1112" r:id="rId24"/>
    <p:sldId id="1113" r:id="rId25"/>
    <p:sldId id="1114" r:id="rId26"/>
    <p:sldId id="1115" r:id="rId27"/>
    <p:sldId id="1116" r:id="rId28"/>
    <p:sldId id="1117" r:id="rId29"/>
    <p:sldId id="1118" r:id="rId30"/>
    <p:sldId id="1119" r:id="rId31"/>
    <p:sldId id="1120" r:id="rId32"/>
    <p:sldId id="1121" r:id="rId33"/>
    <p:sldId id="1122" r:id="rId34"/>
    <p:sldId id="1123" r:id="rId35"/>
    <p:sldId id="1124" r:id="rId36"/>
    <p:sldId id="1125" r:id="rId37"/>
    <p:sldId id="1126" r:id="rId38"/>
    <p:sldId id="1127" r:id="rId39"/>
    <p:sldId id="1128" r:id="rId40"/>
    <p:sldId id="1129" r:id="rId41"/>
    <p:sldId id="1130" r:id="rId42"/>
    <p:sldId id="1131" r:id="rId43"/>
    <p:sldId id="1132" r:id="rId44"/>
    <p:sldId id="1133" r:id="rId45"/>
    <p:sldId id="1134" r:id="rId46"/>
    <p:sldId id="1135" r:id="rId47"/>
    <p:sldId id="1136" r:id="rId48"/>
    <p:sldId id="1137" r:id="rId49"/>
    <p:sldId id="1138" r:id="rId50"/>
    <p:sldId id="1139" r:id="rId51"/>
    <p:sldId id="1140" r:id="rId52"/>
    <p:sldId id="1141" r:id="rId53"/>
    <p:sldId id="1142" r:id="rId54"/>
    <p:sldId id="1143" r:id="rId55"/>
    <p:sldId id="1144" r:id="rId56"/>
    <p:sldId id="1145" r:id="rId57"/>
    <p:sldId id="1146" r:id="rId58"/>
    <p:sldId id="1147" r:id="rId59"/>
    <p:sldId id="1148" r:id="rId60"/>
    <p:sldId id="1149" r:id="rId61"/>
    <p:sldId id="1150" r:id="rId62"/>
    <p:sldId id="1151" r:id="rId63"/>
    <p:sldId id="1152" r:id="rId64"/>
    <p:sldId id="1153" r:id="rId65"/>
    <p:sldId id="1154" r:id="rId66"/>
    <p:sldId id="1155" r:id="rId67"/>
    <p:sldId id="1094" r:id="rId6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0093"/>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43" autoAdjust="0"/>
    <p:restoredTop sz="91471" autoAdjust="0"/>
  </p:normalViewPr>
  <p:slideViewPr>
    <p:cSldViewPr snapToGrid="0">
      <p:cViewPr varScale="1">
        <p:scale>
          <a:sx n="68" d="100"/>
          <a:sy n="68" d="100"/>
        </p:scale>
        <p:origin x="1476" y="54"/>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slide" Target="slides/slide65.xml"/><Relationship Id="rId7" Type="http://schemas.openxmlformats.org/officeDocument/2006/relationships/slide" Target="slides/slide4.xml"/><Relationship Id="rId71"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61" Type="http://schemas.openxmlformats.org/officeDocument/2006/relationships/slide" Target="slides/slide58.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notesMaster" Target="notesMasters/notesMaster1.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4/24/2020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4/24/2020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4/24/2020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4/24/2020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4/24/2020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4/24/2020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4/24/2020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4/24/2020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4/24/2020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4/24/2020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4/24/2020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4/24/2020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4/24/2020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4/24/2020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4/24/2020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4/24/2020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4/24/2020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4/24/2020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4/24/2020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4/24/2020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4/24/2020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4/24/2020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4/24/2020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4/24/2020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4/24/2020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4/24/2020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4/24/2020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4/24/2020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4/24/2020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4/24/2020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209</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Yerel Yönetimler (3-0) </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 Veysel Tiryaki</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4790" y="329333"/>
            <a:ext cx="7654996" cy="513080"/>
          </a:xfrm>
        </p:spPr>
        <p:txBody>
          <a:bodyPr/>
          <a:lstStyle/>
          <a:p>
            <a:r>
              <a:rPr lang="tr-TR" sz="2400" dirty="0">
                <a:solidFill>
                  <a:srgbClr val="160093"/>
                </a:solidFill>
              </a:rPr>
              <a:t>MERKEZİ YÖNETİM VE YEREL YÖNETİM AYRIMI</a:t>
            </a:r>
          </a:p>
        </p:txBody>
      </p:sp>
      <p:sp>
        <p:nvSpPr>
          <p:cNvPr id="3" name="Metin Yer Tutucusu 2"/>
          <p:cNvSpPr>
            <a:spLocks noGrp="1"/>
          </p:cNvSpPr>
          <p:nvPr>
            <p:ph type="body" idx="1"/>
          </p:nvPr>
        </p:nvSpPr>
        <p:spPr>
          <a:xfrm>
            <a:off x="169320" y="1231168"/>
            <a:ext cx="8775504" cy="4156757"/>
          </a:xfrm>
        </p:spPr>
        <p:txBody>
          <a:bodyPr/>
          <a:lstStyle/>
          <a:p>
            <a:pPr algn="just"/>
            <a:r>
              <a:rPr lang="tr-TR" dirty="0"/>
              <a:t>Merkezi yönetim ve yerel yönetim ayrımına bakıldığında aslında yerel yönetimlerin merkezi yönetimin aşırı güçlenmesi karşısında, ülke yönetiminde merkezi yönetime yardımcı, merkezi yönetimin yönetsel etkisi karşısında yönetsel bir denge unsuru olarak önemli bir işleve sahip olduğu görülmektedir. </a:t>
            </a:r>
            <a:endParaRPr lang="tr-TR" dirty="0" smtClean="0"/>
          </a:p>
          <a:p>
            <a:pPr algn="just"/>
            <a:r>
              <a:rPr lang="tr-TR" dirty="0" smtClean="0"/>
              <a:t>Merkezi </a:t>
            </a:r>
            <a:r>
              <a:rPr lang="tr-TR" dirty="0"/>
              <a:t>yönetim ile yerel yönetimler arasındaki bu durum, merkezi yönetimin Anayasal olarak yerel yönetimler üzerinde başta vesayet olmak üzere sahip olduğu etki gücünden dolayı birçok açıdan ilişkilerin zedelenmesine ve birçok sorunun ortaya çıkmasına neden olmaktadır.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01900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4790" y="329333"/>
            <a:ext cx="7654996" cy="513080"/>
          </a:xfrm>
        </p:spPr>
        <p:txBody>
          <a:bodyPr/>
          <a:lstStyle/>
          <a:p>
            <a:r>
              <a:rPr lang="tr-TR" sz="2400" dirty="0">
                <a:solidFill>
                  <a:srgbClr val="160093"/>
                </a:solidFill>
              </a:rPr>
              <a:t>MERKEZİ YÖNETİM VE YEREL YÖNETİM AYRIMI</a:t>
            </a:r>
          </a:p>
        </p:txBody>
      </p:sp>
      <p:sp>
        <p:nvSpPr>
          <p:cNvPr id="3" name="Metin Yer Tutucusu 2"/>
          <p:cNvSpPr>
            <a:spLocks noGrp="1"/>
          </p:cNvSpPr>
          <p:nvPr>
            <p:ph type="body" idx="1"/>
          </p:nvPr>
        </p:nvSpPr>
        <p:spPr>
          <a:xfrm>
            <a:off x="169320" y="1231168"/>
            <a:ext cx="8775504" cy="4156757"/>
          </a:xfrm>
        </p:spPr>
        <p:txBody>
          <a:bodyPr/>
          <a:lstStyle/>
          <a:p>
            <a:pPr algn="just"/>
            <a:r>
              <a:rPr lang="tr-TR" dirty="0"/>
              <a:t>Merkezi yönetim ve yerel yönetimler arasındaki ilişkinin yönünü belirleyen iki temel düşünce vardır. </a:t>
            </a:r>
            <a:endParaRPr lang="tr-TR" dirty="0" smtClean="0"/>
          </a:p>
          <a:p>
            <a:pPr algn="just"/>
            <a:r>
              <a:rPr lang="tr-TR" dirty="0" smtClean="0"/>
              <a:t>Bunlardan </a:t>
            </a:r>
            <a:r>
              <a:rPr lang="tr-TR" dirty="0"/>
              <a:t>ilki merkezi idarenin, ağırlıklı olarak, yerel yönetimler üzerinde kullandığı vesayet yetkilerinin eleştiren görüştür. </a:t>
            </a:r>
            <a:endParaRPr lang="tr-TR" dirty="0" smtClean="0"/>
          </a:p>
          <a:p>
            <a:pPr algn="just"/>
            <a:r>
              <a:rPr lang="tr-TR" dirty="0" smtClean="0"/>
              <a:t>Bu </a:t>
            </a:r>
            <a:r>
              <a:rPr lang="tr-TR" dirty="0"/>
              <a:t>görüşe göre, yerel, merkez karşısında güçlendirilmesi gereken bir konumdadır. </a:t>
            </a:r>
            <a:endParaRPr lang="tr-TR" dirty="0" smtClean="0"/>
          </a:p>
          <a:p>
            <a:pPr algn="just"/>
            <a:r>
              <a:rPr lang="tr-TR" dirty="0" smtClean="0"/>
              <a:t>Diğer </a:t>
            </a:r>
            <a:r>
              <a:rPr lang="tr-TR" dirty="0"/>
              <a:t>görüşü savunanlar ise, yerelleşme ile merkezi idarenin yerel yönetimler karşısında güç kaybettiğini iddia eden görüştür. </a:t>
            </a:r>
            <a:endParaRPr lang="tr-TR" dirty="0" smtClean="0"/>
          </a:p>
          <a:p>
            <a:pPr algn="just"/>
            <a:r>
              <a:rPr lang="tr-TR" dirty="0" smtClean="0"/>
              <a:t>Bu </a:t>
            </a:r>
            <a:r>
              <a:rPr lang="tr-TR" dirty="0"/>
              <a:t>temel iki görüş merkezi yönetim ile yerel yönetim arasında yetki, kaynak, görev gibi güç bölüşümü konusu üzerinde önemli bir yere sahip olmaktadır. </a:t>
            </a:r>
            <a:endParaRPr lang="tr-TR" dirty="0" smtClean="0"/>
          </a:p>
          <a:p>
            <a:pPr algn="just"/>
            <a:r>
              <a:rPr lang="tr-TR" dirty="0" smtClean="0"/>
              <a:t>Merkez </a:t>
            </a:r>
            <a:r>
              <a:rPr lang="tr-TR" dirty="0"/>
              <a:t>ve yerel arasındaki en önemli sorunun temelini bu ayrım oluşturmaktadır.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9807944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4790" y="329333"/>
            <a:ext cx="7654996" cy="513080"/>
          </a:xfrm>
        </p:spPr>
        <p:txBody>
          <a:bodyPr/>
          <a:lstStyle/>
          <a:p>
            <a:r>
              <a:rPr lang="tr-TR" sz="2400" dirty="0">
                <a:solidFill>
                  <a:srgbClr val="160093"/>
                </a:solidFill>
              </a:rPr>
              <a:t>MERKEZİ YÖNETİM VE YEREL YÖNETİM AYRIMI</a:t>
            </a:r>
          </a:p>
        </p:txBody>
      </p:sp>
      <p:sp>
        <p:nvSpPr>
          <p:cNvPr id="3" name="Metin Yer Tutucusu 2"/>
          <p:cNvSpPr>
            <a:spLocks noGrp="1"/>
          </p:cNvSpPr>
          <p:nvPr>
            <p:ph type="body" idx="1"/>
          </p:nvPr>
        </p:nvSpPr>
        <p:spPr>
          <a:xfrm>
            <a:off x="169320" y="1231168"/>
            <a:ext cx="8775504" cy="4156757"/>
          </a:xfrm>
        </p:spPr>
        <p:txBody>
          <a:bodyPr/>
          <a:lstStyle/>
          <a:p>
            <a:pPr algn="just"/>
            <a:r>
              <a:rPr lang="tr-TR" dirty="0"/>
              <a:t>Kamu yönetimin içinde bulunduğu bu ayrım sorunu birçok soruna neden olmuştur. </a:t>
            </a:r>
            <a:endParaRPr lang="tr-TR" dirty="0" smtClean="0"/>
          </a:p>
          <a:p>
            <a:pPr algn="just"/>
            <a:r>
              <a:rPr lang="tr-TR" dirty="0" smtClean="0"/>
              <a:t>Bu </a:t>
            </a:r>
            <a:r>
              <a:rPr lang="tr-TR" dirty="0"/>
              <a:t>sorunların giderilebilmesi için çok sayıda yasal düzenleme ve reform çalışması yapılmıştır/yapılmaktadır. </a:t>
            </a:r>
            <a:endParaRPr lang="tr-TR" dirty="0" smtClean="0"/>
          </a:p>
          <a:p>
            <a:pPr algn="just"/>
            <a:r>
              <a:rPr lang="tr-TR" dirty="0" smtClean="0"/>
              <a:t>Örneğin</a:t>
            </a:r>
            <a:r>
              <a:rPr lang="tr-TR" dirty="0"/>
              <a:t>, kamu yönetiminin merkezileşme ile içine düştüğü bu sistem bazı dönemlerde dayandığı bürokratik ve aşırı merkeziyetçi geleneğin de etkisiyle olumsuz yönde değişerek hantallaşmıştır. </a:t>
            </a:r>
            <a:endParaRPr lang="tr-TR" dirty="0" smtClean="0"/>
          </a:p>
          <a:p>
            <a:pPr algn="just"/>
            <a:r>
              <a:rPr lang="tr-TR" dirty="0" smtClean="0"/>
              <a:t>Yine </a:t>
            </a:r>
            <a:r>
              <a:rPr lang="tr-TR" dirty="0"/>
              <a:t>kırtasiyecilik, kuralcılık, sorumluluktan kaçma, personel sorunları, yönetim-siyaset ilişkisindeki sapmalar ve hizmet sunum standartlarındaki düşüş ile birlikte değişim sürecini olumlu yöne çevirmek amacıyla çok sayıda reform çalışmaları gündeme gelmiştir.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6241661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4790" y="329333"/>
            <a:ext cx="7654996" cy="513080"/>
          </a:xfrm>
        </p:spPr>
        <p:txBody>
          <a:bodyPr/>
          <a:lstStyle/>
          <a:p>
            <a:r>
              <a:rPr lang="tr-TR" sz="2400" dirty="0">
                <a:solidFill>
                  <a:srgbClr val="160093"/>
                </a:solidFill>
              </a:rPr>
              <a:t>MERKEZİ YÖNETİM VE YEREL YÖNETİM AYRIMI</a:t>
            </a:r>
          </a:p>
        </p:txBody>
      </p:sp>
      <p:sp>
        <p:nvSpPr>
          <p:cNvPr id="3" name="Metin Yer Tutucusu 2"/>
          <p:cNvSpPr>
            <a:spLocks noGrp="1"/>
          </p:cNvSpPr>
          <p:nvPr>
            <p:ph type="body" idx="1"/>
          </p:nvPr>
        </p:nvSpPr>
        <p:spPr>
          <a:xfrm>
            <a:off x="169320" y="1231168"/>
            <a:ext cx="8775504" cy="4156757"/>
          </a:xfrm>
        </p:spPr>
        <p:txBody>
          <a:bodyPr/>
          <a:lstStyle/>
          <a:p>
            <a:pPr algn="just"/>
            <a:r>
              <a:rPr lang="tr-TR" dirty="0"/>
              <a:t>Yerel yönetimleri güçlendirmeye yönelik ortaya çıkarılan reform yasaları, yerel karar organlarının verdiği kararlar üzerinde mülki idareye tanınan tasdik veya değiştirerek onama gibi yetkileri büyük ölçüde kaldırmış, bunların yerine yerel yönetim meclislerinin kararlarını idari yargıya taşıma yetkisini getirmiştir. </a:t>
            </a:r>
            <a:endParaRPr lang="tr-TR" dirty="0" smtClean="0"/>
          </a:p>
          <a:p>
            <a:pPr algn="just"/>
            <a:r>
              <a:rPr lang="tr-TR" dirty="0" smtClean="0"/>
              <a:t>Ancak </a:t>
            </a:r>
            <a:r>
              <a:rPr lang="tr-TR" dirty="0"/>
              <a:t>bu yetkinin, niteliği itibarıyla idari vesayet olup olmadığı tartışılmaya devam etmektedir</a:t>
            </a:r>
            <a:r>
              <a:rPr lang="tr-TR" dirty="0" smtClean="0"/>
              <a:t>.</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35153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4790" y="329333"/>
            <a:ext cx="7654996" cy="513080"/>
          </a:xfrm>
        </p:spPr>
        <p:txBody>
          <a:bodyPr/>
          <a:lstStyle/>
          <a:p>
            <a:r>
              <a:rPr lang="tr-TR" sz="2400" dirty="0">
                <a:solidFill>
                  <a:srgbClr val="160093"/>
                </a:solidFill>
              </a:rPr>
              <a:t>MERKEZİ YÖNETİM VE YEREL YÖNETİM AYRIMI</a:t>
            </a:r>
          </a:p>
        </p:txBody>
      </p:sp>
      <p:sp>
        <p:nvSpPr>
          <p:cNvPr id="3" name="Metin Yer Tutucusu 2"/>
          <p:cNvSpPr>
            <a:spLocks noGrp="1"/>
          </p:cNvSpPr>
          <p:nvPr>
            <p:ph type="body" idx="1"/>
          </p:nvPr>
        </p:nvSpPr>
        <p:spPr>
          <a:xfrm>
            <a:off x="169320" y="1231168"/>
            <a:ext cx="8775504" cy="4156757"/>
          </a:xfrm>
        </p:spPr>
        <p:txBody>
          <a:bodyPr/>
          <a:lstStyle/>
          <a:p>
            <a:pPr algn="just"/>
            <a:r>
              <a:rPr lang="tr-TR" dirty="0"/>
              <a:t>Kamu yönetiminin istenilen şekilde bir denetim mekanizmasına sahip olamaması merkez yerel arasındaki kuruluşların denetim problemi ve denetimin hizmetlerinin çok dağınık bir halde olması sorun teşkil etmektedir. </a:t>
            </a:r>
            <a:endParaRPr lang="tr-TR" dirty="0" smtClean="0"/>
          </a:p>
          <a:p>
            <a:pPr algn="just"/>
            <a:r>
              <a:rPr lang="tr-TR" dirty="0" smtClean="0"/>
              <a:t>Bu </a:t>
            </a:r>
            <a:r>
              <a:rPr lang="tr-TR" dirty="0"/>
              <a:t>sorunun giderilmesinde de yerelleşmenin rolü önemli bir yere sahiptir. </a:t>
            </a:r>
            <a:endParaRPr lang="tr-TR" dirty="0" smtClean="0"/>
          </a:p>
          <a:p>
            <a:pPr algn="just"/>
            <a:r>
              <a:rPr lang="tr-TR" dirty="0" smtClean="0"/>
              <a:t>Yerel </a:t>
            </a:r>
            <a:r>
              <a:rPr lang="tr-TR" dirty="0"/>
              <a:t>yönetimlerde yeniden yapılanma girişimleriyle hedeflenen, aşırı merkezileşmiş durumda olan kamu yönetiminin yerelleştirilerek kamu hizmetlerinin vatandaşın ayağına götürülmesi ve halkın yönetime katılımının artırılarak kamunun hesap verebilir hale gelmesi için yerel yönetimlerin güçlendirilmesinin sağlanmasıdır.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521072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4790" y="329333"/>
            <a:ext cx="7654996" cy="513080"/>
          </a:xfrm>
        </p:spPr>
        <p:txBody>
          <a:bodyPr/>
          <a:lstStyle/>
          <a:p>
            <a:r>
              <a:rPr lang="tr-TR" sz="2400" dirty="0">
                <a:solidFill>
                  <a:srgbClr val="160093"/>
                </a:solidFill>
              </a:rPr>
              <a:t>MERKEZİ YÖNETİM VE YEREL YÖNETİM AYRIMI</a:t>
            </a:r>
          </a:p>
        </p:txBody>
      </p:sp>
      <p:sp>
        <p:nvSpPr>
          <p:cNvPr id="3" name="Metin Yer Tutucusu 2"/>
          <p:cNvSpPr>
            <a:spLocks noGrp="1"/>
          </p:cNvSpPr>
          <p:nvPr>
            <p:ph type="body" idx="1"/>
          </p:nvPr>
        </p:nvSpPr>
        <p:spPr>
          <a:xfrm>
            <a:off x="169320" y="1203032"/>
            <a:ext cx="8775504" cy="4649128"/>
          </a:xfrm>
        </p:spPr>
        <p:txBody>
          <a:bodyPr/>
          <a:lstStyle/>
          <a:p>
            <a:pPr algn="just"/>
            <a:r>
              <a:rPr lang="tr-TR" dirty="0"/>
              <a:t>Yerel yönetimlerin denetimi konusunda çok sayıda denetim tekniğinin beraber kullanıldığı görülmektedir. </a:t>
            </a:r>
            <a:endParaRPr lang="tr-TR" dirty="0" smtClean="0"/>
          </a:p>
          <a:p>
            <a:pPr algn="just"/>
            <a:r>
              <a:rPr lang="tr-TR" dirty="0" smtClean="0"/>
              <a:t>Bunlar </a:t>
            </a:r>
            <a:r>
              <a:rPr lang="tr-TR" dirty="0"/>
              <a:t>arasında en popüler olanı vesayet denetimi olmakla beraber diğer denetim yöntemleri de yerel yönetimlerin denetiminde etkili olduğu görülmektedir. </a:t>
            </a:r>
            <a:endParaRPr lang="tr-TR" dirty="0" smtClean="0"/>
          </a:p>
          <a:p>
            <a:pPr algn="just"/>
            <a:r>
              <a:rPr lang="tr-TR" dirty="0" smtClean="0"/>
              <a:t>Bu </a:t>
            </a:r>
            <a:r>
              <a:rPr lang="tr-TR" dirty="0"/>
              <a:t>denetim tekniklerinden bir grubu, iç ve dış denetim adı verilen denetim yönetimi oluşturmaktadır. </a:t>
            </a:r>
            <a:endParaRPr lang="tr-TR" dirty="0" smtClean="0"/>
          </a:p>
          <a:p>
            <a:pPr algn="just"/>
            <a:r>
              <a:rPr lang="tr-TR" dirty="0" smtClean="0"/>
              <a:t>İlk </a:t>
            </a:r>
            <a:r>
              <a:rPr lang="tr-TR" dirty="0"/>
              <a:t>kez 5018 Sayılı Kamu Mali Yönetimi ve Kontrol Kanunu ile kamu kurumlarında mali açıdan iç ve dış denetim sistemleriyle örgütlerin yönetsel hesap verilebilirliğin kurumlarda yerleşmesine katkıda bulunulduğu görülmektedir. </a:t>
            </a:r>
            <a:endParaRPr lang="tr-TR" dirty="0" smtClean="0"/>
          </a:p>
          <a:p>
            <a:pPr algn="just"/>
            <a:r>
              <a:rPr lang="tr-TR" dirty="0" smtClean="0"/>
              <a:t>Kamuda </a:t>
            </a:r>
            <a:r>
              <a:rPr lang="tr-TR" dirty="0"/>
              <a:t>ortaya çıkan bu değişim süreci denetim anlamında yerel yönetimlerin denetiminde iki denetim şeklinin esas alınmasına neden olmuştur. Bunlardan birincisi iç denetim ki bunlar, belediye müfettişleri ve belediye iç denetçileri tarafından yerine getirilmektedir.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8273283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4790" y="329333"/>
            <a:ext cx="7654996" cy="513080"/>
          </a:xfrm>
        </p:spPr>
        <p:txBody>
          <a:bodyPr/>
          <a:lstStyle/>
          <a:p>
            <a:r>
              <a:rPr lang="tr-TR" sz="2400" dirty="0">
                <a:solidFill>
                  <a:srgbClr val="160093"/>
                </a:solidFill>
              </a:rPr>
              <a:t>MERKEZİ YÖNETİM VE YEREL YÖNETİM AYRIMI</a:t>
            </a:r>
          </a:p>
        </p:txBody>
      </p:sp>
      <p:sp>
        <p:nvSpPr>
          <p:cNvPr id="3" name="Metin Yer Tutucusu 2"/>
          <p:cNvSpPr>
            <a:spLocks noGrp="1"/>
          </p:cNvSpPr>
          <p:nvPr>
            <p:ph type="body" idx="1"/>
          </p:nvPr>
        </p:nvSpPr>
        <p:spPr>
          <a:xfrm>
            <a:off x="169320" y="1203032"/>
            <a:ext cx="8775504" cy="4649128"/>
          </a:xfrm>
        </p:spPr>
        <p:txBody>
          <a:bodyPr/>
          <a:lstStyle/>
          <a:p>
            <a:pPr algn="just"/>
            <a:r>
              <a:rPr lang="tr-TR" dirty="0"/>
              <a:t>Dış denetim ise, İçişleri Bakanlığı görevlileri ve Sayıştay denetçileri tarafından yerine getirildiği görülmektedir. </a:t>
            </a:r>
            <a:endParaRPr lang="tr-TR" dirty="0" smtClean="0"/>
          </a:p>
          <a:p>
            <a:pPr algn="just"/>
            <a:r>
              <a:rPr lang="tr-TR" dirty="0" smtClean="0"/>
              <a:t>İç </a:t>
            </a:r>
            <a:r>
              <a:rPr lang="tr-TR" dirty="0"/>
              <a:t>denetçiler kurum ihtiyaçlarını karşılamak amacıyla “iç kontrol, uygunluk, yolsuzluk, faaliyet ve yönetim denetimleri, danışmanlık faaliyetleri ve kurumsal risk yönetimi” alanlarında faaliyet göstermektedirler. </a:t>
            </a:r>
            <a:endParaRPr lang="tr-TR" dirty="0" smtClean="0"/>
          </a:p>
          <a:p>
            <a:pPr algn="just"/>
            <a:r>
              <a:rPr lang="tr-TR" dirty="0" smtClean="0"/>
              <a:t>Bu </a:t>
            </a:r>
            <a:r>
              <a:rPr lang="tr-TR" dirty="0"/>
              <a:t>faaliyet alanı; hukuka uygunluk denetimi, performans denetimi, mali denetim, bilgi teknolojisi denetimi ve sistem denetiminden oluşmaktadır.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1061077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4790" y="329333"/>
            <a:ext cx="7654996" cy="513080"/>
          </a:xfrm>
        </p:spPr>
        <p:txBody>
          <a:bodyPr/>
          <a:lstStyle/>
          <a:p>
            <a:r>
              <a:rPr lang="tr-TR" sz="2400" dirty="0">
                <a:solidFill>
                  <a:srgbClr val="160093"/>
                </a:solidFill>
              </a:rPr>
              <a:t>MERKEZİ YÖNETİM VE YEREL YÖNETİM AYRIMI</a:t>
            </a:r>
          </a:p>
        </p:txBody>
      </p:sp>
      <p:sp>
        <p:nvSpPr>
          <p:cNvPr id="3" name="Metin Yer Tutucusu 2"/>
          <p:cNvSpPr>
            <a:spLocks noGrp="1"/>
          </p:cNvSpPr>
          <p:nvPr>
            <p:ph type="body" idx="1"/>
          </p:nvPr>
        </p:nvSpPr>
        <p:spPr>
          <a:xfrm>
            <a:off x="169320" y="1203032"/>
            <a:ext cx="8775504" cy="4649128"/>
          </a:xfrm>
        </p:spPr>
        <p:txBody>
          <a:bodyPr/>
          <a:lstStyle/>
          <a:p>
            <a:pPr algn="just"/>
            <a:r>
              <a:rPr lang="tr-TR" dirty="0"/>
              <a:t>Merkez ve yerel yönetim ilişkilerinden kaynaklanan sorunlar devletlerin üzerinde sıkça durduğu konular arasında yer almaktadır. </a:t>
            </a:r>
            <a:endParaRPr lang="tr-TR" dirty="0" smtClean="0"/>
          </a:p>
          <a:p>
            <a:pPr algn="just"/>
            <a:r>
              <a:rPr lang="tr-TR" dirty="0" smtClean="0"/>
              <a:t>Bu </a:t>
            </a:r>
            <a:r>
              <a:rPr lang="tr-TR" dirty="0"/>
              <a:t>sorunlar karşısında birçok devlet birçok yasal düzenleme ve reform çalışması ile bu sorununun üstesinden gelmek istemiş, yerel yönetimleri korumak ve güçlendirmek adına pek çok faaliyette bulunulmuştur. </a:t>
            </a:r>
            <a:endParaRPr lang="tr-TR" dirty="0" smtClean="0"/>
          </a:p>
          <a:p>
            <a:pPr algn="just"/>
            <a:r>
              <a:rPr lang="tr-TR" dirty="0" smtClean="0"/>
              <a:t>Birçok </a:t>
            </a:r>
            <a:r>
              <a:rPr lang="tr-TR" dirty="0"/>
              <a:t>ulusal ve uluslararası antlaşmalarla bu sorun çözüme kavuşturulmak istenmiştir. </a:t>
            </a:r>
            <a:endParaRPr lang="tr-TR" dirty="0" smtClean="0"/>
          </a:p>
          <a:p>
            <a:pPr algn="just"/>
            <a:r>
              <a:rPr lang="tr-TR" dirty="0" smtClean="0"/>
              <a:t>Ancak </a:t>
            </a:r>
            <a:r>
              <a:rPr lang="tr-TR" dirty="0"/>
              <a:t>yerel yönetimlerin merkez karşısındaki gücü, kullandıkları kaynaklar, yetkileri, görev sorumlulukları halen birçok ülkenin yönetsel problemleri olmaya devam etmektedir.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0952135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4790" y="329333"/>
            <a:ext cx="7654996" cy="513080"/>
          </a:xfrm>
        </p:spPr>
        <p:txBody>
          <a:bodyPr/>
          <a:lstStyle/>
          <a:p>
            <a:r>
              <a:rPr lang="tr-TR" sz="2400" dirty="0">
                <a:solidFill>
                  <a:srgbClr val="160093"/>
                </a:solidFill>
              </a:rPr>
              <a:t>MERKEZİ YÖNETİM VE YEREL YÖNETİM AYRIMI</a:t>
            </a:r>
          </a:p>
        </p:txBody>
      </p:sp>
      <p:sp>
        <p:nvSpPr>
          <p:cNvPr id="3" name="Metin Yer Tutucusu 2"/>
          <p:cNvSpPr>
            <a:spLocks noGrp="1"/>
          </p:cNvSpPr>
          <p:nvPr>
            <p:ph type="body" idx="1"/>
          </p:nvPr>
        </p:nvSpPr>
        <p:spPr>
          <a:xfrm>
            <a:off x="169320" y="1203032"/>
            <a:ext cx="8775504" cy="4649128"/>
          </a:xfrm>
        </p:spPr>
        <p:txBody>
          <a:bodyPr/>
          <a:lstStyle/>
          <a:p>
            <a:pPr algn="just"/>
            <a:r>
              <a:rPr lang="tr-TR" dirty="0"/>
              <a:t>Özellikle son yıllarda yaşanan göç, terör, mülteci sorunu ve merkeziyetçiliği savunan partilerin ön plana çıkması gibi nedenlerle merkeziyetçilik eğilimlerinin artmaya başladığı görülmektedir. </a:t>
            </a:r>
            <a:endParaRPr lang="tr-TR" dirty="0" smtClean="0"/>
          </a:p>
          <a:p>
            <a:pPr algn="just"/>
            <a:r>
              <a:rPr lang="tr-TR" dirty="0" smtClean="0"/>
              <a:t>Bu </a:t>
            </a:r>
            <a:r>
              <a:rPr lang="tr-TR" dirty="0"/>
              <a:t>ortamda merkezden yerele kaynak, görev ve sorumluluk aktarımı için yıllardır süren çabanın zarar göreceği düşünüldüğünde merkez ve yerel arasındaki güç mücadelesinin dünya devletlerinin uzun zaman daha tartışacağı ve bu soruna kafa yoracakları görülmektedir.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8456204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4790" y="329333"/>
            <a:ext cx="7654996" cy="513080"/>
          </a:xfrm>
        </p:spPr>
        <p:txBody>
          <a:bodyPr/>
          <a:lstStyle/>
          <a:p>
            <a:r>
              <a:rPr lang="tr-TR" sz="2400" dirty="0">
                <a:solidFill>
                  <a:srgbClr val="160093"/>
                </a:solidFill>
              </a:rPr>
              <a:t>MERKEZİ YÖNETİM VE YEREL YÖNETİM AYRIMI</a:t>
            </a:r>
          </a:p>
        </p:txBody>
      </p:sp>
      <p:sp>
        <p:nvSpPr>
          <p:cNvPr id="3" name="Metin Yer Tutucusu 2"/>
          <p:cNvSpPr>
            <a:spLocks noGrp="1"/>
          </p:cNvSpPr>
          <p:nvPr>
            <p:ph type="body" idx="1"/>
          </p:nvPr>
        </p:nvSpPr>
        <p:spPr>
          <a:xfrm>
            <a:off x="169320" y="1203032"/>
            <a:ext cx="8775504" cy="4649128"/>
          </a:xfrm>
        </p:spPr>
        <p:txBody>
          <a:bodyPr/>
          <a:lstStyle/>
          <a:p>
            <a:pPr algn="just"/>
            <a:r>
              <a:rPr lang="tr-TR" dirty="0"/>
              <a:t>Türkiye’de benzer bir şekilde 1850’li yıllardan bu yana yerel ve merkez arasındaki güç ve denge konusu üzerinde ciddi sorunlarla karşı karşıya kalmıştır. </a:t>
            </a:r>
            <a:endParaRPr lang="tr-TR" dirty="0" smtClean="0"/>
          </a:p>
          <a:p>
            <a:pPr algn="just"/>
            <a:r>
              <a:rPr lang="tr-TR" dirty="0" smtClean="0"/>
              <a:t>Merkez </a:t>
            </a:r>
            <a:r>
              <a:rPr lang="tr-TR" dirty="0"/>
              <a:t>ve yerel arasındaki bu güç mücadelesinin yerel lehine iyileştirilmesi amacıyla ortaya konan yönetsel reform çalışmaları yeterli seviyeye ulaşamamıştır. </a:t>
            </a:r>
            <a:endParaRPr lang="tr-TR" dirty="0" smtClean="0"/>
          </a:p>
          <a:p>
            <a:pPr algn="just"/>
            <a:r>
              <a:rPr lang="tr-TR" dirty="0" smtClean="0"/>
              <a:t>İktidar </a:t>
            </a:r>
            <a:r>
              <a:rPr lang="tr-TR" dirty="0"/>
              <a:t>ve muhalefet partilerinin parti programlarında yer almasına rağmen iş somut adımlar atılmasına geldiğinde göz ardı edilen ya da geçiştirilen bir konu olarak ülke gündeminde her zaman yer alan bir konu olmaktan öteye gidememiştir.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159149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50330" y="1737167"/>
            <a:ext cx="7545804" cy="3970318"/>
          </a:xfrm>
          <a:prstGeom prst="rect">
            <a:avLst/>
          </a:prstGeom>
        </p:spPr>
        <p:txBody>
          <a:bodyPr wrap="square">
            <a:spAutoFit/>
          </a:bodyPr>
          <a:lstStyle/>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tx1">
                  <a:lumMod val="95000"/>
                  <a:lumOff val="5000"/>
                </a:schemeClr>
              </a:buClr>
            </a:pPr>
            <a:r>
              <a:rPr lang="tr-TR" sz="2800" b="1" dirty="0" smtClean="0">
                <a:latin typeface="Arial" panose="020B0604020202020204" pitchFamily="34" charset="0"/>
                <a:cs typeface="Arial" panose="020B0604020202020204" pitchFamily="34" charset="0"/>
              </a:rPr>
              <a:t>15. HAFTA</a:t>
            </a:r>
          </a:p>
          <a:p>
            <a:pPr marL="514350" lvl="1" indent="-514350" algn="ctr">
              <a:spcBef>
                <a:spcPct val="20000"/>
              </a:spcBef>
              <a:buClr>
                <a:schemeClr val="accent1"/>
              </a:buClr>
              <a:buAutoNum type="arabicPeriod"/>
            </a:pPr>
            <a:endParaRPr lang="tr-TR" sz="2800" b="1" dirty="0">
              <a:latin typeface="Arial" panose="020B0604020202020204" pitchFamily="34" charset="0"/>
              <a:cs typeface="Arial" panose="020B0604020202020204" pitchFamily="34" charset="0"/>
            </a:endParaRPr>
          </a:p>
          <a:p>
            <a:pPr marL="514350" lvl="1" indent="-514350" algn="ctr">
              <a:spcBef>
                <a:spcPct val="20000"/>
              </a:spcBef>
              <a:buClr>
                <a:schemeClr val="accent1"/>
              </a:buClr>
              <a:buAutoNum type="arabicPeriod"/>
            </a:pPr>
            <a:endParaRPr lang="tr-TR" sz="2800" b="1" dirty="0" smtClean="0">
              <a:latin typeface="Arial" panose="020B0604020202020204" pitchFamily="34" charset="0"/>
              <a:cs typeface="Arial" panose="020B0604020202020204" pitchFamily="34" charset="0"/>
            </a:endParaRPr>
          </a:p>
          <a:p>
            <a:pPr marL="514350" lvl="1" indent="-514350" algn="ctr">
              <a:spcBef>
                <a:spcPct val="20000"/>
              </a:spcBef>
              <a:buClr>
                <a:schemeClr val="accent1"/>
              </a:buClr>
              <a:buAutoNum type="arabicPeriod"/>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Yerel Yönetimlerde Yeniden Düzenleme Gereksinimi ve Güncel Sorunlar ve Gelişmelerin Analizi</a:t>
            </a: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3684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4790" y="329333"/>
            <a:ext cx="7654996" cy="513080"/>
          </a:xfrm>
        </p:spPr>
        <p:txBody>
          <a:bodyPr/>
          <a:lstStyle/>
          <a:p>
            <a:r>
              <a:rPr lang="tr-TR" sz="2400" dirty="0">
                <a:solidFill>
                  <a:srgbClr val="160093"/>
                </a:solidFill>
              </a:rPr>
              <a:t>MERKEZİ YÖNETİM VE YEREL YÖNETİM AYRIMI</a:t>
            </a:r>
          </a:p>
        </p:txBody>
      </p:sp>
      <p:sp>
        <p:nvSpPr>
          <p:cNvPr id="3" name="Metin Yer Tutucusu 2"/>
          <p:cNvSpPr>
            <a:spLocks noGrp="1"/>
          </p:cNvSpPr>
          <p:nvPr>
            <p:ph type="body" idx="1"/>
          </p:nvPr>
        </p:nvSpPr>
        <p:spPr>
          <a:xfrm>
            <a:off x="169320" y="1203032"/>
            <a:ext cx="8775504" cy="4649128"/>
          </a:xfrm>
        </p:spPr>
        <p:txBody>
          <a:bodyPr/>
          <a:lstStyle/>
          <a:p>
            <a:pPr algn="just"/>
            <a:r>
              <a:rPr lang="tr-TR" dirty="0"/>
              <a:t>Son yıllarda bu eğilimin kırılmasına yönelik yasal bir takım adımların atılmasına rağmen merkez ve yerel arasındaki sorununun ana kaynağını oluşturan merkezi idarenin yerel yönetimler üzerinde sahip olduğu vesayet denetimi konusunda halen ciddi sorunlar bulunmaktadır. </a:t>
            </a:r>
            <a:endParaRPr lang="tr-TR" dirty="0" smtClean="0"/>
          </a:p>
          <a:p>
            <a:pPr algn="just"/>
            <a:r>
              <a:rPr lang="tr-TR" dirty="0" smtClean="0"/>
              <a:t>Özellikle </a:t>
            </a:r>
            <a:r>
              <a:rPr lang="tr-TR" dirty="0"/>
              <a:t>yerel yönetimlerle merkezi yönetimin siyasal tercihlerinin uyuşmadığı dönemlerde vesayet denetiminin yerindelik ağırlıklı bir tarzda uygulanması yerel yönetimlerin özerklik ilkesine ters düşecek uygulamaların ortaya çıkmasına neden olmaktadır.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458807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4790" y="329333"/>
            <a:ext cx="7654996" cy="513080"/>
          </a:xfrm>
        </p:spPr>
        <p:txBody>
          <a:bodyPr/>
          <a:lstStyle/>
          <a:p>
            <a:r>
              <a:rPr lang="tr-TR" sz="2400" dirty="0">
                <a:solidFill>
                  <a:srgbClr val="160093"/>
                </a:solidFill>
              </a:rPr>
              <a:t>MERKEZİ YÖNETİM VE YEREL YÖNETİM AYRIMI</a:t>
            </a:r>
          </a:p>
        </p:txBody>
      </p:sp>
      <p:sp>
        <p:nvSpPr>
          <p:cNvPr id="3" name="Metin Yer Tutucusu 2"/>
          <p:cNvSpPr>
            <a:spLocks noGrp="1"/>
          </p:cNvSpPr>
          <p:nvPr>
            <p:ph type="body" idx="1"/>
          </p:nvPr>
        </p:nvSpPr>
        <p:spPr>
          <a:xfrm>
            <a:off x="169320" y="1203032"/>
            <a:ext cx="8775504" cy="4649128"/>
          </a:xfrm>
        </p:spPr>
        <p:txBody>
          <a:bodyPr/>
          <a:lstStyle/>
          <a:p>
            <a:pPr algn="just"/>
            <a:r>
              <a:rPr lang="tr-TR" dirty="0"/>
              <a:t>Bu sorunun çözümü için öncelikle vesayet denetiminin sadece hukuka uygunluk denetimiyle sınırlandırılması, istisnai bile olsa yerindelik anlamında denetim uygulamalarına yer verilmemesi ilk aşamada bu sorunun çözümünde önemli katkı sağlayabilir. </a:t>
            </a:r>
            <a:endParaRPr lang="tr-TR" dirty="0" smtClean="0"/>
          </a:p>
          <a:p>
            <a:pPr algn="just"/>
            <a:r>
              <a:rPr lang="tr-TR" dirty="0" smtClean="0"/>
              <a:t>Bu </a:t>
            </a:r>
            <a:r>
              <a:rPr lang="tr-TR" dirty="0"/>
              <a:t>adımın dışında vesayet anlayışını sadece hukuka uygunluk denetimi sınırları içine almak amacıyla yıllardır hazırlanmaya çalışılan reform çalışmalarının sadece kâğıt üzerinde değil de somut bir şekilde yasal düzenlemelerle desteklenip uygulanması merkez ve yerel sorunlarının azaltılmasında önemli bir yere sahip olacaktır. </a:t>
            </a:r>
            <a:endParaRPr lang="tr-TR" dirty="0" smtClean="0"/>
          </a:p>
          <a:p>
            <a:pPr algn="just"/>
            <a:r>
              <a:rPr lang="tr-TR" dirty="0" smtClean="0"/>
              <a:t>Yerel </a:t>
            </a:r>
            <a:r>
              <a:rPr lang="tr-TR" dirty="0"/>
              <a:t>yönetimlerin kendilerinden beklenen faaliyetleri istenilen şekilde yerine getirmesinde özerkliklerinin artmasına neden olacak olan vesayet denetiminin sınırlandırılması bu kapsamda hayati önem arz etmektedir.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5691860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73061"/>
            <a:ext cx="7654996" cy="513080"/>
          </a:xfrm>
        </p:spPr>
        <p:txBody>
          <a:bodyPr/>
          <a:lstStyle/>
          <a:p>
            <a:r>
              <a:rPr lang="tr-TR" sz="2400" dirty="0">
                <a:solidFill>
                  <a:srgbClr val="160093"/>
                </a:solidFill>
              </a:rPr>
              <a:t>YEREL ÖZERKLİK VE FARKLI SİYASİ, MİLLİ VE DİNİ GÖRÜŞ VE KÖKENLER</a:t>
            </a:r>
          </a:p>
        </p:txBody>
      </p:sp>
      <p:sp>
        <p:nvSpPr>
          <p:cNvPr id="3" name="Metin Yer Tutucusu 2"/>
          <p:cNvSpPr>
            <a:spLocks noGrp="1"/>
          </p:cNvSpPr>
          <p:nvPr>
            <p:ph type="body" idx="1"/>
          </p:nvPr>
        </p:nvSpPr>
        <p:spPr>
          <a:xfrm>
            <a:off x="169320" y="1203032"/>
            <a:ext cx="8775504" cy="4649128"/>
          </a:xfrm>
        </p:spPr>
        <p:txBody>
          <a:bodyPr/>
          <a:lstStyle/>
          <a:p>
            <a:pPr algn="just"/>
            <a:r>
              <a:rPr lang="tr-TR" dirty="0"/>
              <a:t>İnsanlık tarihi boyunca tüm toplumlar kendi gereksinimleri temelinde örgütlenmiştir. </a:t>
            </a:r>
            <a:endParaRPr lang="tr-TR" dirty="0" smtClean="0"/>
          </a:p>
          <a:p>
            <a:pPr algn="just"/>
            <a:r>
              <a:rPr lang="tr-TR" dirty="0" smtClean="0"/>
              <a:t>Bugün </a:t>
            </a:r>
            <a:r>
              <a:rPr lang="tr-TR" dirty="0"/>
              <a:t>gelinen noktada yerel yönetimlerin demokrasinin tabana yayılmasında ve toplumsal gelişmenin eşgüdümsel olarak gerçekleşebilmesi hususunda taşıdıkları önem açıktır. </a:t>
            </a:r>
            <a:endParaRPr lang="tr-TR" dirty="0" smtClean="0"/>
          </a:p>
          <a:p>
            <a:pPr algn="just"/>
            <a:r>
              <a:rPr lang="tr-TR" dirty="0" smtClean="0"/>
              <a:t>Bu </a:t>
            </a:r>
            <a:r>
              <a:rPr lang="tr-TR" dirty="0"/>
              <a:t>sebeple, günümüz koşullarında artık çoğu noktada tıkanıklığa neden olan ve halkın karar alma süreçlerine katılımını çok büyük oranda sınırlayan katı merkeziyetçi yapılardan uzaklaşarak yerel yönetimlerin yetkilerinin artırılması ve katı, hantal, bürokratik bir anlayış yerine üretken, gerçek anlamda eşitlikçi halk katılımına dayanan bir anlayışın hâkim kılınması, küreselleşmenin ve </a:t>
            </a:r>
            <a:r>
              <a:rPr lang="tr-TR" dirty="0" err="1"/>
              <a:t>neo</a:t>
            </a:r>
            <a:r>
              <a:rPr lang="tr-TR" dirty="0"/>
              <a:t>-liberalizmin yıkıcı etkilerine karşı bir alternatif oluşturabilecektir.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3406043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73061"/>
            <a:ext cx="7654996" cy="513080"/>
          </a:xfrm>
        </p:spPr>
        <p:txBody>
          <a:bodyPr/>
          <a:lstStyle/>
          <a:p>
            <a:r>
              <a:rPr lang="tr-TR" sz="2400" dirty="0">
                <a:solidFill>
                  <a:srgbClr val="160093"/>
                </a:solidFill>
              </a:rPr>
              <a:t>YEREL ÖZERKLİK VE FARKLI SİYASİ, MİLLİ VE DİNİ GÖRÜŞ VE KÖKENLER</a:t>
            </a:r>
          </a:p>
        </p:txBody>
      </p:sp>
      <p:sp>
        <p:nvSpPr>
          <p:cNvPr id="3" name="Metin Yer Tutucusu 2"/>
          <p:cNvSpPr>
            <a:spLocks noGrp="1"/>
          </p:cNvSpPr>
          <p:nvPr>
            <p:ph type="body" idx="1"/>
          </p:nvPr>
        </p:nvSpPr>
        <p:spPr>
          <a:xfrm>
            <a:off x="169320" y="1203032"/>
            <a:ext cx="8775504" cy="4649128"/>
          </a:xfrm>
        </p:spPr>
        <p:txBody>
          <a:bodyPr/>
          <a:lstStyle/>
          <a:p>
            <a:pPr algn="just"/>
            <a:r>
              <a:rPr lang="tr-TR" dirty="0"/>
              <a:t>Öte yandan, yerel yönetimlerin yetkilerinin artırılması ve güçlendirilmesi özellikle Türkiye’nin en önemli sorunlarından biri olan Kürt sorununun çözümüne de önemli ölçüde katkı sunabilecek bir potansiyel taşımaktadır. </a:t>
            </a:r>
            <a:endParaRPr lang="tr-TR" dirty="0" smtClean="0"/>
          </a:p>
          <a:p>
            <a:pPr algn="just"/>
            <a:r>
              <a:rPr lang="tr-TR" dirty="0" smtClean="0"/>
              <a:t>Cumhuriyet </a:t>
            </a:r>
            <a:r>
              <a:rPr lang="tr-TR" dirty="0"/>
              <a:t>tarihi boyunca yerel yönetimler, özellikle de belediyeler, yerel demokrasinin sağlanmasından ziyade, yerel hizmetlerin etkin, verimli ve daha az maliyetle sağlanmasının aracı olarak görülmüştür. </a:t>
            </a:r>
            <a:endParaRPr lang="tr-TR" dirty="0" smtClean="0"/>
          </a:p>
          <a:p>
            <a:pPr algn="just"/>
            <a:r>
              <a:rPr lang="tr-TR" dirty="0" smtClean="0"/>
              <a:t>Ancak </a:t>
            </a:r>
            <a:r>
              <a:rPr lang="tr-TR" dirty="0"/>
              <a:t>bu yaklaşım yerine, Fransa’nın 1951’den itibaren yaptığı gibi, ulus-devletin katı merkeziyetçi sistemini gevşeterek yerel yönetimlere anlamlı oranda yetki devri yapmak yoluyla hem ülke içinde eşitlikçi bir bütünleşme sağlanabilecek, hem bölgeler arası </a:t>
            </a:r>
            <a:r>
              <a:rPr lang="tr-TR" dirty="0" err="1"/>
              <a:t>sosyo</a:t>
            </a:r>
            <a:r>
              <a:rPr lang="tr-TR" dirty="0"/>
              <a:t>-ekonomik dengesizlikler aşılabilecek, hem de farklı yerelliklerin kendi farklılıklarını korumalarına olanak tanıyacak çoğulculuk sağlanabilecektir.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2816367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73061"/>
            <a:ext cx="7654996" cy="513080"/>
          </a:xfrm>
        </p:spPr>
        <p:txBody>
          <a:bodyPr/>
          <a:lstStyle/>
          <a:p>
            <a:r>
              <a:rPr lang="tr-TR" sz="2400" dirty="0">
                <a:solidFill>
                  <a:srgbClr val="160093"/>
                </a:solidFill>
              </a:rPr>
              <a:t>YEREL ÖZERKLİK VE FARKLI SİYASİ, MİLLİ VE DİNİ GÖRÜŞ VE KÖKENLER</a:t>
            </a:r>
          </a:p>
        </p:txBody>
      </p:sp>
      <p:sp>
        <p:nvSpPr>
          <p:cNvPr id="3" name="Metin Yer Tutucusu 2"/>
          <p:cNvSpPr>
            <a:spLocks noGrp="1"/>
          </p:cNvSpPr>
          <p:nvPr>
            <p:ph type="body" idx="1"/>
          </p:nvPr>
        </p:nvSpPr>
        <p:spPr>
          <a:xfrm>
            <a:off x="169320" y="1203032"/>
            <a:ext cx="8775504" cy="4649128"/>
          </a:xfrm>
        </p:spPr>
        <p:txBody>
          <a:bodyPr/>
          <a:lstStyle/>
          <a:p>
            <a:pPr algn="just"/>
            <a:r>
              <a:rPr lang="tr-TR" dirty="0"/>
              <a:t>Bu yolla halkın yönetimde yer alma olanaklarının geliştirilmesini sağlayacak mekanizmaların kurulması, yerel yönetimlerin toplumun bütün sorunları ile ilişkilendirilmesi, sosyal, ekonomik, tarihsel ve kültürel varlığın korunması ve geliştirilmesinde yerel yönetimlerin bir özne olarak değerlendirilmesi mümkün hale getirilebilecektir. </a:t>
            </a:r>
            <a:endParaRPr lang="tr-TR" dirty="0" smtClean="0"/>
          </a:p>
          <a:p>
            <a:pPr algn="just"/>
            <a:r>
              <a:rPr lang="tr-TR" dirty="0" smtClean="0"/>
              <a:t>Bu </a:t>
            </a:r>
            <a:r>
              <a:rPr lang="tr-TR" dirty="0"/>
              <a:t>anlayışa ek olarak ise, söz konusu yerelliklerin hem gelişmişlik oranlarına göre denge sağlayıcı bir biçimde merkezi bütçe tarafından desteklenmesi, hem de kendi ekonomik kalkınmalarını sağlayabilmelerine imkân tanıyan olanakların (kooperatifleşme gibi) verilmesi, yani bir nevi ortaklaşma ve ürettiğini tüketebilme, kendine yetebilme imkânı tanınması, </a:t>
            </a:r>
            <a:r>
              <a:rPr lang="tr-TR" dirty="0" err="1"/>
              <a:t>neo</a:t>
            </a:r>
            <a:r>
              <a:rPr lang="tr-TR" dirty="0"/>
              <a:t>-liberal sistemin halk için değil sermaye için esas aldığı “küreselleşmeci yerelleşme” anlayışının alternatifi olabilecektir. </a:t>
            </a:r>
            <a:endParaRPr lang="tr-TR" dirty="0" smtClean="0"/>
          </a:p>
          <a:p>
            <a:pPr algn="just"/>
            <a:r>
              <a:rPr lang="tr-TR" dirty="0" smtClean="0"/>
              <a:t>Bu </a:t>
            </a:r>
            <a:r>
              <a:rPr lang="tr-TR" dirty="0"/>
              <a:t>esaslara dayanan bir “yerel özerklik” anlayışı ile liberal yaklaşım tarafından savunulan yerel yönetimlerin merkezi yönetimin müdahalesinden uzak olması ile sınırlandırılmış olan “yerel özerklik” anlayışı arasındaki fark ise ortadadır.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513918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73061"/>
            <a:ext cx="7654996" cy="513080"/>
          </a:xfrm>
        </p:spPr>
        <p:txBody>
          <a:bodyPr/>
          <a:lstStyle/>
          <a:p>
            <a:r>
              <a:rPr lang="tr-TR" sz="2400" dirty="0">
                <a:solidFill>
                  <a:srgbClr val="160093"/>
                </a:solidFill>
              </a:rPr>
              <a:t>YEREL ÖZERKLİK VE FARKLI SİYASİ, MİLLİ VE DİNİ GÖRÜŞ VE KÖKENLER</a:t>
            </a:r>
          </a:p>
        </p:txBody>
      </p:sp>
      <p:sp>
        <p:nvSpPr>
          <p:cNvPr id="3" name="Metin Yer Tutucusu 2"/>
          <p:cNvSpPr>
            <a:spLocks noGrp="1"/>
          </p:cNvSpPr>
          <p:nvPr>
            <p:ph type="body" idx="1"/>
          </p:nvPr>
        </p:nvSpPr>
        <p:spPr>
          <a:xfrm>
            <a:off x="169320" y="1203032"/>
            <a:ext cx="8775504" cy="4649128"/>
          </a:xfrm>
        </p:spPr>
        <p:txBody>
          <a:bodyPr/>
          <a:lstStyle/>
          <a:p>
            <a:pPr algn="just"/>
            <a:r>
              <a:rPr lang="tr-TR" dirty="0"/>
              <a:t>Bilindiği üzere Türkiye türdeş (homojen) olmayan, farklı </a:t>
            </a:r>
            <a:r>
              <a:rPr lang="tr-TR" dirty="0" err="1"/>
              <a:t>etnisite</a:t>
            </a:r>
            <a:r>
              <a:rPr lang="tr-TR" dirty="0"/>
              <a:t> ve inanç gruplarının bir arada yaşadığı bir ülkedir. </a:t>
            </a:r>
            <a:endParaRPr lang="tr-TR" dirty="0" smtClean="0"/>
          </a:p>
          <a:p>
            <a:pPr algn="just"/>
            <a:r>
              <a:rPr lang="tr-TR" dirty="0" smtClean="0"/>
              <a:t>Türkiye </a:t>
            </a:r>
            <a:r>
              <a:rPr lang="tr-TR" dirty="0"/>
              <a:t>gibi homojen olmayan ülkelerde idari anlamda düzenleme yapmak çoğu zaman pek de kolay olmamaktadır. </a:t>
            </a:r>
            <a:endParaRPr lang="tr-TR" dirty="0" smtClean="0"/>
          </a:p>
          <a:p>
            <a:pPr algn="just"/>
            <a:r>
              <a:rPr lang="tr-TR" dirty="0" smtClean="0"/>
              <a:t>Nitekim </a:t>
            </a:r>
            <a:r>
              <a:rPr lang="tr-TR" dirty="0"/>
              <a:t>yerel yönetimler açısından konuya yaklaşıldığında yerel yönetimlerin oynadığı roller bakımından farklı özelliklerinin yanı sıra ulusal birlik ve bütünlüğü sağlayıcı rollerinin de olduğu görülmektedir. </a:t>
            </a:r>
            <a:endParaRPr lang="tr-TR" dirty="0" smtClean="0"/>
          </a:p>
          <a:p>
            <a:pPr algn="just"/>
            <a:r>
              <a:rPr lang="tr-TR" dirty="0" smtClean="0"/>
              <a:t>Ancak </a:t>
            </a:r>
            <a:r>
              <a:rPr lang="tr-TR" dirty="0"/>
              <a:t>Türkiye gibi farklı etnik unsurların, farklı inanç gruplarının yer aldığı ülkelerde yerel yönetimlerin güçlendirilmesi ya da özerkliği hususlarında bırakın birlik, bütünlüğü oluşturmasını aksine yerel yönetimleri güçlendirmenin ayrışmaya ve bölünmeye yol açabileceği tepkilerinin oluşabildiği görülmektedir.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820709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GÜNCEL KENTSEL SORUNLAR </a:t>
            </a:r>
          </a:p>
        </p:txBody>
      </p:sp>
      <p:sp>
        <p:nvSpPr>
          <p:cNvPr id="3" name="Metin Yer Tutucusu 2"/>
          <p:cNvSpPr>
            <a:spLocks noGrp="1"/>
          </p:cNvSpPr>
          <p:nvPr>
            <p:ph type="body" idx="1"/>
          </p:nvPr>
        </p:nvSpPr>
        <p:spPr>
          <a:xfrm>
            <a:off x="169320" y="1203032"/>
            <a:ext cx="8775504" cy="4649128"/>
          </a:xfrm>
        </p:spPr>
        <p:txBody>
          <a:bodyPr/>
          <a:lstStyle/>
          <a:p>
            <a:pPr algn="just"/>
            <a:r>
              <a:rPr lang="tr-TR" dirty="0"/>
              <a:t>Yerel yönetimler özellikle de belediyeler kentsel alanlarda yaşayan insanların hayatlarını kolaylaştırmak üzere çeşitli hizmetler üretmektedirler. </a:t>
            </a:r>
            <a:endParaRPr lang="tr-TR" dirty="0" smtClean="0"/>
          </a:p>
          <a:p>
            <a:pPr algn="just"/>
            <a:r>
              <a:rPr lang="tr-TR" dirty="0" smtClean="0"/>
              <a:t>Fakat </a:t>
            </a:r>
            <a:r>
              <a:rPr lang="tr-TR" dirty="0"/>
              <a:t>üretilen çeşitli hizmetlere rağmen kentte yaşayanlar çeşitli sorunlarla karşı karşıya kalabilmektedir. </a:t>
            </a:r>
            <a:endParaRPr lang="tr-TR" dirty="0" smtClean="0"/>
          </a:p>
          <a:p>
            <a:pPr algn="just"/>
            <a:r>
              <a:rPr lang="tr-TR" dirty="0" smtClean="0"/>
              <a:t>Bu </a:t>
            </a:r>
            <a:r>
              <a:rPr lang="tr-TR" dirty="0"/>
              <a:t>sorunlara kısaca "Güncel Kentsel Sorunlar" denilebilir. Bunlardan en öne çıkanlar bu araştırmanın konusunu oluşturmaktadır. </a:t>
            </a:r>
            <a:endParaRPr lang="tr-TR" dirty="0" smtClean="0"/>
          </a:p>
          <a:p>
            <a:pPr algn="just"/>
            <a:r>
              <a:rPr lang="tr-TR" dirty="0" smtClean="0"/>
              <a:t>Paul </a:t>
            </a:r>
            <a:r>
              <a:rPr lang="tr-TR" dirty="0" err="1"/>
              <a:t>Peterson</a:t>
            </a:r>
            <a:r>
              <a:rPr lang="tr-TR" dirty="0"/>
              <a:t> bir çalışmasında yerel yönetimlerin politik gücünün sınırları olduğunu ifade ederek “Kentler kentsel yaşam hakkında siyasa üretebilirler. </a:t>
            </a:r>
            <a:endParaRPr lang="tr-TR" dirty="0" smtClean="0"/>
          </a:p>
          <a:p>
            <a:pPr algn="just"/>
            <a:r>
              <a:rPr lang="tr-TR" dirty="0" smtClean="0"/>
              <a:t>Ancak </a:t>
            </a:r>
            <a:r>
              <a:rPr lang="tr-TR" dirty="0"/>
              <a:t>kentteki toplumsal refah düzeyinin artması için bir şey yapamazlar, yerel yönetim birimi; bu konularda yeterli kaynak ancak merkezi (federal) düzeyde sağlanabildiği için hükümete bağımlı kalmakta, yoksulluk, kentsel çöküntü alanları ve yüksek suç oranları gibi sorunlarla yıllardır uğraşmasına rağmen hiçbir kesin sonuç alınamamaktadır” değerlendirmesinden hareketle yerel yönetimlerin uzun yıllardır üzerinde çalıştığı sorunlar inceleme konusu yapılmıştır.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2231991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GÜNCEL KENTSEL SORUNLAR </a:t>
            </a:r>
          </a:p>
        </p:txBody>
      </p:sp>
      <p:sp>
        <p:nvSpPr>
          <p:cNvPr id="3" name="Metin Yer Tutucusu 2"/>
          <p:cNvSpPr>
            <a:spLocks noGrp="1"/>
          </p:cNvSpPr>
          <p:nvPr>
            <p:ph type="body" idx="1"/>
          </p:nvPr>
        </p:nvSpPr>
        <p:spPr>
          <a:xfrm>
            <a:off x="169320" y="1118624"/>
            <a:ext cx="8775504" cy="4649128"/>
          </a:xfrm>
        </p:spPr>
        <p:txBody>
          <a:bodyPr/>
          <a:lstStyle/>
          <a:p>
            <a:pPr algn="just"/>
            <a:r>
              <a:rPr lang="tr-TR" dirty="0"/>
              <a:t>Başlıkta belirtilen sorunların bir kısmı </a:t>
            </a:r>
            <a:r>
              <a:rPr lang="tr-TR" dirty="0" err="1"/>
              <a:t>Peterson’un</a:t>
            </a:r>
            <a:r>
              <a:rPr lang="tr-TR" dirty="0"/>
              <a:t> da ifade ettiği üzere yerel yönetimlerin tek başına üstesinden gelemeyeceği sorunlar olmakla beraber, yerel yönetimler sorunun çözümünde en önemli paydaş durumundadır. </a:t>
            </a:r>
            <a:endParaRPr lang="tr-TR" dirty="0" smtClean="0"/>
          </a:p>
          <a:p>
            <a:pPr algn="just"/>
            <a:r>
              <a:rPr lang="tr-TR" dirty="0" smtClean="0"/>
              <a:t>Örneğin </a:t>
            </a:r>
            <a:r>
              <a:rPr lang="tr-TR" dirty="0"/>
              <a:t>göç, dünya ülkelerinin birçoğunun dahi tek başına üstesinden gelemeyeceği küresel bir soruna dönüşmüş durumdadır. </a:t>
            </a:r>
            <a:endParaRPr lang="tr-TR" dirty="0" smtClean="0"/>
          </a:p>
          <a:p>
            <a:pPr algn="just"/>
            <a:r>
              <a:rPr lang="tr-TR" dirty="0" smtClean="0"/>
              <a:t>Burada </a:t>
            </a:r>
            <a:r>
              <a:rPr lang="tr-TR" dirty="0"/>
              <a:t>yerel yönetimler açısından üzerinde durulan konu kente gelen göçmenlerin herhangi bir soruna yol açmadan yerel halk ile birlikte yaşayabilmesi adına neler yapıldığının ve nelerin yapılabileceğinin ortaya konulmasıdır. </a:t>
            </a:r>
            <a:endParaRPr lang="tr-TR" dirty="0" smtClean="0"/>
          </a:p>
          <a:p>
            <a:pPr algn="just"/>
            <a:r>
              <a:rPr lang="tr-TR" dirty="0" smtClean="0"/>
              <a:t>Aynı </a:t>
            </a:r>
            <a:r>
              <a:rPr lang="tr-TR" dirty="0"/>
              <a:t>şekilde kentleşme de yine yerel yönetimlerin tek başına üstesinden gelebileceği bir sorun değildir. </a:t>
            </a:r>
            <a:endParaRPr lang="tr-TR" dirty="0" smtClean="0"/>
          </a:p>
          <a:p>
            <a:pPr algn="just"/>
            <a:r>
              <a:rPr lang="tr-TR" dirty="0" smtClean="0"/>
              <a:t>Merkezi </a:t>
            </a:r>
            <a:r>
              <a:rPr lang="tr-TR" dirty="0"/>
              <a:t>yönetimin kentleşme politikaları burada öne çıkmakta ve yerel yönetimlerin görev ve sorumluluk sınırlarını da çizmektedir. </a:t>
            </a:r>
            <a:endParaRPr lang="tr-TR" dirty="0" smtClean="0"/>
          </a:p>
          <a:p>
            <a:pPr algn="just"/>
            <a:r>
              <a:rPr lang="tr-TR" dirty="0" smtClean="0"/>
              <a:t>Burada </a:t>
            </a:r>
            <a:r>
              <a:rPr lang="tr-TR" dirty="0"/>
              <a:t>yerel yönetimlere düşen, yerel halk için bu sorumlulukların gereği gibi yerine getirilmesidir.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9296530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GÜNCEL KENTSEL SORUNLAR </a:t>
            </a:r>
          </a:p>
        </p:txBody>
      </p:sp>
      <p:sp>
        <p:nvSpPr>
          <p:cNvPr id="3" name="Metin Yer Tutucusu 2"/>
          <p:cNvSpPr>
            <a:spLocks noGrp="1"/>
          </p:cNvSpPr>
          <p:nvPr>
            <p:ph type="body" idx="1"/>
          </p:nvPr>
        </p:nvSpPr>
        <p:spPr>
          <a:xfrm>
            <a:off x="169320" y="1118624"/>
            <a:ext cx="8775504" cy="4649128"/>
          </a:xfrm>
        </p:spPr>
        <p:txBody>
          <a:bodyPr/>
          <a:lstStyle/>
          <a:p>
            <a:pPr algn="just"/>
            <a:r>
              <a:rPr lang="tr-TR" dirty="0"/>
              <a:t>Fakat kent konseyleri ve yönetişim, kentsel yoksulluk, kentsel dönüşüm ve rant, yerel yönetimlerde liyakat ve ehliyet gibi başlıklar yerel yöneticilerin bizzat ilgilenerek sorun alanı olmaktan çıkartabilecekleri başlıklardır. </a:t>
            </a:r>
            <a:endParaRPr lang="tr-TR" dirty="0" smtClean="0"/>
          </a:p>
          <a:p>
            <a:pPr algn="just"/>
            <a:r>
              <a:rPr lang="tr-TR" dirty="0" smtClean="0"/>
              <a:t>Bu </a:t>
            </a:r>
            <a:r>
              <a:rPr lang="tr-TR" dirty="0"/>
              <a:t>araştırma literatür taramasına dayalı olup; güncel kentsel sorunların kavramsal bir çerçevesi çizilmiş, ardından kent yönetiminin kente ait sorunların çözümünde oynadıkları roller, sorunların ortaya çıkmasına yol açan etmenler </a:t>
            </a:r>
            <a:r>
              <a:rPr lang="tr-TR" dirty="0" smtClean="0"/>
              <a:t>irdelenmiş, son </a:t>
            </a:r>
            <a:r>
              <a:rPr lang="tr-TR" dirty="0"/>
              <a:t>olarak da güncel kentsel sorunların giderilmesine yönelik önerilere yer verilmiştir.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8261955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GÜNCEL KENTSEL SORUNLAR </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Küresel bir sorun haline gelen göç hareketlerinde göçün yönü devletlerin büyük kentlerine doğru olmaktadır. </a:t>
            </a:r>
            <a:endParaRPr lang="tr-TR" dirty="0" smtClean="0"/>
          </a:p>
          <a:p>
            <a:pPr algn="just"/>
            <a:r>
              <a:rPr lang="tr-TR" dirty="0" smtClean="0"/>
              <a:t>Hal </a:t>
            </a:r>
            <a:r>
              <a:rPr lang="tr-TR" dirty="0"/>
              <a:t>böyle olunca da başta anakentler olmak üzere, metropol bölgeler, sanayi tesislerinin ve hizmet sektörünün en önemli merkezi durumunda olan yerler gelmektedir. </a:t>
            </a:r>
            <a:endParaRPr lang="tr-TR" dirty="0" smtClean="0"/>
          </a:p>
          <a:p>
            <a:pPr algn="just"/>
            <a:r>
              <a:rPr lang="tr-TR" dirty="0" smtClean="0"/>
              <a:t>Türkiye’nin </a:t>
            </a:r>
            <a:r>
              <a:rPr lang="tr-TR" dirty="0"/>
              <a:t>Marmara bölgesi 1990’lardan bugünlere önemli sayıda uluslararası göçmeni </a:t>
            </a:r>
            <a:r>
              <a:rPr lang="tr-TR" dirty="0" smtClean="0"/>
              <a:t>kendisine </a:t>
            </a:r>
            <a:r>
              <a:rPr lang="tr-TR" dirty="0"/>
              <a:t>çekmiştir</a:t>
            </a:r>
            <a:r>
              <a:rPr lang="tr-TR" dirty="0" smtClean="0"/>
              <a:t>.</a:t>
            </a:r>
          </a:p>
          <a:p>
            <a:pPr algn="just"/>
            <a:r>
              <a:rPr lang="tr-TR" dirty="0"/>
              <a:t>Göçlerin yönü kentler olduğundan göç politikaları ve göçmenlere uygulanacak her bir uygulamada yerel yönetimler aktif roller üstlenmelidir. </a:t>
            </a:r>
            <a:endParaRPr lang="tr-TR" dirty="0" smtClean="0"/>
          </a:p>
          <a:p>
            <a:pPr algn="just"/>
            <a:r>
              <a:rPr lang="tr-TR" dirty="0" smtClean="0"/>
              <a:t>Fakat </a:t>
            </a:r>
            <a:r>
              <a:rPr lang="tr-TR" dirty="0"/>
              <a:t>yerel yönetimlerin her birisinin bütçeleri ve iş görme kapasitelerinin birbirinden farklı olması yerel yönetimlerin kapasitesinin yetmediği yerlerde merkezi yönetimin desteğine ihtiyaç duyulmaktadır. </a:t>
            </a:r>
            <a:endParaRPr lang="tr-TR" dirty="0" smtClean="0"/>
          </a:p>
          <a:p>
            <a:pPr algn="just"/>
            <a:r>
              <a:rPr lang="tr-TR" dirty="0" smtClean="0"/>
              <a:t>Bu </a:t>
            </a:r>
            <a:r>
              <a:rPr lang="tr-TR" dirty="0"/>
              <a:t>bağlamda uluslararası göçün hem merkezi yönetimlerin sorumluluğunda hem de yerel yönetimlerin sorumluluğunda olduğu ifade edilebilir.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942017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4790" y="287129"/>
            <a:ext cx="7654996" cy="513080"/>
          </a:xfrm>
        </p:spPr>
        <p:txBody>
          <a:bodyPr/>
          <a:lstStyle/>
          <a:p>
            <a:r>
              <a:rPr lang="tr-TR" dirty="0">
                <a:solidFill>
                  <a:srgbClr val="160093"/>
                </a:solidFill>
              </a:rPr>
              <a:t>ANAKENT YÖNETİMİ</a:t>
            </a:r>
          </a:p>
        </p:txBody>
      </p:sp>
      <p:sp>
        <p:nvSpPr>
          <p:cNvPr id="3" name="Metin Yer Tutucusu 2"/>
          <p:cNvSpPr>
            <a:spLocks noGrp="1"/>
          </p:cNvSpPr>
          <p:nvPr>
            <p:ph type="body" idx="1"/>
          </p:nvPr>
        </p:nvSpPr>
        <p:spPr>
          <a:xfrm>
            <a:off x="169320" y="1160829"/>
            <a:ext cx="8775504" cy="4649128"/>
          </a:xfrm>
        </p:spPr>
        <p:txBody>
          <a:bodyPr/>
          <a:lstStyle/>
          <a:p>
            <a:pPr algn="just"/>
            <a:r>
              <a:rPr lang="tr-TR" dirty="0"/>
              <a:t>Anakent yönetimlerinde yerel özerklik, etkinlik, etkililik, katılım, erişilebilirlik, hesap verilebilirlik, kentsel alan büyüklüğü gibi ilkeler üzerinden tartışılmaktadır. </a:t>
            </a:r>
            <a:endParaRPr lang="tr-TR" dirty="0" smtClean="0"/>
          </a:p>
          <a:p>
            <a:pPr algn="just"/>
            <a:r>
              <a:rPr lang="tr-TR" dirty="0" smtClean="0"/>
              <a:t>Anakent </a:t>
            </a:r>
            <a:r>
              <a:rPr lang="tr-TR" dirty="0"/>
              <a:t>yönetimlerinde ölçek ekonomisi yaklaşımın öne çıkarılması ile hizmet etkinliği hedeflenmektedir, ancak alt kademe yönetimleri de katılım ve yerelleşme ilkeleri ile bağdaşmaktadır. </a:t>
            </a:r>
            <a:endParaRPr lang="tr-TR" dirty="0" smtClean="0"/>
          </a:p>
          <a:p>
            <a:pPr algn="just"/>
            <a:r>
              <a:rPr lang="tr-TR" dirty="0" smtClean="0"/>
              <a:t>Öte </a:t>
            </a:r>
            <a:r>
              <a:rPr lang="tr-TR" dirty="0"/>
              <a:t>yandan anakent alanı içerisinde ilçe ve alt kademe sayılarının artması hizmetlerin sunumu, eşgüdüm ve planlama noktalarında sakıncalar doğurmaktadır. </a:t>
            </a:r>
            <a:endParaRPr lang="tr-TR" dirty="0" smtClean="0"/>
          </a:p>
          <a:p>
            <a:pPr algn="just"/>
            <a:r>
              <a:rPr lang="tr-TR" dirty="0" smtClean="0"/>
              <a:t>İlçe </a:t>
            </a:r>
            <a:r>
              <a:rPr lang="tr-TR" dirty="0"/>
              <a:t>ve ilk kademe belediyelerinde mali sıkıntılar ve personel eksiklikleri de sorunun başka bir boyutudur. </a:t>
            </a:r>
            <a:endParaRPr lang="tr-TR" dirty="0" smtClean="0"/>
          </a:p>
          <a:p>
            <a:pPr algn="just"/>
            <a:r>
              <a:rPr lang="tr-TR" dirty="0" smtClean="0"/>
              <a:t>Bu </a:t>
            </a:r>
            <a:r>
              <a:rPr lang="tr-TR" dirty="0"/>
              <a:t>sorunları aşmak için kentsel alanda yönetim birleşmeleri önerilmektedir, ancak bu birleştirmelerin etkinliği ne kadar sağladığı da ayrı bir sorun alanıdır. </a:t>
            </a:r>
            <a:r>
              <a:rPr lang="tr-TR" dirty="0" smtClean="0"/>
              <a:t>Tokyo </a:t>
            </a:r>
            <a:r>
              <a:rPr lang="tr-TR" dirty="0"/>
              <a:t>gibi örneklerde anakent yönetimlerinin de maliyetleri düşüremedikleri izlenmektedir.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9946695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GÜNCEL KENTSEL SORUNLAR </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Uluslararası göçün büyük kitleler halinde gerçekleştiği dönemlerde yerel yönetimlerin bu yükün altından kalkmaları oldukça güç olmaktadır. </a:t>
            </a:r>
            <a:endParaRPr lang="tr-TR" dirty="0" smtClean="0"/>
          </a:p>
          <a:p>
            <a:pPr algn="just"/>
            <a:r>
              <a:rPr lang="tr-TR" dirty="0" smtClean="0"/>
              <a:t>Yerel </a:t>
            </a:r>
            <a:r>
              <a:rPr lang="tr-TR" dirty="0"/>
              <a:t>yönetimler bireylerin gündelik yaşamlarına en fazla temas edebilen yönetim birimleri olmasından dolayı göçmenlerin barınma ve istihdam ihtiyaçları, düşük </a:t>
            </a:r>
            <a:r>
              <a:rPr lang="tr-TR" dirty="0" err="1"/>
              <a:t>sosyo</a:t>
            </a:r>
            <a:r>
              <a:rPr lang="tr-TR" dirty="0"/>
              <a:t>-ekonomik profile sahip olmalarından kaynaklanan kentsel yoksulluk-çalışan yoksulluğu sorunu da dâhil olmak üzere çeşitli sorunlar, göçmenlerin dinî ve kültürel ihtiyaçları, çok kültürlülüğün yönetilememesinden kaynaklanan uyum sorunları gibi meseleler, büyük ölçüde yerel yönetimlerin yetki ve sorumluluğunda bulunan sosyal ve kültürel hizmetler alanına girdiğinden onlar tarafından çözüme kavuşturulmalıdır.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4369717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GÜNCEL KENTSEL SORUNLAR </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Dünyanın birçok ülkesinde uygulamaya sokulan </a:t>
            </a:r>
            <a:r>
              <a:rPr lang="tr-TR" dirty="0" err="1"/>
              <a:t>neoliberal</a:t>
            </a:r>
            <a:r>
              <a:rPr lang="tr-TR" dirty="0"/>
              <a:t> uygulamalar neticesinde yoksulluk ve onun yarattığı sorunlar giderek ağırlaşmaktadır. </a:t>
            </a:r>
            <a:endParaRPr lang="tr-TR" dirty="0" smtClean="0"/>
          </a:p>
          <a:p>
            <a:pPr algn="just"/>
            <a:r>
              <a:rPr lang="tr-TR" dirty="0" smtClean="0"/>
              <a:t>Bu </a:t>
            </a:r>
            <a:r>
              <a:rPr lang="tr-TR" dirty="0"/>
              <a:t>sorunların en yoğun yaşandığı alanlar ise kentsel alanlardır. </a:t>
            </a:r>
            <a:endParaRPr lang="tr-TR" dirty="0" smtClean="0"/>
          </a:p>
          <a:p>
            <a:pPr algn="just"/>
            <a:r>
              <a:rPr lang="tr-TR" dirty="0" smtClean="0"/>
              <a:t>Kentsel </a:t>
            </a:r>
            <a:r>
              <a:rPr lang="tr-TR" dirty="0"/>
              <a:t>alanlarda yoksulluğun artmasının yanı sıra çeşitlenmiştir. </a:t>
            </a:r>
            <a:endParaRPr lang="tr-TR" dirty="0" smtClean="0"/>
          </a:p>
          <a:p>
            <a:pPr algn="just"/>
            <a:r>
              <a:rPr lang="tr-TR" dirty="0" smtClean="0"/>
              <a:t>Bu </a:t>
            </a:r>
            <a:r>
              <a:rPr lang="tr-TR" dirty="0"/>
              <a:t>artış ve çeşitlenme neticesinde “Kent Yoksulları” kavramı, 1996 yılı Birleşmiş Milletler HABİTAT raporunda kendisine yer bulmuştur. </a:t>
            </a:r>
            <a:endParaRPr lang="tr-TR" dirty="0" smtClean="0"/>
          </a:p>
          <a:p>
            <a:pPr algn="just"/>
            <a:r>
              <a:rPr lang="tr-TR" dirty="0" smtClean="0"/>
              <a:t>Söz </a:t>
            </a:r>
            <a:r>
              <a:rPr lang="tr-TR" dirty="0"/>
              <a:t>konusu raporda, kentsel yoksulluk; nüfusun kentlerde yaşayan bir kesiminin, çeşitli nedenlerle, tarihsel ve coğrafi olarak belirlenmiş asgari bir geçim standardını sağlayabilecek yeterli kaynaklara ve konuta ulaşamaması, barınma yoksulluğu ile beraber davranışsal ve toplumsal ilişkiler açısından sorunlara yol açabilecek bir konumda olması durumu olarak açıklanmıştır.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5135664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GÜNCEL KENTSEL SORUNLAR </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Kentlerde yaşayan yoksulların sorunlarının çözülmesi hususunda, son süreçte oluşan algı, sorumluluk merciinin devletten topluma doğru kaydığını göstermektedir. </a:t>
            </a:r>
            <a:endParaRPr lang="tr-TR" dirty="0" smtClean="0"/>
          </a:p>
          <a:p>
            <a:pPr algn="just"/>
            <a:r>
              <a:rPr lang="tr-TR" dirty="0" smtClean="0"/>
              <a:t>Böylece </a:t>
            </a:r>
            <a:r>
              <a:rPr lang="tr-TR" dirty="0"/>
              <a:t>yoksullukla mücadelede devlet- yoksul vatandaş ilişkisinin boyutu değişerek yoksul vatandaş- STK’lar ve yoksul vatandaş durumu iyi olan vatandaşlar şekline dönüşmüştür. </a:t>
            </a:r>
            <a:endParaRPr lang="tr-TR" dirty="0" smtClean="0"/>
          </a:p>
          <a:p>
            <a:pPr algn="just"/>
            <a:r>
              <a:rPr lang="tr-TR" dirty="0" smtClean="0"/>
              <a:t>Yoksullukla </a:t>
            </a:r>
            <a:r>
              <a:rPr lang="tr-TR" dirty="0"/>
              <a:t>mücadele devletin değil toplumun görevidir şeklinde bir yaklaşımın çok sağlıklı olmadığı fakat devlet- toplum işbirliğinin sorunu daha kapsamlı bir şekilde ele alabileceği görülmelidir.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2752687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GÜNCEL KENTSEL SORUNLAR </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Kentsel yoksullukla mücadele için kentin bütün yerel kurumlarının ortak strateji geliştirme ve kentteki kamu kurumları arasındaki koordinasyonun geliştirilmesi gerekir. </a:t>
            </a:r>
            <a:endParaRPr lang="tr-TR" dirty="0" smtClean="0"/>
          </a:p>
          <a:p>
            <a:pPr algn="just"/>
            <a:r>
              <a:rPr lang="tr-TR" dirty="0" smtClean="0"/>
              <a:t>Bu </a:t>
            </a:r>
            <a:r>
              <a:rPr lang="tr-TR" dirty="0"/>
              <a:t>nedenle, kentleri çok daha iyi tanıyan belediyelere verilen yetkilerin yanında mali olanakları da olabildiğince artırılması önem taşımaktadır. </a:t>
            </a:r>
            <a:endParaRPr lang="tr-TR" dirty="0" smtClean="0"/>
          </a:p>
          <a:p>
            <a:pPr algn="just"/>
            <a:r>
              <a:rPr lang="tr-TR" dirty="0" smtClean="0"/>
              <a:t>Mevcut </a:t>
            </a:r>
            <a:r>
              <a:rPr lang="tr-TR" dirty="0"/>
              <a:t>durum itibariyle, belediyelerin yoksulluğu önleme ve azaltma konusunda yeterli olduklarını söylemek güçtür. </a:t>
            </a:r>
            <a:endParaRPr lang="tr-TR" dirty="0" smtClean="0"/>
          </a:p>
          <a:p>
            <a:pPr algn="just"/>
            <a:r>
              <a:rPr lang="tr-TR" dirty="0" smtClean="0"/>
              <a:t>Yoksulluk </a:t>
            </a:r>
            <a:r>
              <a:rPr lang="tr-TR" dirty="0"/>
              <a:t>sadece o yörede yaşayan insanların değil toplumun ortak sorunudur, bu sorun da hem yerel hem de ulusal düzeyde ele alınarak çözüme kavuşturulabilir.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2463968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GÜNCEL KENTSEL SORUNLAR </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Belediyelerin güncel kentsel sorun olarak kentlilerin gündemine giren sorunları çözebilecek maddi imkânlara ve insan kaynağına sahip olmadığı sıklıkla ifade edilen bir durumdur. </a:t>
            </a:r>
            <a:endParaRPr lang="tr-TR" dirty="0" smtClean="0"/>
          </a:p>
          <a:p>
            <a:pPr algn="just"/>
            <a:r>
              <a:rPr lang="tr-TR" dirty="0" smtClean="0"/>
              <a:t>Hizmetlerin </a:t>
            </a:r>
            <a:r>
              <a:rPr lang="tr-TR" dirty="0"/>
              <a:t>tam ve zamanında gerçekleştirilemeyişini açıklamaya çalışan bu iki gerekçe hem akademisyenler hem de yerel idareciler tarafından sürekli dile getirilmekte ve merkezi yönetim bu konuda eleştirilmektedir. </a:t>
            </a:r>
            <a:endParaRPr lang="tr-TR" dirty="0" smtClean="0"/>
          </a:p>
          <a:p>
            <a:pPr algn="just"/>
            <a:r>
              <a:rPr lang="tr-TR" dirty="0" smtClean="0"/>
              <a:t>Oysa </a:t>
            </a:r>
            <a:r>
              <a:rPr lang="tr-TR" dirty="0"/>
              <a:t>bu araştırmada dile getirilen güncel kentsel sorunların büyük bir çoğunluğu işini bilen ve çözümü yerelde arayan yöneticiler için üstesinden gelinemeyecek sorunlar değildir. </a:t>
            </a:r>
            <a:endParaRPr lang="tr-TR" dirty="0" smtClean="0"/>
          </a:p>
          <a:p>
            <a:pPr algn="just"/>
            <a:r>
              <a:rPr lang="tr-TR" dirty="0" smtClean="0"/>
              <a:t>Dolayısıyla </a:t>
            </a:r>
            <a:r>
              <a:rPr lang="tr-TR" dirty="0"/>
              <a:t>yerel yönetimler yerel halkın karşılaştığı sorunlara çözüm üretmeyi öncelikli olarak kendi yöneticilik becerileri ve kurumsal yapıları içerisinde, yerel halkla bilgi paylaşımı yaparak, kentsel sorunların çözümünde paydaşlarla bilgi paylaşımı yaparak, proje bazlı yönetimsel becerileri geliştirerek, meşru ve kabul edilebilir kaynaklar yaratarak gerçekleştirmek zorundadırlar.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9698407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Çevre sorunlarının öncelikle yerelde ortaya çıkması ve yayılma ihtimali taşıması, bu noktada yerel yönetimlerin ve özellikle belediyelerin önemini daha da arttırmaktadır. </a:t>
            </a:r>
            <a:endParaRPr lang="tr-TR" dirty="0" smtClean="0"/>
          </a:p>
          <a:p>
            <a:pPr algn="just"/>
            <a:r>
              <a:rPr lang="tr-TR" dirty="0" smtClean="0"/>
              <a:t>Çevre </a:t>
            </a:r>
            <a:r>
              <a:rPr lang="tr-TR" dirty="0"/>
              <a:t>kirliliğinin sınır tanımaması nedeniyle çevrenin korunması ve iyileştirilmesi öncelikle sorunun kaynağında çözülmesini zorunlu kılmakta ve bu noktada yerel yönetimlere çok önemli görev ve sorumluluklar düşmektedir. </a:t>
            </a:r>
            <a:endParaRPr lang="tr-TR" dirty="0" smtClean="0"/>
          </a:p>
          <a:p>
            <a:pPr algn="just"/>
            <a:r>
              <a:rPr lang="tr-TR" dirty="0" smtClean="0"/>
              <a:t>Özellikle</a:t>
            </a:r>
            <a:r>
              <a:rPr lang="tr-TR" dirty="0"/>
              <a:t>, 1992’de yapılan Birleşmiş Milletler Rio Çevre ve Kalkınma Konferansı’nda kalkınmanın çevresel yönden sürdürülebilir olması için kabul edilen Gündem 21, çevresel zenginliklerin korunması ve yönetimini ön görmekte ve bu bağlamda Gündem 21’in oluşturulması ve uygulanması sorumluluğu yerel yönetimlere verilmektedir.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9075476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Çevre sorunlarının en önemli özelliği çıkış noktasının yerel nitelikli olmasıdır. </a:t>
            </a:r>
            <a:endParaRPr lang="tr-TR" dirty="0" smtClean="0"/>
          </a:p>
          <a:p>
            <a:pPr algn="just"/>
            <a:r>
              <a:rPr lang="tr-TR" dirty="0" smtClean="0"/>
              <a:t>Bu </a:t>
            </a:r>
            <a:r>
              <a:rPr lang="tr-TR" dirty="0"/>
              <a:t>itibarla çevre sorunlarının çözümlenmesinde yerel yönetimlere çok önemli rol ve sorumluluklar düşmektedir. </a:t>
            </a:r>
            <a:endParaRPr lang="tr-TR" dirty="0" smtClean="0"/>
          </a:p>
          <a:p>
            <a:pPr algn="just"/>
            <a:r>
              <a:rPr lang="tr-TR" dirty="0" smtClean="0"/>
              <a:t>Bu </a:t>
            </a:r>
            <a:r>
              <a:rPr lang="tr-TR" dirty="0"/>
              <a:t>çalışmada öncelikle genel olarak çevre kavramı ve çevre sorunlarına değinilecek daha sonra Dünya’da çevre bilincinin gelişmesi ve sürdürülebilir kalkınma kavramları üzerinde durulacak ve Türkiye’de çevre sorunları ve bu sorunların çözümüne yönelik yasal düzenlemeler bağlamında çevre sorunlarının çözümünde yerel yönetimlerin yetki ve sorumlulukları ve nasıl daha etkili olabileceklerine dair çözüm önerileri tartışılacaktır.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6519232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Sürdürülebilir kalkınma ve sürdürülebilirlik konusu günümüzde gerek teorik alanda, gerekse de politika uygulamalarında gündemde olan önemli konulardan birini oluşturmaktadır. </a:t>
            </a:r>
            <a:endParaRPr lang="tr-TR" dirty="0" smtClean="0"/>
          </a:p>
          <a:p>
            <a:pPr algn="just"/>
            <a:r>
              <a:rPr lang="tr-TR" dirty="0" smtClean="0"/>
              <a:t>Sürdürülebilir </a:t>
            </a:r>
            <a:r>
              <a:rPr lang="tr-TR" dirty="0"/>
              <a:t>kalkınma ve sürdürülebilirlik konusunun çevre, ekonomi ve sosyal boyutuyla geniş bir alanı kapsayan disiplinler arası yapısı ve aynı zamanda çözüm vizyonuyla gelen pragmatik ve politik tarafları bulunmaktadır. </a:t>
            </a:r>
            <a:endParaRPr lang="tr-TR" dirty="0" smtClean="0"/>
          </a:p>
          <a:p>
            <a:pPr algn="just"/>
            <a:r>
              <a:rPr lang="tr-TR" dirty="0" smtClean="0"/>
              <a:t>Dünyanın </a:t>
            </a:r>
            <a:r>
              <a:rPr lang="tr-TR" dirty="0"/>
              <a:t>gündeminde sürdürülebilirlik kapsamında önemli çevre sorunları yer almaktadır. </a:t>
            </a:r>
            <a:endParaRPr lang="tr-TR" dirty="0" smtClean="0"/>
          </a:p>
          <a:p>
            <a:pPr algn="just"/>
            <a:r>
              <a:rPr lang="tr-TR" dirty="0" smtClean="0"/>
              <a:t>Bu </a:t>
            </a:r>
            <a:r>
              <a:rPr lang="tr-TR" dirty="0"/>
              <a:t>önemli çevre sorunları "</a:t>
            </a:r>
            <a:r>
              <a:rPr lang="tr-TR" dirty="0" err="1"/>
              <a:t>biyokütle</a:t>
            </a:r>
            <a:r>
              <a:rPr lang="tr-TR" dirty="0"/>
              <a:t> kullanımı (</a:t>
            </a:r>
            <a:r>
              <a:rPr lang="tr-TR" dirty="0" err="1"/>
              <a:t>biomass</a:t>
            </a:r>
            <a:r>
              <a:rPr lang="tr-TR" dirty="0"/>
              <a:t> </a:t>
            </a:r>
            <a:r>
              <a:rPr lang="tr-TR" dirty="0" err="1"/>
              <a:t>appropriation</a:t>
            </a:r>
            <a:r>
              <a:rPr lang="tr-TR" dirty="0"/>
              <a:t>), iklim değişimi, ozon tabakasının incelmesi ve atmosferin korunması, toprak aşınımı ve çölleşme, </a:t>
            </a:r>
            <a:r>
              <a:rPr lang="tr-TR" dirty="0" err="1"/>
              <a:t>bio</a:t>
            </a:r>
            <a:r>
              <a:rPr lang="tr-TR" dirty="0"/>
              <a:t> çeşitliliğin tahribatı, ormansızlaşma ve enerji sorunu" olarak sıralanabilir.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1835518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32692"/>
            <a:ext cx="8775504" cy="4649128"/>
          </a:xfrm>
        </p:spPr>
        <p:txBody>
          <a:bodyPr/>
          <a:lstStyle/>
          <a:p>
            <a:pPr algn="just"/>
            <a:r>
              <a:rPr lang="tr-TR" dirty="0"/>
              <a:t>Dünya üzerinde hayatın sürekliliğini sağlayan hava, su ve toprak gibi doğal kaynaklar ürkütücü boyutlarda kirlenmekte veya tükenmektedir. </a:t>
            </a:r>
            <a:endParaRPr lang="tr-TR" dirty="0" smtClean="0"/>
          </a:p>
          <a:p>
            <a:pPr algn="just"/>
            <a:r>
              <a:rPr lang="tr-TR" dirty="0" smtClean="0"/>
              <a:t>Nüfus </a:t>
            </a:r>
            <a:r>
              <a:rPr lang="tr-TR" dirty="0"/>
              <a:t>hızlı biçimde artmakta ve besin temini için gerekli tarım arazileri, ekolojik dengenin sigortası olan ormanlar ve ana biyolojik sistemler giderek yok olmaktadır. </a:t>
            </a:r>
            <a:endParaRPr lang="tr-TR" dirty="0" smtClean="0"/>
          </a:p>
          <a:p>
            <a:pPr algn="just"/>
            <a:r>
              <a:rPr lang="tr-TR" dirty="0" smtClean="0"/>
              <a:t>Gelecek </a:t>
            </a:r>
            <a:r>
              <a:rPr lang="tr-TR" dirty="0"/>
              <a:t>kuşakları tehdit eden zehirli gaz ve atıklar tüm dünyada hızla artmaktadır. </a:t>
            </a:r>
            <a:endParaRPr lang="tr-TR" dirty="0" smtClean="0"/>
          </a:p>
          <a:p>
            <a:pPr algn="just"/>
            <a:r>
              <a:rPr lang="tr-TR" dirty="0" smtClean="0"/>
              <a:t>İklim </a:t>
            </a:r>
            <a:r>
              <a:rPr lang="tr-TR" dirty="0"/>
              <a:t>değişikliğini doğuran nedenler, ozon tabakasını delecek ve birçok kara parçasını sular altında bırakacak seviyeye getirmiştir. </a:t>
            </a:r>
            <a:endParaRPr lang="tr-TR" dirty="0" smtClean="0"/>
          </a:p>
          <a:p>
            <a:pPr algn="just"/>
            <a:r>
              <a:rPr lang="tr-TR" dirty="0" smtClean="0"/>
              <a:t>Öncelikle </a:t>
            </a:r>
            <a:r>
              <a:rPr lang="tr-TR" dirty="0"/>
              <a:t>yaşanan tüm bu sorunların yalnızca “teknik” bir sorun olmadığı bundan öte, daha büyük çaplı “toplumsal” sorunların bir boyutu olduğunu söylemek mümkündür. </a:t>
            </a:r>
            <a:endParaRPr lang="tr-TR" dirty="0" smtClean="0"/>
          </a:p>
          <a:p>
            <a:pPr algn="just"/>
            <a:r>
              <a:rPr lang="tr-TR" dirty="0" smtClean="0"/>
              <a:t>İnsanların </a:t>
            </a:r>
            <a:r>
              <a:rPr lang="tr-TR" dirty="0"/>
              <a:t>yaşanan çevre sorunları karşısında duyarsız kalmaları ve doğaya karşı bilinçsiz davranışlarını sürdürmelerinin, çevre sorunlarının bugünkü duruma gelmesinde en önemli etken olduğu söylenebilir.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7514794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32692"/>
            <a:ext cx="8775504" cy="4649128"/>
          </a:xfrm>
        </p:spPr>
        <p:txBody>
          <a:bodyPr/>
          <a:lstStyle/>
          <a:p>
            <a:pPr algn="just"/>
            <a:r>
              <a:rPr lang="tr-TR" dirty="0"/>
              <a:t>Yerel yönetimler, bütün ülkelerde kamu yönetimi sisteminin önemli ve vazgeçilmez birimleridir. </a:t>
            </a:r>
            <a:endParaRPr lang="tr-TR" dirty="0" smtClean="0"/>
          </a:p>
          <a:p>
            <a:pPr algn="just"/>
            <a:r>
              <a:rPr lang="tr-TR" dirty="0" smtClean="0"/>
              <a:t>Bu </a:t>
            </a:r>
            <a:r>
              <a:rPr lang="tr-TR" dirty="0"/>
              <a:t>birimler; bir taraftan yerel halkın günlük ihtiyaçlarını karşılamaya yönelik, temizlik, kanalizasyon, çöp toplama, ulaşım gibi hizmetleri sunarlarken, diğer taraftan ülke kalkınması için büyük öneme sahip olan eğitim, sağlık ve altyapı gibi pek çok önemli görevi de yerine getirmektedirler. </a:t>
            </a:r>
            <a:endParaRPr lang="tr-TR" dirty="0" smtClean="0"/>
          </a:p>
          <a:p>
            <a:pPr algn="just"/>
            <a:r>
              <a:rPr lang="tr-TR" dirty="0" smtClean="0"/>
              <a:t>Hızlı </a:t>
            </a:r>
            <a:r>
              <a:rPr lang="tr-TR" dirty="0"/>
              <a:t>kentleşme, nüfus artısı ve göç sonucu kentli nüfusun artan hizmet taleplerinin yanı sıra teknolojik gelişme ile ortaya çıkan yeni hizmet talepleri de yerel yönetimlerce karşılanmaktadır. </a:t>
            </a:r>
            <a:endParaRPr lang="tr-TR" dirty="0" smtClean="0"/>
          </a:p>
          <a:p>
            <a:pPr algn="just"/>
            <a:r>
              <a:rPr lang="tr-TR" dirty="0" smtClean="0"/>
              <a:t>Bu </a:t>
            </a:r>
            <a:r>
              <a:rPr lang="tr-TR" dirty="0"/>
              <a:t>durum, yerel yönetimlerin önemini her geçen gün artırmaktadır.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219174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4790" y="287129"/>
            <a:ext cx="7654996" cy="513080"/>
          </a:xfrm>
        </p:spPr>
        <p:txBody>
          <a:bodyPr/>
          <a:lstStyle/>
          <a:p>
            <a:r>
              <a:rPr lang="tr-TR" dirty="0">
                <a:solidFill>
                  <a:srgbClr val="160093"/>
                </a:solidFill>
              </a:rPr>
              <a:t>ANAKENT YÖNETİMİ</a:t>
            </a:r>
          </a:p>
        </p:txBody>
      </p:sp>
      <p:sp>
        <p:nvSpPr>
          <p:cNvPr id="3" name="Metin Yer Tutucusu 2"/>
          <p:cNvSpPr>
            <a:spLocks noGrp="1"/>
          </p:cNvSpPr>
          <p:nvPr>
            <p:ph type="body" idx="1"/>
          </p:nvPr>
        </p:nvSpPr>
        <p:spPr>
          <a:xfrm>
            <a:off x="169320" y="1188965"/>
            <a:ext cx="8775504" cy="4550654"/>
          </a:xfrm>
        </p:spPr>
        <p:txBody>
          <a:bodyPr/>
          <a:lstStyle/>
          <a:p>
            <a:pPr algn="just"/>
            <a:r>
              <a:rPr lang="tr-TR" dirty="0"/>
              <a:t>Yerel yönetimlerin tarihsel süreç boyunca katılıma daha açık yapısının da anakent biçimlerine dönüştükçe kaybolduğu iddia edilmektedir. </a:t>
            </a:r>
            <a:endParaRPr lang="tr-TR" dirty="0" smtClean="0"/>
          </a:p>
          <a:p>
            <a:pPr algn="just"/>
            <a:r>
              <a:rPr lang="tr-TR" dirty="0" smtClean="0"/>
              <a:t>Öte </a:t>
            </a:r>
            <a:r>
              <a:rPr lang="tr-TR" dirty="0"/>
              <a:t>yandan daha geniş kentsel alan yönetimlerinde planlama yapmak ve uygulamak, ayrıca iktisadi etkinliği sağlayabilmek daha mümkün gözükmektedir. </a:t>
            </a:r>
            <a:r>
              <a:rPr lang="tr-TR" dirty="0" smtClean="0"/>
              <a:t>Anakent </a:t>
            </a:r>
            <a:r>
              <a:rPr lang="tr-TR" dirty="0"/>
              <a:t>yönetimlerine dair tartışmalar da genelde bu iki eksende yoğunlaşmaktadır. </a:t>
            </a:r>
            <a:endParaRPr lang="tr-TR" dirty="0" smtClean="0"/>
          </a:p>
          <a:p>
            <a:pPr algn="just"/>
            <a:r>
              <a:rPr lang="tr-TR" dirty="0" smtClean="0"/>
              <a:t>Bir </a:t>
            </a:r>
            <a:r>
              <a:rPr lang="tr-TR" dirty="0"/>
              <a:t>yandan anakent yönetimlerinin halkın katılımına açık olmadığı, demokratik ve hesap verebilirlikten uzak olduğu, daha karmaşık yönetim katmanlarıyla katı ve etkin olmayan bir yönetim modeli olduğu söylenirken bir yandan eski tip yerel yönetimlerin ancak </a:t>
            </a:r>
            <a:r>
              <a:rPr lang="tr-TR" dirty="0" err="1"/>
              <a:t>arttırımcı</a:t>
            </a:r>
            <a:r>
              <a:rPr lang="tr-TR" dirty="0"/>
              <a:t> biçimlerle politika üretebildikleri hâlbuki büyük metropollerin çok karmaşık ve yepyeni sorunlarının bulunduğu ve bu sorunların ancak daha genel yaklaşımlarla çözülebileceği iddia edilmektedir. </a:t>
            </a:r>
            <a:endParaRPr lang="tr-TR" dirty="0" smtClean="0"/>
          </a:p>
          <a:p>
            <a:pPr algn="just"/>
            <a:r>
              <a:rPr lang="tr-TR" dirty="0" smtClean="0"/>
              <a:t>Ayrıca </a:t>
            </a:r>
            <a:r>
              <a:rPr lang="tr-TR" dirty="0"/>
              <a:t>ölçek ekonomileri yaklaşımıyla ekonomik etkinliğin ancak </a:t>
            </a:r>
            <a:r>
              <a:rPr lang="tr-TR" dirty="0" err="1"/>
              <a:t>metropolitan</a:t>
            </a:r>
            <a:r>
              <a:rPr lang="tr-TR" dirty="0"/>
              <a:t> yönetimlerle sağlanabileceği savunulmaktadır.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3146555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32692"/>
            <a:ext cx="8775504" cy="4649128"/>
          </a:xfrm>
        </p:spPr>
        <p:txBody>
          <a:bodyPr/>
          <a:lstStyle/>
          <a:p>
            <a:pPr algn="just"/>
            <a:r>
              <a:rPr lang="tr-TR" dirty="0"/>
              <a:t>Yerel yönetimler, merkezi yönetimden farklı olarak, yerel hayata, yerel düzeydeki sorun ve ihtiyaçların kaynağına yakın olma üstünlüğüne sahiptir. </a:t>
            </a:r>
            <a:endParaRPr lang="tr-TR" dirty="0" smtClean="0"/>
          </a:p>
          <a:p>
            <a:pPr algn="just"/>
            <a:r>
              <a:rPr lang="tr-TR" dirty="0" smtClean="0"/>
              <a:t>Yerel </a:t>
            </a:r>
            <a:r>
              <a:rPr lang="tr-TR" dirty="0"/>
              <a:t>yönetimleri, merkezi yönetimin ülkenin her alanına ulaşan hizmet eli olarak değerlendirenler de vardır. </a:t>
            </a:r>
            <a:endParaRPr lang="tr-TR" dirty="0" smtClean="0"/>
          </a:p>
          <a:p>
            <a:pPr algn="just"/>
            <a:r>
              <a:rPr lang="tr-TR" dirty="0" smtClean="0"/>
              <a:t>Bu</a:t>
            </a:r>
            <a:r>
              <a:rPr lang="tr-TR" dirty="0"/>
              <a:t>, yerel yöntemlerin özerkliğinin göz ardı edilmesine, bağımlılığının artmasına neden olabilecek bir yaklaşımdır. </a:t>
            </a:r>
            <a:endParaRPr lang="tr-TR" dirty="0" smtClean="0"/>
          </a:p>
          <a:p>
            <a:pPr algn="just"/>
            <a:r>
              <a:rPr lang="tr-TR" dirty="0" smtClean="0"/>
              <a:t>Doğanın </a:t>
            </a:r>
            <a:r>
              <a:rPr lang="tr-TR" dirty="0"/>
              <a:t>bütünlüğü ilkesi gereğince, dünyanın bir noktasındaki çevre sorununun etkileri bütün dünyaya yayılabilir. </a:t>
            </a:r>
            <a:r>
              <a:rPr lang="tr-TR" dirty="0" smtClean="0"/>
              <a:t>Bununla </a:t>
            </a:r>
            <a:r>
              <a:rPr lang="tr-TR" dirty="0"/>
              <a:t>birlikte, çevre sorunlarının en belirgin özelliği, tehlikenin ortaya çıktığı yere özgü olmalarıdır. </a:t>
            </a:r>
            <a:endParaRPr lang="tr-TR" dirty="0" smtClean="0"/>
          </a:p>
          <a:p>
            <a:pPr algn="just"/>
            <a:r>
              <a:rPr lang="tr-TR" dirty="0" smtClean="0"/>
              <a:t>Yerel </a:t>
            </a:r>
            <a:r>
              <a:rPr lang="tr-TR" dirty="0"/>
              <a:t>düzeyde ortaya çıkan çevre sorunları, etkileşim yoluyla öteki ekosistemleri de etkilemektedir. Yerel yönetimlerin sorunların kaynağında yer almaları, onları sorunların önlenmesi ve çözülmesi noktasında sorumlu kılmaktadır. En etkili çözümün, sorunun kaynağına en yakın kuruluşlarca gerçekleştirileceği açıktır.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3069684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32692"/>
            <a:ext cx="8775504" cy="4649128"/>
          </a:xfrm>
        </p:spPr>
        <p:txBody>
          <a:bodyPr/>
          <a:lstStyle/>
          <a:p>
            <a:pPr algn="just"/>
            <a:r>
              <a:rPr lang="tr-TR" dirty="0"/>
              <a:t>Çevre sorunu olarak değerlendirilen olgular hem birer sonuç hem de dinamik birer süreçtir. </a:t>
            </a:r>
            <a:endParaRPr lang="tr-TR" dirty="0" smtClean="0"/>
          </a:p>
          <a:p>
            <a:pPr algn="just"/>
            <a:r>
              <a:rPr lang="tr-TR" dirty="0" smtClean="0"/>
              <a:t>Zamana</a:t>
            </a:r>
            <a:r>
              <a:rPr lang="tr-TR" dirty="0"/>
              <a:t>, yere ve coğrafyaya göre farklılık gösterebilen sorunların etkinlik düzeylerinin doğru saptanabilmesi için öncelikle nedenlerin Türkiye’de Çevre Sorunlarının Çözümünde Yerel Yönetimlerin Rolünün ortaya konulması gerekmektedir</a:t>
            </a:r>
            <a:r>
              <a:rPr lang="tr-TR" dirty="0" smtClean="0"/>
              <a:t>.</a:t>
            </a:r>
          </a:p>
          <a:p>
            <a:pPr algn="just"/>
            <a:r>
              <a:rPr lang="tr-TR" dirty="0"/>
              <a:t>Çevre sorunları, insanın yaşamla ilgili etkinliklerinden kaynaklanmaktadır. </a:t>
            </a:r>
            <a:endParaRPr lang="tr-TR" dirty="0" smtClean="0"/>
          </a:p>
          <a:p>
            <a:pPr algn="just"/>
            <a:r>
              <a:rPr lang="tr-TR" dirty="0" smtClean="0"/>
              <a:t>Yerel </a:t>
            </a:r>
            <a:r>
              <a:rPr lang="tr-TR" dirty="0"/>
              <a:t>yönetimlerin görev ve sorumlulukları, daha da önemlisi temel varlık nedenleri, insan yaşamı ve insan yaşamının kalitesinin iyileştirilmesiyle ilgilidir. </a:t>
            </a:r>
            <a:endParaRPr lang="tr-TR" dirty="0" smtClean="0"/>
          </a:p>
          <a:p>
            <a:pPr algn="just"/>
            <a:r>
              <a:rPr lang="tr-TR" dirty="0" smtClean="0"/>
              <a:t>Bu </a:t>
            </a:r>
            <a:r>
              <a:rPr lang="tr-TR" dirty="0"/>
              <a:t>yüzden yerel yönetimler dışarıda bırakılarak çevrenin korunması ve iyileştirilmesi olanaklı değildir. </a:t>
            </a:r>
            <a:endParaRPr lang="tr-TR" dirty="0" smtClean="0"/>
          </a:p>
          <a:p>
            <a:pPr algn="just"/>
            <a:r>
              <a:rPr lang="tr-TR" dirty="0" smtClean="0"/>
              <a:t>1970’li </a:t>
            </a:r>
            <a:r>
              <a:rPr lang="tr-TR" dirty="0"/>
              <a:t>yıllardan itibaren çevre sorunlarının sınır aşan hale gelmesi, sorunlara ortak çözüm arayışlarının hızlanması sonucunu doğurmuştur.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2646547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32692"/>
            <a:ext cx="8775504" cy="4649128"/>
          </a:xfrm>
        </p:spPr>
        <p:txBody>
          <a:bodyPr/>
          <a:lstStyle/>
          <a:p>
            <a:pPr algn="just"/>
            <a:r>
              <a:rPr lang="tr-TR" dirty="0"/>
              <a:t>Çevre sorunları, sorunların azaltılmasında temel strateji olarak kabul edilen sürdürülebilir kalkınma politikaları ile birlikte uluslararası gündemin ana maddeleri arasına girmeye başlamıştır. </a:t>
            </a:r>
            <a:endParaRPr lang="tr-TR" dirty="0" smtClean="0"/>
          </a:p>
          <a:p>
            <a:pPr algn="just"/>
            <a:r>
              <a:rPr lang="tr-TR" dirty="0" smtClean="0"/>
              <a:t>1987 </a:t>
            </a:r>
            <a:r>
              <a:rPr lang="tr-TR" dirty="0"/>
              <a:t>tarihli </a:t>
            </a:r>
            <a:r>
              <a:rPr lang="tr-TR" dirty="0" err="1"/>
              <a:t>Brundtland</a:t>
            </a:r>
            <a:r>
              <a:rPr lang="tr-TR" dirty="0"/>
              <a:t> Raporu ile ortaya çıkan sürdürülebilir kalkınma fikri, 21 yüzyıl için öngörülen politikaların temel dayanaklarından birini oluşturmaktadır. </a:t>
            </a:r>
            <a:r>
              <a:rPr lang="tr-TR" dirty="0" smtClean="0"/>
              <a:t>1992 </a:t>
            </a:r>
            <a:r>
              <a:rPr lang="tr-TR" dirty="0"/>
              <a:t>tarihinde </a:t>
            </a:r>
            <a:r>
              <a:rPr lang="tr-TR" dirty="0" err="1"/>
              <a:t>Brezilya’nin</a:t>
            </a:r>
            <a:r>
              <a:rPr lang="tr-TR" dirty="0"/>
              <a:t> Rio kentinde düzenlenen BM Dünya Zirvesi sonunda kabul edilen Gündem 21 belgesi ise sürdürülebilir kalkınma hedeflerinin politik uygulamaları açısından yol gösterici niteliktedir. Belgede sürdürülebilir politikaların yürütülmesinde, yerel yönetimler temel aktörlerden biri olarak kabul edilmiştir. </a:t>
            </a:r>
            <a:endParaRPr lang="tr-TR" dirty="0" smtClean="0"/>
          </a:p>
          <a:p>
            <a:pPr algn="just"/>
            <a:r>
              <a:rPr lang="tr-TR" dirty="0" smtClean="0"/>
              <a:t>Yerel </a:t>
            </a:r>
            <a:r>
              <a:rPr lang="tr-TR" dirty="0"/>
              <a:t>yönetimlerin, bu politikaların uygulanmasında katılımı arttıracak ve çeşitlendirecek mekanizmaları içeren Yerel Gündem 21 (YG21) hedeflerini oluşturmaları öngörüsü dile getirilmiştir. Bu çerçevede çevre sorunlarının ortaya çıkısında önemli rol oynayan kentlerin, yönetimlerine sürdürülebilirlik fikrinin yansıtılması ile, çevresel ve sosyal sorunların da azalabileceği </a:t>
            </a:r>
            <a:r>
              <a:rPr lang="tr-TR" dirty="0" smtClean="0"/>
              <a:t>öngörülmektedir.</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6731111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Küreselleşme olgusu, insanlığa yeni olanaklar sunduğu kadar, yeni sorunların da ortaya çıkmasına neden olmaktadır. </a:t>
            </a:r>
            <a:endParaRPr lang="tr-TR" dirty="0" smtClean="0"/>
          </a:p>
          <a:p>
            <a:pPr algn="just"/>
            <a:r>
              <a:rPr lang="tr-TR" dirty="0" smtClean="0"/>
              <a:t>Bu </a:t>
            </a:r>
            <a:r>
              <a:rPr lang="tr-TR" dirty="0"/>
              <a:t>sorunların en başında çevre sorunları gelmektedir. </a:t>
            </a:r>
            <a:endParaRPr lang="tr-TR" dirty="0" smtClean="0"/>
          </a:p>
          <a:p>
            <a:pPr algn="just"/>
            <a:r>
              <a:rPr lang="tr-TR" dirty="0" smtClean="0"/>
              <a:t>Çevre </a:t>
            </a:r>
            <a:r>
              <a:rPr lang="tr-TR" dirty="0"/>
              <a:t>sorunlarının doğal sonucu olarak bozulan ekolojik denge, insan ve diğer canlıların geleceklerini tehdit etmektedir. </a:t>
            </a:r>
            <a:endParaRPr lang="tr-TR" dirty="0" smtClean="0"/>
          </a:p>
          <a:p>
            <a:pPr algn="just"/>
            <a:r>
              <a:rPr lang="tr-TR" dirty="0" smtClean="0"/>
              <a:t>İnsanın </a:t>
            </a:r>
            <a:r>
              <a:rPr lang="tr-TR" dirty="0"/>
              <a:t>doğayı bilinçsiz bir şekilde kullanması, gittikçe daha fazla tüketmesi, çevrenin bu gelişmelerden zarar görmesine neden olmaktadır. </a:t>
            </a:r>
            <a:endParaRPr lang="tr-TR" dirty="0" smtClean="0"/>
          </a:p>
          <a:p>
            <a:pPr algn="just"/>
            <a:r>
              <a:rPr lang="tr-TR" dirty="0" smtClean="0"/>
              <a:t>Sanayileşme </a:t>
            </a:r>
            <a:r>
              <a:rPr lang="tr-TR" dirty="0"/>
              <a:t>ile birlikte Dünya ekonomisindeki büyüme çabaları, aşırı üretim ve tüketim, doğal kaynakların bilinçsizce tüketimi çevre sorunlarını da beraberinde getirmekte ve ekonomi ile çevre arasında bir dengesizlik meydana getirmektedir. </a:t>
            </a:r>
            <a:endParaRPr lang="tr-TR" dirty="0" smtClean="0"/>
          </a:p>
          <a:p>
            <a:pPr algn="just"/>
            <a:r>
              <a:rPr lang="tr-TR" dirty="0" smtClean="0"/>
              <a:t>Dünya </a:t>
            </a:r>
            <a:r>
              <a:rPr lang="tr-TR" dirty="0"/>
              <a:t>nüfusundaki ve üretim faaliyetlerindeki hızlı artış, dünyanın geleceğini tehdit edecek biçimde doğal kaynakların azalmasına neden </a:t>
            </a:r>
            <a:r>
              <a:rPr lang="tr-TR" dirty="0" smtClean="0"/>
              <a:t>olmaktadır.</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6171760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Türkiye’de yerel yönetimlerin ve özellikle belediyelerin çevre sorunlarının çözümüne yönelik olarak karşılaştıkları sorunlar ana hatlarıyla, örgütlenmeye yönelik sorunlar, ekonomik sorunlar (mali kaynakların yetersizliği</a:t>
            </a:r>
            <a:r>
              <a:rPr lang="tr-TR" dirty="0" smtClean="0"/>
              <a:t>), </a:t>
            </a:r>
            <a:r>
              <a:rPr lang="tr-TR" dirty="0"/>
              <a:t>mevzuattan kaynaklanan sorunlar ve katılıma ilişkin sorunlar olmak üzere dört temel grupta toplanabilir. </a:t>
            </a:r>
            <a:endParaRPr lang="tr-TR" dirty="0" smtClean="0"/>
          </a:p>
          <a:p>
            <a:pPr algn="just"/>
            <a:r>
              <a:rPr lang="tr-TR" dirty="0" smtClean="0"/>
              <a:t>Bu </a:t>
            </a:r>
            <a:r>
              <a:rPr lang="tr-TR" dirty="0"/>
              <a:t>sorunların çözümüne yönelik merkeziyetçi yönetim anlayışının bir sonucu olarak daha çok merkezi idarede bulunan çevre sorunlarının çözümüne yönelik yetki ve sorumluluklar yapılacak hukuki düzenlemelerle yerel yönetimlere devredilebilir. </a:t>
            </a:r>
            <a:endParaRPr lang="tr-TR" dirty="0" smtClean="0"/>
          </a:p>
          <a:p>
            <a:pPr algn="just"/>
            <a:r>
              <a:rPr lang="tr-TR" dirty="0" smtClean="0"/>
              <a:t>Diğer </a:t>
            </a:r>
            <a:r>
              <a:rPr lang="tr-TR" dirty="0"/>
              <a:t>taraftan özel sektör kuruluşları ve sivil toplum örgütleri gibi diğer sosyal sektör organizasyonlarının da çevre sorunlarının çözümüne daha aktif olarak katılmaları ekonomik ve hukuki düzenlemelerle özendirilebilir.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575003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Türkiye’de yerel yönetim birimleri ile ilgili hukuki metinlerde çevre ile ilgili önemli düzenlemelere yer verilmektedir. </a:t>
            </a:r>
            <a:endParaRPr lang="tr-TR" dirty="0" smtClean="0"/>
          </a:p>
          <a:p>
            <a:pPr algn="just"/>
            <a:r>
              <a:rPr lang="tr-TR" dirty="0" smtClean="0"/>
              <a:t>Ancak</a:t>
            </a:r>
            <a:r>
              <a:rPr lang="tr-TR" dirty="0"/>
              <a:t>, çevre sorunlarının ulaştığı boyutlar köklü ve etkin çözümler üretilmesini gerektirdiğinden yerel yönetim birimlerinin çevre sorunlarının çözümü için politikalar üreten, çevre kaynaklarının bilinçli kullanımı, yeniden üretilmesi, korunması ve geliştirilmesi hususlarında hedefler belirleyen ve kararlar alan öncelikli kurumlar olarak işlev görmesi temin edilmelidir.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214675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Çevre sorunları; insanın doğaya müdahalesinde, ondan faydalanma sürecinde ortaya çıkan olumsuzluklar olarak ifade </a:t>
            </a:r>
            <a:r>
              <a:rPr lang="tr-TR" dirty="0" smtClean="0"/>
              <a:t>edilebilmektedir. </a:t>
            </a:r>
          </a:p>
          <a:p>
            <a:pPr algn="just"/>
            <a:r>
              <a:rPr lang="tr-TR" dirty="0" smtClean="0"/>
              <a:t>Çevre </a:t>
            </a:r>
            <a:r>
              <a:rPr lang="tr-TR" dirty="0"/>
              <a:t>sorunlarına ilişkin önemli bir dönüm noktası Sanayi Devrimi’dir. </a:t>
            </a:r>
            <a:endParaRPr lang="tr-TR" dirty="0" smtClean="0"/>
          </a:p>
          <a:p>
            <a:pPr algn="just"/>
            <a:r>
              <a:rPr lang="tr-TR" dirty="0" smtClean="0"/>
              <a:t>Sanayi </a:t>
            </a:r>
            <a:r>
              <a:rPr lang="tr-TR" dirty="0"/>
              <a:t>Devrimi yalnızca üretimde veya ekonomik yapıda meydana gelen bir değişimi değil, insan yaşamının tüm alanlarını ilgilendiren ve derinden etkileyen bir değişim, dönüşüm sürecini ifade etmektedir. </a:t>
            </a:r>
            <a:endParaRPr lang="tr-TR" dirty="0" smtClean="0"/>
          </a:p>
          <a:p>
            <a:pPr algn="just"/>
            <a:r>
              <a:rPr lang="tr-TR" dirty="0" smtClean="0"/>
              <a:t>Bu </a:t>
            </a:r>
            <a:r>
              <a:rPr lang="tr-TR" dirty="0"/>
              <a:t>süreçle birlikte özellikle kentlerde büyük bir nüfus artışı başlamış, aynı şekilde üretim ve tüketim oranlarında da dikkat çekici bir artış izlenmeye başlanmıştır.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1436152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Söz konusu sürecin getirdiği değişim rüzgarlarının etkisi doğal olarak çevre üzerinde de görülmüş ve çevre sistemindeki doğal denge bozulma riski ile karşı karşıya kalmıştır. </a:t>
            </a:r>
            <a:endParaRPr lang="tr-TR" dirty="0" smtClean="0"/>
          </a:p>
          <a:p>
            <a:pPr algn="just"/>
            <a:r>
              <a:rPr lang="tr-TR" dirty="0" smtClean="0"/>
              <a:t>Özellikle </a:t>
            </a:r>
            <a:r>
              <a:rPr lang="tr-TR" dirty="0"/>
              <a:t>1980’li yıllardan itibaren hegemonyasını kurmuş olan </a:t>
            </a:r>
            <a:r>
              <a:rPr lang="tr-TR" dirty="0" err="1"/>
              <a:t>neoliberal</a:t>
            </a:r>
            <a:r>
              <a:rPr lang="tr-TR" dirty="0"/>
              <a:t> politikaların ve küreselleşmenin etkisiyle çevre bir kâr sağlama alanı olarak değerlendirilmeye başlanmıştır. </a:t>
            </a:r>
            <a:endParaRPr lang="tr-TR" dirty="0" smtClean="0"/>
          </a:p>
          <a:p>
            <a:pPr algn="just"/>
            <a:r>
              <a:rPr lang="tr-TR" dirty="0" smtClean="0"/>
              <a:t>Bugün </a:t>
            </a:r>
            <a:r>
              <a:rPr lang="tr-TR" dirty="0"/>
              <a:t>tüm dünyada artan ve çeşitlenen çevre sorunları, çevreyi metalaştıran bu bakış açısının ürünüdür. </a:t>
            </a:r>
            <a:endParaRPr lang="tr-TR" dirty="0" smtClean="0"/>
          </a:p>
          <a:p>
            <a:pPr algn="just"/>
            <a:r>
              <a:rPr lang="tr-TR" dirty="0" smtClean="0"/>
              <a:t>Çevre </a:t>
            </a:r>
            <a:r>
              <a:rPr lang="tr-TR" dirty="0"/>
              <a:t>sorunlarına yönelik bakış açısı sorgulanmadığı sürece ekosistem üzerinde tahrip edici ve büyük sorunlar ortaya çıkması beklenilen bir durumdur. </a:t>
            </a:r>
            <a:endParaRPr lang="tr-TR" dirty="0" smtClean="0"/>
          </a:p>
          <a:p>
            <a:pPr algn="just"/>
            <a:r>
              <a:rPr lang="tr-TR" dirty="0" smtClean="0"/>
              <a:t>Gelecekte </a:t>
            </a:r>
            <a:r>
              <a:rPr lang="tr-TR" dirty="0"/>
              <a:t>çevresel sorunların böylesi tehlikeli boyutlara ulaşmasını engellemek, bugün tüm insanlığın sorumluluk almasıyla mümkün görünmektedir.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15924532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Çevresel sorunlara karşı mücadelede devletler ve uluslararası kuruluşlara da büyük rol düşmektedir. </a:t>
            </a:r>
            <a:endParaRPr lang="tr-TR" dirty="0" smtClean="0"/>
          </a:p>
          <a:p>
            <a:pPr algn="just"/>
            <a:r>
              <a:rPr lang="tr-TR" dirty="0" smtClean="0"/>
              <a:t>Bu </a:t>
            </a:r>
            <a:r>
              <a:rPr lang="tr-TR" dirty="0"/>
              <a:t>aktörler bireylerin mikro boyuttaki mücadelesini makro boyuta taşıma vazifesini yerine getirmekte, böylece ekolojik sorunlara karşı çözüm sürecine destek sağlayabilmektelerdir. </a:t>
            </a:r>
            <a:endParaRPr lang="tr-TR" dirty="0" smtClean="0"/>
          </a:p>
          <a:p>
            <a:pPr algn="just"/>
            <a:r>
              <a:rPr lang="tr-TR" dirty="0" smtClean="0"/>
              <a:t>Siyasal </a:t>
            </a:r>
            <a:r>
              <a:rPr lang="tr-TR" dirty="0"/>
              <a:t>toplum içerisinde yer alan küçüklü büyüklü tüm yapılanmalar çevresel sorumluluklarının bilincinde olmalı ve çevresel konularda aktif olarak görev almalıdır. </a:t>
            </a:r>
            <a:endParaRPr lang="tr-TR" dirty="0" smtClean="0"/>
          </a:p>
          <a:p>
            <a:pPr algn="just"/>
            <a:r>
              <a:rPr lang="tr-TR" dirty="0" smtClean="0"/>
              <a:t>Bahsi </a:t>
            </a:r>
            <a:r>
              <a:rPr lang="tr-TR" dirty="0"/>
              <a:t>geçen yapılanmalardan birisi şüphesiz yerel yönetimler, bilhassa da belediyelerdir. </a:t>
            </a:r>
            <a:endParaRPr lang="tr-TR" dirty="0" smtClean="0"/>
          </a:p>
          <a:p>
            <a:pPr algn="just"/>
            <a:r>
              <a:rPr lang="tr-TR" dirty="0" smtClean="0"/>
              <a:t>Çevre </a:t>
            </a:r>
            <a:r>
              <a:rPr lang="tr-TR" dirty="0"/>
              <a:t>sorunları, öncelikle kentin ve kentlinin sorunu olduğundan kent yönetiminden sorumlu olan belediyeleri yakından ilgilendirmektedir.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8464535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Çevresel sorunların artış eğilimine girmesi yerel yönetimlerin çevresel konulara öncelik vermelerine neden olmuştur. </a:t>
            </a:r>
            <a:endParaRPr lang="tr-TR" dirty="0" smtClean="0"/>
          </a:p>
          <a:p>
            <a:pPr algn="just"/>
            <a:r>
              <a:rPr lang="tr-TR" dirty="0" smtClean="0"/>
              <a:t>Alternatif </a:t>
            </a:r>
            <a:r>
              <a:rPr lang="tr-TR" dirty="0"/>
              <a:t>çözüm arayışları içerisine giren yerel yönetimler çevre hususunda farklı politikalar uygulamaya başlamış ve faaliyetlerine hız kazandırmışlardır. </a:t>
            </a:r>
            <a:endParaRPr lang="tr-TR" dirty="0" smtClean="0"/>
          </a:p>
          <a:p>
            <a:pPr algn="just"/>
            <a:r>
              <a:rPr lang="tr-TR" dirty="0" smtClean="0"/>
              <a:t>Yerel </a:t>
            </a:r>
            <a:r>
              <a:rPr lang="tr-TR" dirty="0"/>
              <a:t>yönetimler, kentleşmenin çevre üzerindeki olumsuz etkilerinin elimine edilmesinde ve vatandaşlara kaliteli bir yaşam alanı sunulmasında önemli bir role sahiptir. </a:t>
            </a:r>
            <a:endParaRPr lang="tr-TR" dirty="0" smtClean="0"/>
          </a:p>
          <a:p>
            <a:pPr algn="just"/>
            <a:r>
              <a:rPr lang="tr-TR" dirty="0" smtClean="0"/>
              <a:t>Kentlerin </a:t>
            </a:r>
            <a:r>
              <a:rPr lang="tr-TR" dirty="0"/>
              <a:t>farklılaşan çevre sorunlarına yakından, doğrudan ve hızlı müdahalede bulunabilmeleri yerel yönetimleri değerli kılmaktadır. </a:t>
            </a:r>
            <a:endParaRPr lang="tr-TR" dirty="0" smtClean="0"/>
          </a:p>
          <a:p>
            <a:pPr algn="just"/>
            <a:r>
              <a:rPr lang="tr-TR" dirty="0" smtClean="0"/>
              <a:t>Yerel </a:t>
            </a:r>
            <a:r>
              <a:rPr lang="tr-TR" dirty="0"/>
              <a:t>yönetim birimleri içerisinde özellikle belediyeler sürdürülebilir kalkınmayı önceleyen bir bakış açısıyla önemli çevresel faaliyetler yürütmekte, hem kırsal hem de kentsel alanlara arıtma ve ayrıştırma sistemleri sağlamaktalardır.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076932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4790" y="287129"/>
            <a:ext cx="7654996" cy="513080"/>
          </a:xfrm>
        </p:spPr>
        <p:txBody>
          <a:bodyPr/>
          <a:lstStyle/>
          <a:p>
            <a:r>
              <a:rPr lang="tr-TR" dirty="0">
                <a:solidFill>
                  <a:srgbClr val="160093"/>
                </a:solidFill>
              </a:rPr>
              <a:t>ANAKENT YÖNETİMİ</a:t>
            </a:r>
          </a:p>
        </p:txBody>
      </p:sp>
      <p:sp>
        <p:nvSpPr>
          <p:cNvPr id="3" name="Metin Yer Tutucusu 2"/>
          <p:cNvSpPr>
            <a:spLocks noGrp="1"/>
          </p:cNvSpPr>
          <p:nvPr>
            <p:ph type="body" idx="1"/>
          </p:nvPr>
        </p:nvSpPr>
        <p:spPr>
          <a:xfrm>
            <a:off x="169320" y="1231169"/>
            <a:ext cx="8775504" cy="3692524"/>
          </a:xfrm>
        </p:spPr>
        <p:txBody>
          <a:bodyPr/>
          <a:lstStyle/>
          <a:p>
            <a:pPr algn="just"/>
            <a:r>
              <a:rPr lang="tr-TR" dirty="0"/>
              <a:t>6360 sayılı kanunda anakent olabilmek için gerekli nüfus sınırı olan 750 bin sayısı korunmuştur, ancak öncesinde ilgili kent nüfusu geçerli iken bu kanunda il sınırları içerisindeki tüm nüfus kriter olarak öngörülmüştür. </a:t>
            </a:r>
            <a:endParaRPr lang="tr-TR" dirty="0" smtClean="0"/>
          </a:p>
          <a:p>
            <a:pPr algn="just"/>
            <a:r>
              <a:rPr lang="tr-TR" dirty="0" smtClean="0"/>
              <a:t>Bu </a:t>
            </a:r>
            <a:r>
              <a:rPr lang="tr-TR" dirty="0"/>
              <a:t>kriterin hangi dayanaklarla belirlendiği, farklı coğrafi nitelikteki kentlerde anakent sınırlarının nasıl il sınırlarıyla çizildiği, “Avrupa Yerel Yönetimler Özerklik </a:t>
            </a:r>
            <a:r>
              <a:rPr lang="tr-TR" dirty="0" err="1"/>
              <a:t>Şartı”nda</a:t>
            </a:r>
            <a:r>
              <a:rPr lang="tr-TR" dirty="0"/>
              <a:t> yer alan </a:t>
            </a:r>
            <a:r>
              <a:rPr lang="tr-TR" dirty="0" err="1"/>
              <a:t>yerindenlik</a:t>
            </a:r>
            <a:r>
              <a:rPr lang="tr-TR" dirty="0"/>
              <a:t> ilkesinin ve katılım koşullarının geçerliliği, anayasal aykırılıklar, geniş yetkilerle donatılmış anakent ve belediye başkanı modelinin Türkiye içinde yaratabileceği sorunlar gibi pek çok konu 6360 sayılı kanun ile tartışılmaya başlamıştır. </a:t>
            </a:r>
            <a:endParaRPr lang="tr-TR" dirty="0" smtClean="0"/>
          </a:p>
          <a:p>
            <a:pPr algn="just"/>
            <a:r>
              <a:rPr lang="tr-TR" dirty="0" smtClean="0"/>
              <a:t>Hizmet </a:t>
            </a:r>
            <a:r>
              <a:rPr lang="tr-TR" dirty="0"/>
              <a:t>sunumunda yaşanabilecek problemler de aynı şekilde farklı anakent örnekleri üzerinden dile getirilmektedir.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97516580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Belediyeler mevcut çevre kirliliğini azaltmak veya potansiyel kirlilik unsurlarına karşı önlem almak üzere çeşitli projeler geliştirmekte, ayrıca çevre korumaya ilişkin görev ve sorumlulukları ayrıntılı olarak mevzuatta belirtilmektedir. </a:t>
            </a:r>
            <a:endParaRPr lang="tr-TR" dirty="0" smtClean="0"/>
          </a:p>
          <a:p>
            <a:pPr algn="just"/>
            <a:r>
              <a:rPr lang="tr-TR" dirty="0" smtClean="0"/>
              <a:t>Burada </a:t>
            </a:r>
            <a:r>
              <a:rPr lang="tr-TR" dirty="0"/>
              <a:t>belirtilmesi gereken önemli bir nokta vardır. </a:t>
            </a:r>
            <a:endParaRPr lang="tr-TR" dirty="0" smtClean="0"/>
          </a:p>
          <a:p>
            <a:pPr algn="just"/>
            <a:r>
              <a:rPr lang="tr-TR" dirty="0" smtClean="0"/>
              <a:t>Söylendiği </a:t>
            </a:r>
            <a:r>
              <a:rPr lang="tr-TR" dirty="0"/>
              <a:t>gibi yerel yönetimlerin çevre politikalarının çevresel değerlerin korunması açısından önemli bir yeri vardır, belediyelerin çevresel faaliyetleri kirliliğin azaltılması ve önlenmesinde önemli bir güçtür ancak yerel idarelerin çevre sorunlarının çözümü için kullandığı araçlar sorunlara kalıcı ve kökten çözüm getirmek adına yetersiz kalmaktadır. </a:t>
            </a:r>
            <a:endParaRPr lang="tr-TR" dirty="0" smtClean="0"/>
          </a:p>
          <a:p>
            <a:pPr algn="just"/>
            <a:r>
              <a:rPr lang="tr-TR" dirty="0" smtClean="0"/>
              <a:t>Yani </a:t>
            </a:r>
            <a:r>
              <a:rPr lang="tr-TR" dirty="0"/>
              <a:t>kısaca yerel yönetimlerin çevresel sorunlara karşı uyguladığı çözüm pratikleri ya geçici nitelik taşımakta ya da kirliliği bitirmekten ziyade çoğunlukla azaltmaya yaramaktadır.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19763314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En genel tanımıyla çevre; içinde yaşadığımız, canlı ve cansız varlıklardan oluşan ortam olarak ifade edilebilir. </a:t>
            </a:r>
            <a:endParaRPr lang="tr-TR" dirty="0" smtClean="0"/>
          </a:p>
          <a:p>
            <a:pPr algn="just"/>
            <a:r>
              <a:rPr lang="tr-TR" dirty="0" smtClean="0"/>
              <a:t>Çevre </a:t>
            </a:r>
            <a:r>
              <a:rPr lang="tr-TR" dirty="0"/>
              <a:t>içinde barındırdığı doğal değerler ile toplumun ortak malı niteliğindedir. </a:t>
            </a:r>
            <a:endParaRPr lang="tr-TR" dirty="0" smtClean="0"/>
          </a:p>
          <a:p>
            <a:pPr algn="just"/>
            <a:r>
              <a:rPr lang="tr-TR" dirty="0" smtClean="0"/>
              <a:t>İkinci </a:t>
            </a:r>
            <a:r>
              <a:rPr lang="tr-TR" dirty="0"/>
              <a:t>Dünya Savaşı’nın ardından üretim ve sanayileşme alanında yaşanan dönüşüm, bu doğal değerler bütününün öncesinde hiç olmadığı kadar tahrip edilmesine neden olmuştur. </a:t>
            </a:r>
            <a:endParaRPr lang="tr-TR" dirty="0" smtClean="0"/>
          </a:p>
          <a:p>
            <a:pPr algn="just"/>
            <a:r>
              <a:rPr lang="tr-TR" dirty="0" smtClean="0"/>
              <a:t>Çevre </a:t>
            </a:r>
            <a:r>
              <a:rPr lang="tr-TR" dirty="0"/>
              <a:t>sorunları ciddi boyutlara ulaşmaya başlayınca çevre konusu artık “sorunlar ve çözüm yolları” üzerinden konuşulmaya başlanmış ve 1960’lı yıllardan itibaren devletler, toplumun ortak değeri olan doğal kaynakların korunmasına ilişkin bir takım önlemler almaya başlamıştır. </a:t>
            </a:r>
            <a:endParaRPr lang="tr-TR" dirty="0" smtClean="0"/>
          </a:p>
          <a:p>
            <a:pPr algn="just"/>
            <a:r>
              <a:rPr lang="tr-TR" dirty="0" smtClean="0"/>
              <a:t>Bu </a:t>
            </a:r>
            <a:r>
              <a:rPr lang="tr-TR" dirty="0"/>
              <a:t>girişimler çevre koruma politikalarının belirlenmesinde etkili olmuş ve diğer ülkelerin de çevre sorunlarını politika gündemlerine dahil etmelerini sağlamıştır.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9544450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Çevre koruma konusunda uluslararası ölçekte atılan adımlar izlendiğinde Türkiye’nin gelişmeleri geriden takip ettiği görülmektedir. </a:t>
            </a:r>
            <a:endParaRPr lang="tr-TR" dirty="0" smtClean="0"/>
          </a:p>
          <a:p>
            <a:pPr algn="just"/>
            <a:r>
              <a:rPr lang="tr-TR" dirty="0" smtClean="0"/>
              <a:t>Geç </a:t>
            </a:r>
            <a:r>
              <a:rPr lang="tr-TR" dirty="0"/>
              <a:t>sanayileşen bir ülke olarak çevresel sorunlarla geç tanışan Türkiye, çevre koruma politikalarını da haliyle diğer birçok ülkeden sonra devreye sokabilmiştir. </a:t>
            </a:r>
            <a:endParaRPr lang="tr-TR" dirty="0" smtClean="0"/>
          </a:p>
          <a:p>
            <a:pPr algn="just"/>
            <a:r>
              <a:rPr lang="tr-TR" dirty="0" smtClean="0"/>
              <a:t>Ülkemizde </a:t>
            </a:r>
            <a:r>
              <a:rPr lang="tr-TR" dirty="0"/>
              <a:t>özellikle 1970’li yıllarla birlikte artan çevresel sorunlar, çevre konusunda benimsenen yaklaşımın insan merkezlilikten doğa merkezliliğe kaymasına yol açmıştır. </a:t>
            </a:r>
            <a:endParaRPr lang="tr-TR" dirty="0" smtClean="0"/>
          </a:p>
          <a:p>
            <a:pPr algn="just"/>
            <a:r>
              <a:rPr lang="tr-TR" dirty="0" smtClean="0"/>
              <a:t>Bu </a:t>
            </a:r>
            <a:r>
              <a:rPr lang="tr-TR" dirty="0"/>
              <a:t>süreçle birlikte Türkiye’de çevre politikaları gelişmeye, çevreci kurum ve kuruluşlar da yavaş yavaş ortaya çıkmaya başlamıştır. </a:t>
            </a:r>
            <a:endParaRPr lang="tr-TR" dirty="0" smtClean="0"/>
          </a:p>
          <a:p>
            <a:pPr algn="just"/>
            <a:r>
              <a:rPr lang="tr-TR" dirty="0" smtClean="0"/>
              <a:t>Çevre </a:t>
            </a:r>
            <a:r>
              <a:rPr lang="tr-TR" dirty="0"/>
              <a:t>konusunda gerçekleşen yaklaşım değişimi hükümet politikalarına da yansımıştır.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2112609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Devletin önceleri değer atfettiği tek şey ekonomik büyüme iken ve çevre olgusuna ekonomik getirisi ölçüsünde değer biçilmekte iken 1970’lerle birlikte bu yaklaşım olumlu anlamda değişmiştir. </a:t>
            </a:r>
            <a:r>
              <a:rPr lang="tr-TR" dirty="0" smtClean="0"/>
              <a:t>Böylece </a:t>
            </a:r>
            <a:r>
              <a:rPr lang="tr-TR" dirty="0"/>
              <a:t>hükümetler çevre sorunlarının çözümüne eğilmeye, etkin bir çevre yönetimine imkân verecek yeni araçlar, düzenlemeler ve yapılanmalar oluşturmaya çalışmışlardır. </a:t>
            </a:r>
            <a:endParaRPr lang="tr-TR" dirty="0" smtClean="0"/>
          </a:p>
          <a:p>
            <a:pPr algn="just"/>
            <a:r>
              <a:rPr lang="tr-TR" dirty="0" smtClean="0"/>
              <a:t>Ancak </a:t>
            </a:r>
            <a:r>
              <a:rPr lang="tr-TR" dirty="0"/>
              <a:t>bugün Türkiye’de çevresel sorunların halen yaşanıyor olması benimsenen çevre politikasının çevresel sorunların çözüme kavuşturulmasında yeterli olmadığını göstermektedir. </a:t>
            </a:r>
            <a:r>
              <a:rPr lang="tr-TR" dirty="0" err="1"/>
              <a:t>Söylemsel</a:t>
            </a:r>
            <a:r>
              <a:rPr lang="tr-TR" dirty="0"/>
              <a:t> zeminde olumlu tablo çizen çevre politikaları, uygulamadaki birtakım olumsuz faktörler nedeniyle yetersiz kalmıştır. </a:t>
            </a:r>
            <a:endParaRPr lang="tr-TR" dirty="0" smtClean="0"/>
          </a:p>
          <a:p>
            <a:pPr algn="just"/>
            <a:r>
              <a:rPr lang="tr-TR" dirty="0" smtClean="0"/>
              <a:t>Söz </a:t>
            </a:r>
            <a:r>
              <a:rPr lang="tr-TR" dirty="0"/>
              <a:t>konusu olumsuz faktörler şöyle sıralanabilir: Türkiye’de bölgeler arasında gelişmişlik farkı bulunması, gelir dağılımındaki eşitsizliklerin olması, çevre koruması ve ekonomik kalkınma arasındaki dengenin kurulamaması, hukuki ve kurumsal düzenlemelerdeki eksiklikler, vatandaşların çevre konusunda yeterince bilinçlendirilmemeleri, çevreye ilişkin kararlarda halk katılımının sınırlı tutulması.</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72708178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Bugün Türkiye’de karşılaşılan başlıca çevre sorunları hava, su ve toprak kirliliğidir. </a:t>
            </a:r>
            <a:endParaRPr lang="tr-TR" dirty="0" smtClean="0"/>
          </a:p>
          <a:p>
            <a:pPr algn="just"/>
            <a:r>
              <a:rPr lang="tr-TR" dirty="0" smtClean="0"/>
              <a:t>Hızlı </a:t>
            </a:r>
            <a:r>
              <a:rPr lang="tr-TR" dirty="0"/>
              <a:t>nüfus artışı, sanayileşme, çarpık kentleşme, nükleer çalışmalar, zirai ilaç, yapay gübre ve kimyasal maddelerin artan kullanımı gibi faktörler çevresel kirliliğe kaynaklık etmekte; çevresel sorunların ortaya çıkmasına neden olmaktadır. </a:t>
            </a:r>
            <a:r>
              <a:rPr lang="tr-TR" dirty="0" smtClean="0"/>
              <a:t>Özellikle </a:t>
            </a:r>
            <a:r>
              <a:rPr lang="tr-TR" dirty="0"/>
              <a:t>sanayinin çevre üzerindeki olumsuz etkisinin diğer faktörlere göre çok daha fazla olduğu söylenebilmektedir. </a:t>
            </a:r>
            <a:endParaRPr lang="tr-TR" dirty="0" smtClean="0"/>
          </a:p>
          <a:p>
            <a:pPr algn="just"/>
            <a:r>
              <a:rPr lang="tr-TR" dirty="0" smtClean="0"/>
              <a:t>Dolayısıyla </a:t>
            </a:r>
            <a:r>
              <a:rPr lang="tr-TR" dirty="0"/>
              <a:t>çevre kirliliği, kentleşme ve sanayi bölgelerinde daha yoğun görülmekte, buradaki sanayi tesislerinden çıkan çeşitli atıklar hava, su, toprak, gürültü ve radyasyon kirliliği gibi çevresel sorunlara yol açmaktadır. </a:t>
            </a:r>
            <a:endParaRPr lang="tr-TR" dirty="0" smtClean="0"/>
          </a:p>
          <a:p>
            <a:pPr algn="just"/>
            <a:r>
              <a:rPr lang="tr-TR" dirty="0" smtClean="0"/>
              <a:t>Fabrikalardan </a:t>
            </a:r>
            <a:r>
              <a:rPr lang="tr-TR" dirty="0"/>
              <a:t>çıkan zehirli gazlar havayı, salgılanan atıklar suları, doğaya bırakılan çöpler ise toprakları kirletmektedir. </a:t>
            </a:r>
            <a:endParaRPr lang="tr-TR" dirty="0" smtClean="0"/>
          </a:p>
          <a:p>
            <a:pPr algn="just"/>
            <a:r>
              <a:rPr lang="tr-TR" dirty="0" smtClean="0"/>
              <a:t>Çevresel </a:t>
            </a:r>
            <a:r>
              <a:rPr lang="tr-TR" dirty="0"/>
              <a:t>sorunların girift bir yapısı vardır ve bu yüzden sorunlardan birisi diğerini etkileyip, tetikleyebilmektedir. Bu durum çevresel sorunların her birinin ayrı ayrı ele alınmasını gerektirmektedir.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4042947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Devlet çevre konusundaki ödevini, başka bir ifadeyle çevre yönetimini merkez ve yereldeki ilgili birimler aracılığıyla yerine getirmektedir. </a:t>
            </a:r>
            <a:endParaRPr lang="tr-TR" dirty="0" smtClean="0"/>
          </a:p>
          <a:p>
            <a:pPr algn="just"/>
            <a:r>
              <a:rPr lang="tr-TR" dirty="0" smtClean="0"/>
              <a:t>Bu </a:t>
            </a:r>
            <a:r>
              <a:rPr lang="tr-TR" dirty="0"/>
              <a:t>konunun merkezdeki ilgilileri bakanlıklar iken, yereldeki ilgilileri birer yerel yönetim birimi olan belediyeler ve il özel idareleridir. </a:t>
            </a:r>
            <a:endParaRPr lang="tr-TR" dirty="0" smtClean="0"/>
          </a:p>
          <a:p>
            <a:pPr algn="just"/>
            <a:r>
              <a:rPr lang="tr-TR" dirty="0" smtClean="0"/>
              <a:t>Yerel </a:t>
            </a:r>
            <a:r>
              <a:rPr lang="tr-TR" dirty="0"/>
              <a:t>yönetimlerin çevre koruma faaliyetleri sorunların artış derecesine paralel olarak zaman içinde artış göstermiş ve yetki alanları genişletilmiştir. </a:t>
            </a:r>
            <a:endParaRPr lang="tr-TR" dirty="0" smtClean="0"/>
          </a:p>
          <a:p>
            <a:pPr algn="just"/>
            <a:r>
              <a:rPr lang="tr-TR" dirty="0" smtClean="0"/>
              <a:t>Yerel </a:t>
            </a:r>
            <a:r>
              <a:rPr lang="tr-TR" dirty="0"/>
              <a:t>yönetimler çevre koruma faaliyetlerini yasal düzenlemelere dayanarak gerçekleştirmekte, denetim ve hizmet görevleri üstlenmektelerdir.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56897897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Yerel yönetimlerin çevresel sorunlara müdahale yetkisinin bulunması sorunları kolaylıkla çözebilmeleri için yeterli değildir. </a:t>
            </a:r>
            <a:endParaRPr lang="tr-TR" dirty="0" smtClean="0"/>
          </a:p>
          <a:p>
            <a:pPr algn="just"/>
            <a:r>
              <a:rPr lang="tr-TR" dirty="0" smtClean="0"/>
              <a:t>Yani </a:t>
            </a:r>
            <a:r>
              <a:rPr lang="tr-TR" dirty="0"/>
              <a:t>yerel yönetimlerin müdahale yetkileri bulunsa bile müdahale düzeyleri sınırlı kalmaktadır. </a:t>
            </a:r>
            <a:endParaRPr lang="tr-TR" dirty="0" smtClean="0"/>
          </a:p>
          <a:p>
            <a:pPr algn="just"/>
            <a:r>
              <a:rPr lang="tr-TR" dirty="0" smtClean="0"/>
              <a:t>Bu </a:t>
            </a:r>
            <a:r>
              <a:rPr lang="tr-TR" dirty="0"/>
              <a:t>sınırlılık hem maddi gerekçelerden hem de inisiyatif alamıyor olmalarından kaynaklanmaktadır. </a:t>
            </a:r>
            <a:endParaRPr lang="tr-TR" dirty="0" smtClean="0"/>
          </a:p>
          <a:p>
            <a:pPr algn="just"/>
            <a:r>
              <a:rPr lang="tr-TR" dirty="0" smtClean="0"/>
              <a:t>Yerel </a:t>
            </a:r>
            <a:r>
              <a:rPr lang="tr-TR" dirty="0"/>
              <a:t>yönetimlerin çözüme yönelik girişimlerinin belli faktörlerden dolayı sınırlanıyor olması sorunların giderilmesinden ziyade hafifletilmesine neden olmaktadır. </a:t>
            </a:r>
            <a:endParaRPr lang="tr-TR" dirty="0" smtClean="0"/>
          </a:p>
          <a:p>
            <a:pPr algn="just"/>
            <a:r>
              <a:rPr lang="tr-TR" dirty="0" smtClean="0"/>
              <a:t>Bu </a:t>
            </a:r>
            <a:r>
              <a:rPr lang="tr-TR" dirty="0"/>
              <a:t>sebeple yerel yönetimler çevresel sorunlarla ilgili karar süreçlerinde daha güçlü bir konuma getirilmeli, ayrıca olanakları da büyük çözümler üretebilmelerine imkan verecek şekilde iyileştirilmelidir.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88416341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dirty="0">
                <a:solidFill>
                  <a:srgbClr val="160093"/>
                </a:solidFill>
              </a:rPr>
              <a:t>ÇEVRE SORUNLARI</a:t>
            </a:r>
          </a:p>
        </p:txBody>
      </p:sp>
      <p:sp>
        <p:nvSpPr>
          <p:cNvPr id="3" name="Metin Yer Tutucusu 2"/>
          <p:cNvSpPr>
            <a:spLocks noGrp="1"/>
          </p:cNvSpPr>
          <p:nvPr>
            <p:ph type="body" idx="1"/>
          </p:nvPr>
        </p:nvSpPr>
        <p:spPr>
          <a:xfrm>
            <a:off x="169320" y="1146760"/>
            <a:ext cx="8775504" cy="4649128"/>
          </a:xfrm>
        </p:spPr>
        <p:txBody>
          <a:bodyPr/>
          <a:lstStyle/>
          <a:p>
            <a:pPr algn="just"/>
            <a:r>
              <a:rPr lang="tr-TR" dirty="0"/>
              <a:t>Çevresel sorunların gerçek anlamda çözüme kavuşturulabilmesi için öncelikle sorunların iyi tahlil edilmesi gerekmektedir. </a:t>
            </a:r>
            <a:endParaRPr lang="tr-TR" dirty="0" smtClean="0"/>
          </a:p>
          <a:p>
            <a:pPr algn="just"/>
            <a:r>
              <a:rPr lang="tr-TR" dirty="0" smtClean="0"/>
              <a:t>Çünkü </a:t>
            </a:r>
            <a:r>
              <a:rPr lang="tr-TR" dirty="0"/>
              <a:t>sorunların asıl kaynağına müdahalede bulunmak sorunların çözülmesini büyük oranda kolaylaştıracaktır. </a:t>
            </a:r>
            <a:endParaRPr lang="tr-TR" dirty="0" smtClean="0"/>
          </a:p>
          <a:p>
            <a:pPr algn="just"/>
            <a:r>
              <a:rPr lang="tr-TR" dirty="0" smtClean="0"/>
              <a:t>İşte </a:t>
            </a:r>
            <a:r>
              <a:rPr lang="tr-TR" dirty="0"/>
              <a:t>bu gereklilikten hareketle çalışmada öncelikle Ardahan ilinin temel çevre sorunları aktarılacaktır. </a:t>
            </a:r>
            <a:endParaRPr lang="tr-TR" dirty="0" smtClean="0"/>
          </a:p>
          <a:p>
            <a:pPr algn="just"/>
            <a:r>
              <a:rPr lang="tr-TR" dirty="0" smtClean="0"/>
              <a:t>Daha </a:t>
            </a:r>
            <a:r>
              <a:rPr lang="tr-TR" dirty="0"/>
              <a:t>önce de belirtildiği gibi Ardahan birçok doğal güzelliğe, başka bir deyişle ekolojik mirasa ev sahipliği yapmaktadır. </a:t>
            </a:r>
            <a:endParaRPr lang="tr-TR" dirty="0" smtClean="0"/>
          </a:p>
          <a:p>
            <a:pPr algn="just"/>
            <a:r>
              <a:rPr lang="tr-TR" dirty="0" smtClean="0"/>
              <a:t>Ancak </a:t>
            </a:r>
            <a:r>
              <a:rPr lang="tr-TR" dirty="0"/>
              <a:t>çoğu insan faaliyetlerinden kaynaklanan birçok etken çevreye ne yazık ki olumsuz etki etmekte ve söz konusu doğal değerleri tahrip etmektedir.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31751422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sz="2800" dirty="0">
                <a:solidFill>
                  <a:srgbClr val="160093"/>
                </a:solidFill>
              </a:rPr>
              <a:t>ÇEVRE </a:t>
            </a:r>
            <a:r>
              <a:rPr lang="tr-TR" sz="2800" dirty="0" smtClean="0">
                <a:solidFill>
                  <a:srgbClr val="160093"/>
                </a:solidFill>
              </a:rPr>
              <a:t>SORUNLARI: ARDAHAN İLİ ÖRNEĞİ</a:t>
            </a:r>
            <a:endParaRPr lang="tr-TR" sz="2800" dirty="0">
              <a:solidFill>
                <a:srgbClr val="160093"/>
              </a:solidFill>
            </a:endParaRPr>
          </a:p>
        </p:txBody>
      </p:sp>
      <p:sp>
        <p:nvSpPr>
          <p:cNvPr id="3" name="Metin Yer Tutucusu 2"/>
          <p:cNvSpPr>
            <a:spLocks noGrp="1"/>
          </p:cNvSpPr>
          <p:nvPr>
            <p:ph type="body" idx="1"/>
          </p:nvPr>
        </p:nvSpPr>
        <p:spPr>
          <a:xfrm>
            <a:off x="169320" y="1146760"/>
            <a:ext cx="8775504" cy="4649128"/>
          </a:xfrm>
        </p:spPr>
        <p:txBody>
          <a:bodyPr/>
          <a:lstStyle/>
          <a:p>
            <a:pPr algn="just"/>
            <a:r>
              <a:rPr lang="tr-TR" dirty="0"/>
              <a:t>Ardahan ili çevre sorunlarına bakıldığında öncelikli çevresel sorunun diğer birçok ildeki gibi kirlilik olduğu görülmektedir. </a:t>
            </a:r>
            <a:endParaRPr lang="tr-TR" dirty="0" smtClean="0"/>
          </a:p>
          <a:p>
            <a:pPr algn="just"/>
            <a:r>
              <a:rPr lang="tr-TR" dirty="0" smtClean="0"/>
              <a:t>Yoğun </a:t>
            </a:r>
            <a:r>
              <a:rPr lang="tr-TR" dirty="0"/>
              <a:t>olarak havada ve suda görülen kirlilik özellikle modern hayatın getirdiği kentleşme faaliyetleri neticesinde oluşmuştur. </a:t>
            </a:r>
            <a:endParaRPr lang="tr-TR" dirty="0" smtClean="0"/>
          </a:p>
          <a:p>
            <a:pPr algn="just"/>
            <a:r>
              <a:rPr lang="tr-TR" dirty="0" smtClean="0"/>
              <a:t>Havada </a:t>
            </a:r>
            <a:r>
              <a:rPr lang="tr-TR" dirty="0"/>
              <a:t>ve suda görülen kirliliğe katı-sıvı atıkların neden olduğu sorunlar da eklenmeli, ayrıca bu sorunlara zaman zaman gürültü ve görüntü kirliliğinin de eşlik ettiği belirtilmelidir. </a:t>
            </a:r>
            <a:endParaRPr lang="tr-TR" dirty="0" smtClean="0"/>
          </a:p>
          <a:p>
            <a:pPr algn="just"/>
            <a:r>
              <a:rPr lang="tr-TR" dirty="0" smtClean="0"/>
              <a:t>“</a:t>
            </a:r>
            <a:r>
              <a:rPr lang="tr-TR" dirty="0"/>
              <a:t>Türkiye Çevre Sorunları ve Öncelikleri Değerlendirme Raporu” 2015 verilerine göre hava kirliliği Ardahan için birinci öncelikli çevre sorunu olarak karşımıza çıkmakta ve hava kirliliğini sırasıyla atıklar ve su kirliliği izlemektedir.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64469157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sz="2800" dirty="0">
                <a:solidFill>
                  <a:srgbClr val="160093"/>
                </a:solidFill>
              </a:rPr>
              <a:t>ÇEVRE </a:t>
            </a:r>
            <a:r>
              <a:rPr lang="tr-TR" sz="2800" dirty="0" smtClean="0">
                <a:solidFill>
                  <a:srgbClr val="160093"/>
                </a:solidFill>
              </a:rPr>
              <a:t>SORUNLARI: ARDAHAN İLİ ÖRNEĞİ</a:t>
            </a:r>
            <a:endParaRPr lang="tr-TR" sz="2800" dirty="0">
              <a:solidFill>
                <a:srgbClr val="160093"/>
              </a:solidFill>
            </a:endParaRPr>
          </a:p>
        </p:txBody>
      </p:sp>
      <p:sp>
        <p:nvSpPr>
          <p:cNvPr id="3" name="Metin Yer Tutucusu 2"/>
          <p:cNvSpPr>
            <a:spLocks noGrp="1"/>
          </p:cNvSpPr>
          <p:nvPr>
            <p:ph type="body" idx="1"/>
          </p:nvPr>
        </p:nvSpPr>
        <p:spPr>
          <a:xfrm>
            <a:off x="169320" y="1146760"/>
            <a:ext cx="8775504" cy="4649128"/>
          </a:xfrm>
        </p:spPr>
        <p:txBody>
          <a:bodyPr/>
          <a:lstStyle/>
          <a:p>
            <a:pPr algn="just"/>
            <a:r>
              <a:rPr lang="tr-TR" dirty="0"/>
              <a:t>Bugün çevre sorunları tüm dünyayı tehdit eder durumdadır. </a:t>
            </a:r>
            <a:endParaRPr lang="tr-TR" dirty="0" smtClean="0"/>
          </a:p>
          <a:p>
            <a:pPr algn="just"/>
            <a:r>
              <a:rPr lang="tr-TR" dirty="0" smtClean="0"/>
              <a:t>Etkisi </a:t>
            </a:r>
            <a:r>
              <a:rPr lang="tr-TR" dirty="0"/>
              <a:t>her geçen gün artarak devam eden çevresel sorunlar çözüm sunulmayı beklemektedir. </a:t>
            </a:r>
            <a:endParaRPr lang="tr-TR" dirty="0" smtClean="0"/>
          </a:p>
          <a:p>
            <a:pPr algn="just"/>
            <a:r>
              <a:rPr lang="tr-TR" dirty="0" smtClean="0"/>
              <a:t>Sorunların </a:t>
            </a:r>
            <a:r>
              <a:rPr lang="tr-TR" dirty="0"/>
              <a:t>çözümüyle ilgili sorumluluk alması gereken merciler ülkelerin kamu yönetimi yapısına göre değişiklik göstermektedir. </a:t>
            </a:r>
            <a:endParaRPr lang="tr-TR" dirty="0" smtClean="0"/>
          </a:p>
          <a:p>
            <a:pPr algn="just"/>
            <a:r>
              <a:rPr lang="tr-TR" dirty="0" smtClean="0"/>
              <a:t>Ülkemizde </a:t>
            </a:r>
            <a:r>
              <a:rPr lang="tr-TR" dirty="0"/>
              <a:t>çevre koruma ödevinin resmi sorumluları, merkez ve yereldeki ilgili yönetim birimleridir. </a:t>
            </a:r>
            <a:endParaRPr lang="tr-TR" dirty="0" smtClean="0"/>
          </a:p>
          <a:p>
            <a:pPr algn="just"/>
            <a:r>
              <a:rPr lang="tr-TR" dirty="0" smtClean="0"/>
              <a:t>Bir </a:t>
            </a:r>
            <a:r>
              <a:rPr lang="tr-TR" dirty="0"/>
              <a:t>yerel yönetim birimi olarak Ardahan Belediyesi yerel ölçekteki çevresel koruma mercilerindendir. </a:t>
            </a:r>
            <a:endParaRPr lang="tr-TR" dirty="0" smtClean="0"/>
          </a:p>
          <a:p>
            <a:pPr algn="just"/>
            <a:r>
              <a:rPr lang="tr-TR" dirty="0" smtClean="0"/>
              <a:t>Belediyenin </a:t>
            </a:r>
            <a:r>
              <a:rPr lang="tr-TR" dirty="0"/>
              <a:t>bu konudaki görevi ve rolü, il düzeyindeki çevre sorunlarının takibini yapmak ve belirlenen sorunlara karşı alternatif çözüm yollarını devreye sokmaktır.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999216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4790" y="287129"/>
            <a:ext cx="7654996" cy="513080"/>
          </a:xfrm>
        </p:spPr>
        <p:txBody>
          <a:bodyPr/>
          <a:lstStyle/>
          <a:p>
            <a:r>
              <a:rPr lang="tr-TR" dirty="0">
                <a:solidFill>
                  <a:srgbClr val="160093"/>
                </a:solidFill>
              </a:rPr>
              <a:t>ANAKENT YÖNETİMİ</a:t>
            </a:r>
          </a:p>
        </p:txBody>
      </p:sp>
      <p:sp>
        <p:nvSpPr>
          <p:cNvPr id="3" name="Metin Yer Tutucusu 2"/>
          <p:cNvSpPr>
            <a:spLocks noGrp="1"/>
          </p:cNvSpPr>
          <p:nvPr>
            <p:ph type="body" idx="1"/>
          </p:nvPr>
        </p:nvSpPr>
        <p:spPr>
          <a:xfrm>
            <a:off x="169320" y="1231168"/>
            <a:ext cx="8775504" cy="4156757"/>
          </a:xfrm>
        </p:spPr>
        <p:txBody>
          <a:bodyPr/>
          <a:lstStyle/>
          <a:p>
            <a:pPr algn="just"/>
            <a:r>
              <a:rPr lang="tr-TR" dirty="0"/>
              <a:t>Engellilere yönelik hizmetlerde yaşanan aksaklıkların önemli bir kısmı da 6360 sayılı kanun sonrası değişen hizmet alanları, hizmet ve kaynak bölüşümü gibi meselelerle bağlantılıdır. </a:t>
            </a:r>
            <a:endParaRPr lang="tr-TR" dirty="0" smtClean="0"/>
          </a:p>
          <a:p>
            <a:pPr algn="just"/>
            <a:r>
              <a:rPr lang="tr-TR" dirty="0" smtClean="0"/>
              <a:t>Özellikle </a:t>
            </a:r>
            <a:r>
              <a:rPr lang="tr-TR" dirty="0"/>
              <a:t>geniş coğrafyalarda hizmet veren anakent yöneticilerinin engellilere yönelik hizmetleri tüm bölgelere yayması önünde kaynak sorunları önemli bir engel olarak durmaktadır. </a:t>
            </a:r>
            <a:endParaRPr lang="tr-TR" dirty="0" smtClean="0"/>
          </a:p>
          <a:p>
            <a:pPr algn="just"/>
            <a:r>
              <a:rPr lang="tr-TR" dirty="0" smtClean="0"/>
              <a:t>Bununla </a:t>
            </a:r>
            <a:r>
              <a:rPr lang="tr-TR" dirty="0"/>
              <a:t>beraber sürekli ertelenen yasal zorunluluklar, ihmal edilen denetimler dolayısıyla hizmetlerde anakent düzeyinde bir yeknesaklığı imkânsız hale getirmektedir. </a:t>
            </a:r>
            <a:endParaRPr lang="tr-TR" dirty="0" smtClean="0"/>
          </a:p>
          <a:p>
            <a:pPr algn="just"/>
            <a:r>
              <a:rPr lang="tr-TR" dirty="0" smtClean="0"/>
              <a:t>Özellikle </a:t>
            </a:r>
            <a:r>
              <a:rPr lang="tr-TR" dirty="0"/>
              <a:t>kırsal alanda </a:t>
            </a:r>
            <a:r>
              <a:rPr lang="tr-TR" dirty="0" err="1"/>
              <a:t>erişebilirlik</a:t>
            </a:r>
            <a:r>
              <a:rPr lang="tr-TR" dirty="0"/>
              <a:t> sorunlarının çözümü sürekli olarak ötelenmektedir. </a:t>
            </a:r>
            <a:endParaRPr lang="tr-TR" dirty="0" smtClean="0"/>
          </a:p>
          <a:p>
            <a:pPr algn="just"/>
            <a:r>
              <a:rPr lang="tr-TR" dirty="0" smtClean="0"/>
              <a:t>Yine </a:t>
            </a:r>
            <a:r>
              <a:rPr lang="tr-TR" dirty="0"/>
              <a:t>bu bölgelerde engellilerin tespiti, bakımı gibi meselelerde de aksaklıklar yaşanmaktadır.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26736056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sz="2800" dirty="0">
                <a:solidFill>
                  <a:srgbClr val="160093"/>
                </a:solidFill>
              </a:rPr>
              <a:t>ÇEVRE </a:t>
            </a:r>
            <a:r>
              <a:rPr lang="tr-TR" sz="2800" dirty="0" smtClean="0">
                <a:solidFill>
                  <a:srgbClr val="160093"/>
                </a:solidFill>
              </a:rPr>
              <a:t>SORUNLARI: ARDAHAN İLİ ÖRNEĞİ</a:t>
            </a:r>
            <a:endParaRPr lang="tr-TR" sz="2800" dirty="0">
              <a:solidFill>
                <a:srgbClr val="160093"/>
              </a:solidFill>
            </a:endParaRPr>
          </a:p>
        </p:txBody>
      </p:sp>
      <p:sp>
        <p:nvSpPr>
          <p:cNvPr id="3" name="Metin Yer Tutucusu 2"/>
          <p:cNvSpPr>
            <a:spLocks noGrp="1"/>
          </p:cNvSpPr>
          <p:nvPr>
            <p:ph type="body" idx="1"/>
          </p:nvPr>
        </p:nvSpPr>
        <p:spPr>
          <a:xfrm>
            <a:off x="169320" y="1146760"/>
            <a:ext cx="8775504" cy="4649128"/>
          </a:xfrm>
        </p:spPr>
        <p:txBody>
          <a:bodyPr/>
          <a:lstStyle/>
          <a:p>
            <a:pPr algn="just"/>
            <a:r>
              <a:rPr lang="tr-TR" dirty="0"/>
              <a:t>Yerel yönetimlerin çevre politikalarının etkinliği konusu üzerine bina edilen çalışmada özel olarak Ardahan Belediyesinin çevre politikaları incelenmiş olup, bir önceki cümlede belirtilen çevre görevinin Ardahan Belediyesi tarafından ne şekilde ve ne düzeyde yerine getirildiği değerlendirilmiştir. </a:t>
            </a:r>
            <a:endParaRPr lang="tr-TR" dirty="0" smtClean="0"/>
          </a:p>
          <a:p>
            <a:pPr algn="just"/>
            <a:r>
              <a:rPr lang="tr-TR" dirty="0" smtClean="0"/>
              <a:t>Sonuca </a:t>
            </a:r>
            <a:r>
              <a:rPr lang="tr-TR" dirty="0"/>
              <a:t>götürmesi için belediyenin bilgi dahilindeki tüm faaliyetleri detaylandırılmıştır. </a:t>
            </a:r>
            <a:endParaRPr lang="tr-TR" dirty="0" smtClean="0"/>
          </a:p>
          <a:p>
            <a:pPr algn="just"/>
            <a:r>
              <a:rPr lang="tr-TR" dirty="0" smtClean="0"/>
              <a:t>Sonuçla </a:t>
            </a:r>
            <a:r>
              <a:rPr lang="tr-TR" dirty="0"/>
              <a:t>ilgili yargılara yer verilmeden önce önemli bir nokta belirtilmelidir; Türkiye’deki diğer iller ile kıyaslandığında Ardahan, sanayileşme faaliyetlerinin az gelişmiş olmasından dolayı daha az çevresel sorunla karşılaşmakta, var olan sorunları da daha hafif boyutlarda yaşamaktadır. </a:t>
            </a:r>
            <a:endParaRPr lang="tr-TR" dirty="0" smtClean="0"/>
          </a:p>
          <a:p>
            <a:pPr algn="just"/>
            <a:r>
              <a:rPr lang="tr-TR" dirty="0" smtClean="0"/>
              <a:t>Hafif </a:t>
            </a:r>
            <a:r>
              <a:rPr lang="tr-TR" dirty="0"/>
              <a:t>yaşanmakla birlikte kirlilik, burada karşılaşılan en temel ve yaygın çevre sorunudur.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01647550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sz="2800" dirty="0">
                <a:solidFill>
                  <a:srgbClr val="160093"/>
                </a:solidFill>
              </a:rPr>
              <a:t>ÇEVRE </a:t>
            </a:r>
            <a:r>
              <a:rPr lang="tr-TR" sz="2800" dirty="0" smtClean="0">
                <a:solidFill>
                  <a:srgbClr val="160093"/>
                </a:solidFill>
              </a:rPr>
              <a:t>SORUNLARI: ARDAHAN İLİ ÖRNEĞİ</a:t>
            </a:r>
            <a:endParaRPr lang="tr-TR" sz="2800" dirty="0">
              <a:solidFill>
                <a:srgbClr val="160093"/>
              </a:solidFill>
            </a:endParaRPr>
          </a:p>
        </p:txBody>
      </p:sp>
      <p:sp>
        <p:nvSpPr>
          <p:cNvPr id="3" name="Metin Yer Tutucusu 2"/>
          <p:cNvSpPr>
            <a:spLocks noGrp="1"/>
          </p:cNvSpPr>
          <p:nvPr>
            <p:ph type="body" idx="1"/>
          </p:nvPr>
        </p:nvSpPr>
        <p:spPr>
          <a:xfrm>
            <a:off x="169320" y="1146760"/>
            <a:ext cx="8775504" cy="4649128"/>
          </a:xfrm>
        </p:spPr>
        <p:txBody>
          <a:bodyPr/>
          <a:lstStyle/>
          <a:p>
            <a:pPr algn="just"/>
            <a:r>
              <a:rPr lang="tr-TR" dirty="0"/>
              <a:t>Belediye’nin çevre sorunlarına karşı uyguladığı politika, sürdürülebilir kalkınma çerçevesinde şekillenmekte ve çevre koruma esasına dayanmaktadır. </a:t>
            </a:r>
            <a:endParaRPr lang="tr-TR" dirty="0" smtClean="0"/>
          </a:p>
          <a:p>
            <a:pPr algn="just"/>
            <a:r>
              <a:rPr lang="tr-TR" dirty="0" smtClean="0"/>
              <a:t>Çevresel </a:t>
            </a:r>
            <a:r>
              <a:rPr lang="tr-TR" dirty="0"/>
              <a:t>değerlerin korunmasını temel hedefleri arasına koyan belediye, bu doğrultuda önemli çevre faaliyetleri yürütmüştür. </a:t>
            </a:r>
            <a:endParaRPr lang="tr-TR" dirty="0" smtClean="0"/>
          </a:p>
          <a:p>
            <a:pPr algn="just"/>
            <a:r>
              <a:rPr lang="tr-TR" dirty="0" smtClean="0"/>
              <a:t>Rutin </a:t>
            </a:r>
            <a:r>
              <a:rPr lang="tr-TR" dirty="0"/>
              <a:t>belediyecilik hizmetleri içerisinde değerlendirilen çevre temizliği ve ağaçlandırma çalışmaları, çevre düzenlemeleri, denetim ve bakımlar belediye tarafından sık aralıklarla yapılmaktadır. </a:t>
            </a:r>
            <a:endParaRPr lang="tr-TR" dirty="0" smtClean="0"/>
          </a:p>
          <a:p>
            <a:pPr algn="just"/>
            <a:r>
              <a:rPr lang="tr-TR" dirty="0" smtClean="0"/>
              <a:t>Ardahan </a:t>
            </a:r>
            <a:r>
              <a:rPr lang="tr-TR" dirty="0"/>
              <a:t>ilinin temel çevre sorunları arasında yer alan hava kirliliği, su kirliliği ve katı atıklar konusunda önleme politikaları izlenerek geç de olsa sorunların ortaya çıkmasını engelleyebilecek projeler geliştirilmiştir.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41153699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sz="2800" dirty="0">
                <a:solidFill>
                  <a:srgbClr val="160093"/>
                </a:solidFill>
              </a:rPr>
              <a:t>ÇEVRE </a:t>
            </a:r>
            <a:r>
              <a:rPr lang="tr-TR" sz="2800" dirty="0" smtClean="0">
                <a:solidFill>
                  <a:srgbClr val="160093"/>
                </a:solidFill>
              </a:rPr>
              <a:t>SORUNLARI: ARDAHAN İLİ ÖRNEĞİ</a:t>
            </a:r>
            <a:endParaRPr lang="tr-TR" sz="2800" dirty="0">
              <a:solidFill>
                <a:srgbClr val="160093"/>
              </a:solidFill>
            </a:endParaRPr>
          </a:p>
        </p:txBody>
      </p:sp>
      <p:sp>
        <p:nvSpPr>
          <p:cNvPr id="3" name="Metin Yer Tutucusu 2"/>
          <p:cNvSpPr>
            <a:spLocks noGrp="1"/>
          </p:cNvSpPr>
          <p:nvPr>
            <p:ph type="body" idx="1"/>
          </p:nvPr>
        </p:nvSpPr>
        <p:spPr>
          <a:xfrm>
            <a:off x="169320" y="1146760"/>
            <a:ext cx="8775504" cy="4649128"/>
          </a:xfrm>
        </p:spPr>
        <p:txBody>
          <a:bodyPr/>
          <a:lstStyle/>
          <a:p>
            <a:pPr algn="just"/>
            <a:r>
              <a:rPr lang="tr-TR" dirty="0"/>
              <a:t>Vatandaşların çevresel duyarlılığını artırmak amacıyla yılın farklı dönemlerinde çevresel kampanyalar ve etkinlikler düzenlenmekte, özellikle halkın yoğun bulunduğu yerlere çevre içerikli mesaj metinleri (pankart, afiş vb.) yerleştirilmektedir. </a:t>
            </a:r>
            <a:endParaRPr lang="tr-TR" dirty="0" smtClean="0"/>
          </a:p>
          <a:p>
            <a:pPr algn="just"/>
            <a:r>
              <a:rPr lang="tr-TR" dirty="0" smtClean="0"/>
              <a:t>Sorunları </a:t>
            </a:r>
            <a:r>
              <a:rPr lang="tr-TR" dirty="0"/>
              <a:t>iyi tahlil etmek, o sorunları çözmek için yapılan çabaların neticeye ulaşmasını sağlayacaktır. </a:t>
            </a:r>
            <a:endParaRPr lang="tr-TR" dirty="0" smtClean="0"/>
          </a:p>
          <a:p>
            <a:pPr algn="just"/>
            <a:r>
              <a:rPr lang="tr-TR" dirty="0" smtClean="0"/>
              <a:t>Bu </a:t>
            </a:r>
            <a:r>
              <a:rPr lang="tr-TR" dirty="0"/>
              <a:t>durumun farkında olan belediye, çevre konulu akademik araştırmaları desteklemekte ve burada belirtilen uyarıları dikkate alarak değerlendirmektedir.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21869381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sz="2800" dirty="0">
                <a:solidFill>
                  <a:srgbClr val="160093"/>
                </a:solidFill>
              </a:rPr>
              <a:t>ÇEVRE </a:t>
            </a:r>
            <a:r>
              <a:rPr lang="tr-TR" sz="2800" dirty="0" smtClean="0">
                <a:solidFill>
                  <a:srgbClr val="160093"/>
                </a:solidFill>
              </a:rPr>
              <a:t>SORUNLARI: ARDAHAN İLİ ÖRNEĞİ</a:t>
            </a:r>
            <a:endParaRPr lang="tr-TR" sz="2800" dirty="0">
              <a:solidFill>
                <a:srgbClr val="160093"/>
              </a:solidFill>
            </a:endParaRPr>
          </a:p>
        </p:txBody>
      </p:sp>
      <p:sp>
        <p:nvSpPr>
          <p:cNvPr id="3" name="Metin Yer Tutucusu 2"/>
          <p:cNvSpPr>
            <a:spLocks noGrp="1"/>
          </p:cNvSpPr>
          <p:nvPr>
            <p:ph type="body" idx="1"/>
          </p:nvPr>
        </p:nvSpPr>
        <p:spPr>
          <a:xfrm>
            <a:off x="169320" y="1146760"/>
            <a:ext cx="8775504" cy="4649128"/>
          </a:xfrm>
        </p:spPr>
        <p:txBody>
          <a:bodyPr/>
          <a:lstStyle/>
          <a:p>
            <a:pPr algn="just"/>
            <a:r>
              <a:rPr lang="tr-TR" dirty="0"/>
              <a:t>Tüm değerlendirmeler ışığında söylenebilecek odur ki; bir yerel yönetim birimi olarak Ardahan Belediyesi, çevresel sorunlar hususunda önemli hassasiyetlere sahiptir ve bu hassasiyeti yürüttüğü tüm faaliyetlerde görülmektedir. </a:t>
            </a:r>
            <a:endParaRPr lang="tr-TR" dirty="0" smtClean="0"/>
          </a:p>
          <a:p>
            <a:pPr algn="just"/>
            <a:r>
              <a:rPr lang="tr-TR" dirty="0" smtClean="0"/>
              <a:t>Ancak </a:t>
            </a:r>
            <a:r>
              <a:rPr lang="tr-TR" dirty="0"/>
              <a:t>bugün Ardahan’da diğer illere kıyasla hafif de olsa çevresel sorunlar yaşanmaya devam etmektedir. </a:t>
            </a:r>
            <a:endParaRPr lang="tr-TR" dirty="0" smtClean="0"/>
          </a:p>
          <a:p>
            <a:pPr algn="just"/>
            <a:r>
              <a:rPr lang="tr-TR" dirty="0" smtClean="0"/>
              <a:t>Bugüne </a:t>
            </a:r>
            <a:r>
              <a:rPr lang="tr-TR" dirty="0"/>
              <a:t>kadar belediyenin benimsemiş olduğu korumacı çevre politikası ve bu politika çerçevesinde yürüttüğü çevresel çalışmalar, birtakım nedenlerden dolayı belli zamanlarda tıkanmalar ile karşılaşmıştır.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68357212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0722" y="287129"/>
            <a:ext cx="7654996" cy="513080"/>
          </a:xfrm>
        </p:spPr>
        <p:txBody>
          <a:bodyPr/>
          <a:lstStyle/>
          <a:p>
            <a:r>
              <a:rPr lang="tr-TR" sz="2800" dirty="0">
                <a:solidFill>
                  <a:srgbClr val="160093"/>
                </a:solidFill>
              </a:rPr>
              <a:t>ÇEVRE </a:t>
            </a:r>
            <a:r>
              <a:rPr lang="tr-TR" sz="2800" dirty="0" smtClean="0">
                <a:solidFill>
                  <a:srgbClr val="160093"/>
                </a:solidFill>
              </a:rPr>
              <a:t>SORUNLARI: ARDAHAN İLİ ÖRNEĞİ</a:t>
            </a:r>
            <a:endParaRPr lang="tr-TR" sz="2800" dirty="0">
              <a:solidFill>
                <a:srgbClr val="160093"/>
              </a:solidFill>
            </a:endParaRPr>
          </a:p>
        </p:txBody>
      </p:sp>
      <p:sp>
        <p:nvSpPr>
          <p:cNvPr id="3" name="Metin Yer Tutucusu 2"/>
          <p:cNvSpPr>
            <a:spLocks noGrp="1"/>
          </p:cNvSpPr>
          <p:nvPr>
            <p:ph type="body" idx="1"/>
          </p:nvPr>
        </p:nvSpPr>
        <p:spPr>
          <a:xfrm>
            <a:off x="169320" y="1146760"/>
            <a:ext cx="8775504" cy="4649128"/>
          </a:xfrm>
        </p:spPr>
        <p:txBody>
          <a:bodyPr/>
          <a:lstStyle/>
          <a:p>
            <a:pPr algn="just"/>
            <a:r>
              <a:rPr lang="tr-TR" dirty="0"/>
              <a:t>Gerek duyarsız vatandaşların çevreye zarar verici eylemleri gerekse belediyenin zaman zaman izlediği yanlış politikalar, çevresel sorunların varlığını korumasına neden olmuştur. </a:t>
            </a:r>
            <a:endParaRPr lang="tr-TR" dirty="0" smtClean="0"/>
          </a:p>
          <a:p>
            <a:pPr algn="just"/>
            <a:r>
              <a:rPr lang="tr-TR" dirty="0" smtClean="0"/>
              <a:t>Ancak </a:t>
            </a:r>
            <a:r>
              <a:rPr lang="tr-TR" dirty="0"/>
              <a:t>Belediye’nin son yıllarda geliştirdiği projeler ve gerçekleştirdiği faaliyetler çevresel sorunların geçte olsa çözüme kavuşacağına işaret etmektedir. </a:t>
            </a:r>
            <a:endParaRPr lang="tr-TR" dirty="0" smtClean="0"/>
          </a:p>
          <a:p>
            <a:pPr algn="just"/>
            <a:r>
              <a:rPr lang="tr-TR" dirty="0" smtClean="0"/>
              <a:t>Ayrıca </a:t>
            </a:r>
            <a:r>
              <a:rPr lang="tr-TR" dirty="0"/>
              <a:t>birkaç yıl öncesiyle karşılaştırıldığı zaman da çevre adına güzel gelişme kat edildiği görülmektedir. </a:t>
            </a:r>
            <a:endParaRPr lang="tr-TR" dirty="0" smtClean="0"/>
          </a:p>
          <a:p>
            <a:pPr algn="just"/>
            <a:r>
              <a:rPr lang="tr-TR" dirty="0" smtClean="0"/>
              <a:t>Sonraki </a:t>
            </a:r>
            <a:r>
              <a:rPr lang="tr-TR" dirty="0"/>
              <a:t>süreç için bu konuda verilebilecek öneri; belediye tarafından öncelikle il halkının çevre konusunda duyarlılık kazanmasını sağlayacak çalışmalara ağırlık verilir ve sorunlara karşı uzun vadeli, hatta kalıcı çözüm üretebilecek projeler geliştirilirse, Ardahan coğrafyasının daha temiz ve sağlıklı bir çevreye kavuşması kaçınılmaz olacaktır. </a:t>
            </a:r>
            <a:endParaRPr lang="tr-TR" dirty="0" smtClean="0"/>
          </a:p>
          <a:p>
            <a:pPr algn="just"/>
            <a:r>
              <a:rPr lang="tr-TR" dirty="0" smtClean="0"/>
              <a:t>Böylece </a:t>
            </a:r>
            <a:r>
              <a:rPr lang="tr-TR" dirty="0"/>
              <a:t>belediye, çevre koruma ve çevre sorunlarını giderme çabalarından daha tatmin edici yanıtlar alabilecektir.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8042807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İçerik Yer Tutucusu 2"/>
          <p:cNvSpPr txBox="1">
            <a:spLocks/>
          </p:cNvSpPr>
          <p:nvPr/>
        </p:nvSpPr>
        <p:spPr>
          <a:xfrm>
            <a:off x="313080" y="1411543"/>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endParaRPr lang="tr-TR" sz="1600" dirty="0" smtClean="0"/>
          </a:p>
          <a:p>
            <a:pPr algn="just">
              <a:lnSpc>
                <a:spcPct val="100000"/>
              </a:lnSpc>
              <a:buClr>
                <a:srgbClr val="000099"/>
              </a:buClr>
              <a:buFont typeface="Wingdings" panose="05000000000000000000" pitchFamily="2" charset="2"/>
              <a:buChar char="q"/>
            </a:pPr>
            <a:endParaRPr lang="tr-TR"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dirty="0">
              <a:latin typeface="Arial" panose="020B0604020202020204" pitchFamily="34" charset="0"/>
              <a:cs typeface="Arial" panose="020B0604020202020204" pitchFamily="34" charset="0"/>
            </a:endParaRPr>
          </a:p>
        </p:txBody>
      </p:sp>
      <p:sp>
        <p:nvSpPr>
          <p:cNvPr id="7" name="Dikdörtgen 6"/>
          <p:cNvSpPr/>
          <p:nvPr/>
        </p:nvSpPr>
        <p:spPr>
          <a:xfrm>
            <a:off x="548640" y="1186455"/>
            <a:ext cx="7790688" cy="4539704"/>
          </a:xfrm>
          <a:prstGeom prst="rect">
            <a:avLst/>
          </a:prstGeom>
        </p:spPr>
        <p:txBody>
          <a:bodyPr wrap="square">
            <a:spAutoFit/>
          </a:bodyPr>
          <a:lstStyle/>
          <a:p>
            <a:pPr marL="536575" indent="-536575" algn="just"/>
            <a:r>
              <a:rPr lang="tr-TR" sz="1700" dirty="0" smtClean="0">
                <a:latin typeface="Arial" panose="020B0604020202020204" pitchFamily="34" charset="0"/>
                <a:cs typeface="Arial" panose="020B0604020202020204" pitchFamily="34" charset="0"/>
              </a:rPr>
              <a:t>Babaoğlu, C. (2018). «Türkiye’de Anakentlerde Engellilere Yönelik </a:t>
            </a:r>
            <a:r>
              <a:rPr lang="tr-TR" sz="1700" dirty="0">
                <a:latin typeface="Arial" panose="020B0604020202020204" pitchFamily="34" charset="0"/>
                <a:cs typeface="Arial" panose="020B0604020202020204" pitchFamily="34" charset="0"/>
              </a:rPr>
              <a:t>Hizmetler ve Sorun Alanları», TESAM Akademi </a:t>
            </a:r>
            <a:r>
              <a:rPr lang="tr-TR" sz="1700" dirty="0" smtClean="0">
                <a:latin typeface="Arial" panose="020B0604020202020204" pitchFamily="34" charset="0"/>
                <a:cs typeface="Arial" panose="020B0604020202020204" pitchFamily="34" charset="0"/>
              </a:rPr>
              <a:t>Dergisi,</a:t>
            </a:r>
            <a:r>
              <a:rPr lang="tr-TR" sz="1700" dirty="0">
                <a:latin typeface="Arial" panose="020B0604020202020204" pitchFamily="34" charset="0"/>
                <a:cs typeface="Arial" panose="020B0604020202020204" pitchFamily="34" charset="0"/>
              </a:rPr>
              <a:t> Yerel Yönetimler Özel Sayısı</a:t>
            </a:r>
            <a:r>
              <a:rPr lang="tr-TR" sz="1700" dirty="0" smtClean="0">
                <a:latin typeface="Arial" panose="020B0604020202020204" pitchFamily="34" charset="0"/>
                <a:cs typeface="Arial" panose="020B0604020202020204" pitchFamily="34" charset="0"/>
              </a:rPr>
              <a:t>. 79 </a:t>
            </a:r>
            <a:r>
              <a:rPr lang="tr-TR" sz="1700" dirty="0">
                <a:latin typeface="Arial" panose="020B0604020202020204" pitchFamily="34" charset="0"/>
                <a:cs typeface="Arial" panose="020B0604020202020204" pitchFamily="34" charset="0"/>
              </a:rPr>
              <a:t>- 110</a:t>
            </a:r>
            <a:r>
              <a:rPr lang="tr-TR" sz="1700" dirty="0" smtClean="0">
                <a:latin typeface="Arial" panose="020B0604020202020204" pitchFamily="34" charset="0"/>
                <a:cs typeface="Arial" panose="020B0604020202020204" pitchFamily="34" charset="0"/>
              </a:rPr>
              <a:t>.</a:t>
            </a:r>
          </a:p>
          <a:p>
            <a:pPr marL="536575" indent="-536575" algn="just"/>
            <a:r>
              <a:rPr lang="tr-TR" sz="1700" dirty="0" smtClean="0">
                <a:latin typeface="Arial" panose="020B0604020202020204" pitchFamily="34" charset="0"/>
                <a:cs typeface="Arial" panose="020B0604020202020204" pitchFamily="34" charset="0"/>
              </a:rPr>
              <a:t>Çalışkan, </a:t>
            </a:r>
            <a:r>
              <a:rPr lang="tr-TR" sz="1700" dirty="0">
                <a:latin typeface="Arial" panose="020B0604020202020204" pitchFamily="34" charset="0"/>
                <a:cs typeface="Arial" panose="020B0604020202020204" pitchFamily="34" charset="0"/>
              </a:rPr>
              <a:t>S., (2019). </a:t>
            </a:r>
            <a:r>
              <a:rPr lang="tr-TR" sz="1700" dirty="0" smtClean="0">
                <a:latin typeface="Arial" panose="020B0604020202020204" pitchFamily="34" charset="0"/>
                <a:cs typeface="Arial" panose="020B0604020202020204" pitchFamily="34" charset="0"/>
              </a:rPr>
              <a:t>«Yerel </a:t>
            </a:r>
            <a:r>
              <a:rPr lang="tr-TR" sz="1700" dirty="0">
                <a:latin typeface="Arial" panose="020B0604020202020204" pitchFamily="34" charset="0"/>
                <a:cs typeface="Arial" panose="020B0604020202020204" pitchFamily="34" charset="0"/>
              </a:rPr>
              <a:t>Yönetimlerin Çevre Politikalarının Etkinliği: </a:t>
            </a:r>
            <a:r>
              <a:rPr lang="tr-TR" sz="1700" dirty="0" smtClean="0">
                <a:latin typeface="Arial" panose="020B0604020202020204" pitchFamily="34" charset="0"/>
                <a:cs typeface="Arial" panose="020B0604020202020204" pitchFamily="34" charset="0"/>
              </a:rPr>
              <a:t>Ardahan Belediyesi </a:t>
            </a:r>
            <a:r>
              <a:rPr lang="tr-TR" sz="1700" dirty="0">
                <a:latin typeface="Arial" panose="020B0604020202020204" pitchFamily="34" charset="0"/>
                <a:cs typeface="Arial" panose="020B0604020202020204" pitchFamily="34" charset="0"/>
              </a:rPr>
              <a:t>Üzerinden Bir </a:t>
            </a:r>
            <a:r>
              <a:rPr lang="tr-TR" sz="1700" dirty="0" smtClean="0">
                <a:latin typeface="Arial" panose="020B0604020202020204" pitchFamily="34" charset="0"/>
                <a:cs typeface="Arial" panose="020B0604020202020204" pitchFamily="34" charset="0"/>
              </a:rPr>
              <a:t>Değerlendirme», </a:t>
            </a:r>
            <a:r>
              <a:rPr lang="tr-TR" sz="1700" dirty="0">
                <a:latin typeface="Arial" panose="020B0604020202020204" pitchFamily="34" charset="0"/>
                <a:cs typeface="Arial" panose="020B0604020202020204" pitchFamily="34" charset="0"/>
              </a:rPr>
              <a:t>Kent Akademisi, </a:t>
            </a:r>
            <a:r>
              <a:rPr lang="tr-TR" sz="1700" dirty="0" smtClean="0">
                <a:latin typeface="Arial" panose="020B0604020202020204" pitchFamily="34" charset="0"/>
                <a:cs typeface="Arial" panose="020B0604020202020204" pitchFamily="34" charset="0"/>
              </a:rPr>
              <a:t>Cilt: 12, Sayı: 1, 42-55.</a:t>
            </a:r>
          </a:p>
          <a:p>
            <a:pPr marL="536575" indent="-536575" algn="just"/>
            <a:r>
              <a:rPr lang="tr-TR" sz="1700" dirty="0" smtClean="0">
                <a:latin typeface="Arial" panose="020B0604020202020204" pitchFamily="34" charset="0"/>
                <a:cs typeface="Arial" panose="020B0604020202020204" pitchFamily="34" charset="0"/>
              </a:rPr>
              <a:t>Çiftçioğlu, H., Aydın, A. H. (2019</a:t>
            </a:r>
            <a:r>
              <a:rPr lang="tr-TR" sz="1700" dirty="0">
                <a:latin typeface="Arial" panose="020B0604020202020204" pitchFamily="34" charset="0"/>
                <a:cs typeface="Arial" panose="020B0604020202020204" pitchFamily="34" charset="0"/>
              </a:rPr>
              <a:t>). </a:t>
            </a:r>
            <a:r>
              <a:rPr lang="tr-TR" sz="1700" dirty="0" smtClean="0">
                <a:latin typeface="Arial" panose="020B0604020202020204" pitchFamily="34" charset="0"/>
                <a:cs typeface="Arial" panose="020B0604020202020204" pitchFamily="34" charset="0"/>
              </a:rPr>
              <a:t>«Türkiye’de Yerel Yönetimler ve Çevre Sorunlarının Çözümündeki Sorumlulukları, Rolleri ve Önemi», </a:t>
            </a:r>
            <a:r>
              <a:rPr lang="fr-FR" sz="1700" dirty="0">
                <a:latin typeface="Arial" panose="020B0604020202020204" pitchFamily="34" charset="0"/>
                <a:cs typeface="Arial" panose="020B0604020202020204" pitchFamily="34" charset="0"/>
              </a:rPr>
              <a:t>Al-</a:t>
            </a:r>
            <a:r>
              <a:rPr lang="fr-FR" sz="1700" dirty="0" err="1">
                <a:latin typeface="Arial" panose="020B0604020202020204" pitchFamily="34" charset="0"/>
                <a:cs typeface="Arial" panose="020B0604020202020204" pitchFamily="34" charset="0"/>
              </a:rPr>
              <a:t>Farabi</a:t>
            </a:r>
            <a:r>
              <a:rPr lang="fr-FR" sz="1700" dirty="0">
                <a:latin typeface="Arial" panose="020B0604020202020204" pitchFamily="34" charset="0"/>
                <a:cs typeface="Arial" panose="020B0604020202020204" pitchFamily="34" charset="0"/>
              </a:rPr>
              <a:t> International Journal on Social Sciences</a:t>
            </a:r>
            <a:r>
              <a:rPr lang="tr-TR" sz="1700" dirty="0">
                <a:latin typeface="Arial" panose="020B0604020202020204" pitchFamily="34" charset="0"/>
                <a:cs typeface="Arial" panose="020B0604020202020204" pitchFamily="34" charset="0"/>
              </a:rPr>
              <a:t>, </a:t>
            </a:r>
            <a:r>
              <a:rPr lang="tr-TR" sz="1700" dirty="0" smtClean="0">
                <a:latin typeface="Arial" panose="020B0604020202020204" pitchFamily="34" charset="0"/>
                <a:cs typeface="Arial" panose="020B0604020202020204" pitchFamily="34" charset="0"/>
              </a:rPr>
              <a:t>Volume: 3, </a:t>
            </a:r>
            <a:r>
              <a:rPr lang="tr-TR" sz="1700" dirty="0" err="1" smtClean="0">
                <a:latin typeface="Arial" panose="020B0604020202020204" pitchFamily="34" charset="0"/>
                <a:cs typeface="Arial" panose="020B0604020202020204" pitchFamily="34" charset="0"/>
              </a:rPr>
              <a:t>Issue</a:t>
            </a:r>
            <a:r>
              <a:rPr lang="tr-TR" sz="1700" dirty="0" smtClean="0">
                <a:latin typeface="Arial" panose="020B0604020202020204" pitchFamily="34" charset="0"/>
                <a:cs typeface="Arial" panose="020B0604020202020204" pitchFamily="34" charset="0"/>
              </a:rPr>
              <a:t>: 1, 117-128.</a:t>
            </a:r>
            <a:endParaRPr lang="tr-TR" sz="1700" dirty="0">
              <a:latin typeface="Arial" panose="020B0604020202020204" pitchFamily="34" charset="0"/>
              <a:cs typeface="Arial" panose="020B0604020202020204" pitchFamily="34" charset="0"/>
            </a:endParaRPr>
          </a:p>
          <a:p>
            <a:pPr marL="536575" indent="-536575" algn="just"/>
            <a:r>
              <a:rPr lang="tr-TR" sz="1700" dirty="0" smtClean="0">
                <a:latin typeface="Arial" panose="020B0604020202020204" pitchFamily="34" charset="0"/>
                <a:cs typeface="Arial" panose="020B0604020202020204" pitchFamily="34" charset="0"/>
              </a:rPr>
              <a:t>Güven</a:t>
            </a:r>
            <a:r>
              <a:rPr lang="tr-TR" sz="1700" dirty="0" smtClean="0">
                <a:latin typeface="Arial" panose="020B0604020202020204" pitchFamily="34" charset="0"/>
                <a:cs typeface="Arial" panose="020B0604020202020204" pitchFamily="34" charset="0"/>
              </a:rPr>
              <a:t>, A., </a:t>
            </a:r>
            <a:r>
              <a:rPr lang="tr-TR" sz="1700" dirty="0" err="1" smtClean="0">
                <a:latin typeface="Arial" panose="020B0604020202020204" pitchFamily="34" charset="0"/>
                <a:cs typeface="Arial" panose="020B0604020202020204" pitchFamily="34" charset="0"/>
              </a:rPr>
              <a:t>Karkacıer</a:t>
            </a:r>
            <a:r>
              <a:rPr lang="tr-TR" sz="1700" dirty="0" smtClean="0">
                <a:latin typeface="Arial" panose="020B0604020202020204" pitchFamily="34" charset="0"/>
                <a:cs typeface="Arial" panose="020B0604020202020204" pitchFamily="34" charset="0"/>
              </a:rPr>
              <a:t>, A., Şimşek, T. </a:t>
            </a:r>
            <a:r>
              <a:rPr lang="tr-TR" sz="1700" dirty="0">
                <a:latin typeface="Arial" panose="020B0604020202020204" pitchFamily="34" charset="0"/>
                <a:cs typeface="Arial" panose="020B0604020202020204" pitchFamily="34" charset="0"/>
              </a:rPr>
              <a:t>(</a:t>
            </a:r>
            <a:r>
              <a:rPr lang="tr-TR" sz="1700" dirty="0" smtClean="0">
                <a:latin typeface="Arial" panose="020B0604020202020204" pitchFamily="34" charset="0"/>
                <a:cs typeface="Arial" panose="020B0604020202020204" pitchFamily="34" charset="0"/>
              </a:rPr>
              <a:t>2017</a:t>
            </a:r>
            <a:r>
              <a:rPr lang="tr-TR" sz="1700" dirty="0">
                <a:latin typeface="Arial" panose="020B0604020202020204" pitchFamily="34" charset="0"/>
                <a:cs typeface="Arial" panose="020B0604020202020204" pitchFamily="34" charset="0"/>
              </a:rPr>
              <a:t>). </a:t>
            </a:r>
            <a:r>
              <a:rPr lang="tr-TR" sz="1700" dirty="0" smtClean="0">
                <a:latin typeface="Arial" panose="020B0604020202020204" pitchFamily="34" charset="0"/>
                <a:cs typeface="Arial" panose="020B0604020202020204" pitchFamily="34" charset="0"/>
              </a:rPr>
              <a:t>«Merkezileşme Yerelleşme Tartışmaları Kapsamında Yerel Yönetimlerde Vesayet Denetimi Sorunu</a:t>
            </a:r>
            <a:r>
              <a:rPr lang="tr-TR" sz="1700" dirty="0">
                <a:latin typeface="Arial" panose="020B0604020202020204" pitchFamily="34" charset="0"/>
                <a:cs typeface="Arial" panose="020B0604020202020204" pitchFamily="34" charset="0"/>
              </a:rPr>
              <a:t>», Bilgi Ekonomisi ve Yönetimi Dergisi, Cilt: </a:t>
            </a:r>
            <a:r>
              <a:rPr lang="tr-TR" sz="1700" dirty="0" smtClean="0">
                <a:latin typeface="Arial" panose="020B0604020202020204" pitchFamily="34" charset="0"/>
                <a:cs typeface="Arial" panose="020B0604020202020204" pitchFamily="34" charset="0"/>
              </a:rPr>
              <a:t>12 </a:t>
            </a:r>
            <a:r>
              <a:rPr lang="tr-TR" sz="1700" dirty="0">
                <a:latin typeface="Arial" panose="020B0604020202020204" pitchFamily="34" charset="0"/>
                <a:cs typeface="Arial" panose="020B0604020202020204" pitchFamily="34" charset="0"/>
              </a:rPr>
              <a:t>Sayı: </a:t>
            </a:r>
            <a:r>
              <a:rPr lang="tr-TR" sz="1700" dirty="0" smtClean="0">
                <a:latin typeface="Arial" panose="020B0604020202020204" pitchFamily="34" charset="0"/>
                <a:cs typeface="Arial" panose="020B0604020202020204" pitchFamily="34" charset="0"/>
              </a:rPr>
              <a:t>2. 189-208.</a:t>
            </a:r>
            <a:endParaRPr lang="tr-TR" sz="1700" dirty="0">
              <a:latin typeface="Arial" panose="020B0604020202020204" pitchFamily="34" charset="0"/>
              <a:cs typeface="Arial" panose="020B0604020202020204" pitchFamily="34" charset="0"/>
            </a:endParaRPr>
          </a:p>
          <a:p>
            <a:pPr marL="536575" indent="-536575" algn="just"/>
            <a:r>
              <a:rPr lang="tr-TR" sz="1700" dirty="0" smtClean="0">
                <a:latin typeface="Arial" panose="020B0604020202020204" pitchFamily="34" charset="0"/>
                <a:cs typeface="Arial" panose="020B0604020202020204" pitchFamily="34" charset="0"/>
              </a:rPr>
              <a:t>Koç, T. (2016</a:t>
            </a:r>
            <a:r>
              <a:rPr lang="tr-TR" sz="1700" dirty="0">
                <a:latin typeface="Arial" panose="020B0604020202020204" pitchFamily="34" charset="0"/>
                <a:cs typeface="Arial" panose="020B0604020202020204" pitchFamily="34" charset="0"/>
              </a:rPr>
              <a:t>). «Yerel Yönetimlerde Siyasal Açıdan Farklı </a:t>
            </a:r>
            <a:r>
              <a:rPr lang="tr-TR" sz="1700" dirty="0" smtClean="0">
                <a:latin typeface="Arial" panose="020B0604020202020204" pitchFamily="34" charset="0"/>
                <a:cs typeface="Arial" panose="020B0604020202020204" pitchFamily="34" charset="0"/>
              </a:rPr>
              <a:t>Yerel Özerklik </a:t>
            </a:r>
            <a:r>
              <a:rPr lang="tr-TR" sz="1700" dirty="0">
                <a:latin typeface="Arial" panose="020B0604020202020204" pitchFamily="34" charset="0"/>
                <a:cs typeface="Arial" panose="020B0604020202020204" pitchFamily="34" charset="0"/>
              </a:rPr>
              <a:t>Uygulamaları ve </a:t>
            </a:r>
            <a:r>
              <a:rPr lang="tr-TR" sz="1700" dirty="0" smtClean="0">
                <a:latin typeface="Arial" panose="020B0604020202020204" pitchFamily="34" charset="0"/>
                <a:cs typeface="Arial" panose="020B0604020202020204" pitchFamily="34" charset="0"/>
              </a:rPr>
              <a:t>Örnekleri</a:t>
            </a:r>
            <a:r>
              <a:rPr lang="tr-TR" sz="1700" dirty="0">
                <a:latin typeface="Arial" panose="020B0604020202020204" pitchFamily="34" charset="0"/>
                <a:cs typeface="Arial" panose="020B0604020202020204" pitchFamily="34" charset="0"/>
              </a:rPr>
              <a:t>», Mülkiye </a:t>
            </a:r>
            <a:r>
              <a:rPr lang="tr-TR" sz="1700" dirty="0" smtClean="0">
                <a:latin typeface="Arial" panose="020B0604020202020204" pitchFamily="34" charset="0"/>
                <a:cs typeface="Arial" panose="020B0604020202020204" pitchFamily="34" charset="0"/>
              </a:rPr>
              <a:t>Dergisi</a:t>
            </a:r>
            <a:r>
              <a:rPr lang="tr-TR" sz="1700" dirty="0">
                <a:latin typeface="Arial" panose="020B0604020202020204" pitchFamily="34" charset="0"/>
                <a:cs typeface="Arial" panose="020B0604020202020204" pitchFamily="34" charset="0"/>
              </a:rPr>
              <a:t>, </a:t>
            </a:r>
            <a:r>
              <a:rPr lang="tr-TR" sz="1700" dirty="0" smtClean="0">
                <a:latin typeface="Arial" panose="020B0604020202020204" pitchFamily="34" charset="0"/>
                <a:cs typeface="Arial" panose="020B0604020202020204" pitchFamily="34" charset="0"/>
              </a:rPr>
              <a:t>Cilt: 40, Sayı: 1, 87-109.</a:t>
            </a:r>
            <a:endParaRPr lang="tr-TR" sz="1700" dirty="0">
              <a:latin typeface="Arial" panose="020B0604020202020204" pitchFamily="34" charset="0"/>
              <a:cs typeface="Arial" panose="020B0604020202020204" pitchFamily="34" charset="0"/>
            </a:endParaRPr>
          </a:p>
          <a:p>
            <a:pPr marL="536575" indent="-536575" algn="just"/>
            <a:r>
              <a:rPr lang="tr-TR" sz="1700" dirty="0" err="1" smtClean="0">
                <a:latin typeface="Arial" panose="020B0604020202020204" pitchFamily="34" charset="0"/>
                <a:cs typeface="Arial" panose="020B0604020202020204" pitchFamily="34" charset="0"/>
              </a:rPr>
              <a:t>Sezik</a:t>
            </a:r>
            <a:r>
              <a:rPr lang="tr-TR" sz="1700" dirty="0" smtClean="0">
                <a:latin typeface="Arial" panose="020B0604020202020204" pitchFamily="34" charset="0"/>
                <a:cs typeface="Arial" panose="020B0604020202020204" pitchFamily="34" charset="0"/>
              </a:rPr>
              <a:t>, M. (2020</a:t>
            </a:r>
            <a:r>
              <a:rPr lang="tr-TR" sz="1700" dirty="0">
                <a:latin typeface="Arial" panose="020B0604020202020204" pitchFamily="34" charset="0"/>
                <a:cs typeface="Arial" panose="020B0604020202020204" pitchFamily="34" charset="0"/>
              </a:rPr>
              <a:t>). «Türkiye 'de Yerel Yönetimlerin Güncel </a:t>
            </a:r>
            <a:r>
              <a:rPr lang="tr-TR" sz="1700" dirty="0" smtClean="0">
                <a:latin typeface="Arial" panose="020B0604020202020204" pitchFamily="34" charset="0"/>
                <a:cs typeface="Arial" panose="020B0604020202020204" pitchFamily="34" charset="0"/>
              </a:rPr>
              <a:t>Kentsel Sorunlara </a:t>
            </a:r>
            <a:r>
              <a:rPr lang="tr-TR" sz="1700" dirty="0">
                <a:latin typeface="Arial" panose="020B0604020202020204" pitchFamily="34" charset="0"/>
                <a:cs typeface="Arial" panose="020B0604020202020204" pitchFamily="34" charset="0"/>
              </a:rPr>
              <a:t>Yaklaşımı», Uluslararası Toplum Araştırmaları </a:t>
            </a:r>
            <a:r>
              <a:rPr lang="tr-TR" sz="1700" dirty="0" smtClean="0">
                <a:latin typeface="Arial" panose="020B0604020202020204" pitchFamily="34" charset="0"/>
                <a:cs typeface="Arial" panose="020B0604020202020204" pitchFamily="34" charset="0"/>
              </a:rPr>
              <a:t>Dergisi. </a:t>
            </a:r>
            <a:r>
              <a:rPr lang="en-US" sz="1700" dirty="0" err="1" smtClean="0">
                <a:latin typeface="Arial" panose="020B0604020202020204" pitchFamily="34" charset="0"/>
                <a:cs typeface="Arial" panose="020B0604020202020204" pitchFamily="34" charset="0"/>
              </a:rPr>
              <a:t>Yıl</a:t>
            </a:r>
            <a:r>
              <a:rPr lang="en-US" sz="1700" dirty="0" smtClean="0">
                <a:latin typeface="Arial" panose="020B0604020202020204" pitchFamily="34" charset="0"/>
                <a:cs typeface="Arial" panose="020B0604020202020204" pitchFamily="34" charset="0"/>
              </a:rPr>
              <a:t>: 10</a:t>
            </a:r>
            <a:r>
              <a:rPr lang="tr-TR" sz="1700" dirty="0" smtClean="0">
                <a:latin typeface="Arial" panose="020B0604020202020204" pitchFamily="34" charset="0"/>
                <a:cs typeface="Arial" panose="020B0604020202020204" pitchFamily="34" charset="0"/>
              </a:rPr>
              <a:t>, </a:t>
            </a:r>
            <a:r>
              <a:rPr lang="en-US" sz="1700" dirty="0" smtClean="0">
                <a:latin typeface="Arial" panose="020B0604020202020204" pitchFamily="34" charset="0"/>
                <a:cs typeface="Arial" panose="020B0604020202020204" pitchFamily="34" charset="0"/>
              </a:rPr>
              <a:t>Cilt:15</a:t>
            </a:r>
            <a:r>
              <a:rPr lang="tr-TR"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Sayı</a:t>
            </a:r>
            <a:r>
              <a:rPr lang="en-US" sz="1700" dirty="0" smtClean="0">
                <a:latin typeface="Arial" panose="020B0604020202020204" pitchFamily="34" charset="0"/>
                <a:cs typeface="Arial" panose="020B0604020202020204" pitchFamily="34" charset="0"/>
              </a:rPr>
              <a:t>:</a:t>
            </a:r>
            <a:r>
              <a:rPr lang="tr-TR" sz="1700" dirty="0" smtClean="0">
                <a:latin typeface="Arial" panose="020B0604020202020204" pitchFamily="34" charset="0"/>
                <a:cs typeface="Arial" panose="020B0604020202020204" pitchFamily="34" charset="0"/>
              </a:rPr>
              <a:t> </a:t>
            </a:r>
            <a:r>
              <a:rPr lang="en-US" sz="1700" dirty="0" smtClean="0">
                <a:latin typeface="Arial" panose="020B0604020202020204" pitchFamily="34" charset="0"/>
                <a:cs typeface="Arial" panose="020B0604020202020204" pitchFamily="34" charset="0"/>
              </a:rPr>
              <a:t>22</a:t>
            </a:r>
            <a:r>
              <a:rPr lang="tr-TR" sz="1700" dirty="0" smtClean="0">
                <a:latin typeface="Arial" panose="020B0604020202020204" pitchFamily="34" charset="0"/>
                <a:cs typeface="Arial" panose="020B0604020202020204" pitchFamily="34" charset="0"/>
              </a:rPr>
              <a:t>, 1540-1562.</a:t>
            </a:r>
          </a:p>
        </p:txBody>
      </p:sp>
    </p:spTree>
    <p:extLst>
      <p:ext uri="{BB962C8B-B14F-4D97-AF65-F5344CB8AC3E}">
        <p14:creationId xmlns:p14="http://schemas.microsoft.com/office/powerpoint/2010/main" val="13783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4790" y="329333"/>
            <a:ext cx="7654996" cy="513080"/>
          </a:xfrm>
        </p:spPr>
        <p:txBody>
          <a:bodyPr/>
          <a:lstStyle/>
          <a:p>
            <a:r>
              <a:rPr lang="tr-TR" sz="2400" dirty="0">
                <a:solidFill>
                  <a:srgbClr val="160093"/>
                </a:solidFill>
              </a:rPr>
              <a:t>MERKEZİ YÖNETİM VE YEREL YÖNETİM AYRIMI</a:t>
            </a:r>
          </a:p>
        </p:txBody>
      </p:sp>
      <p:sp>
        <p:nvSpPr>
          <p:cNvPr id="3" name="Metin Yer Tutucusu 2"/>
          <p:cNvSpPr>
            <a:spLocks noGrp="1"/>
          </p:cNvSpPr>
          <p:nvPr>
            <p:ph type="body" idx="1"/>
          </p:nvPr>
        </p:nvSpPr>
        <p:spPr>
          <a:xfrm>
            <a:off x="169320" y="1231168"/>
            <a:ext cx="8775504" cy="4156757"/>
          </a:xfrm>
        </p:spPr>
        <p:txBody>
          <a:bodyPr/>
          <a:lstStyle/>
          <a:p>
            <a:pPr algn="just"/>
            <a:r>
              <a:rPr lang="tr-TR" dirty="0"/>
              <a:t>Engellilere yönelik hizmetlerde yaşanan aksaklıkların önemli bir kısmı da 6360 sayılı kanun sonrası değişen hizmet alanları, hizmet ve kaynak bölüşümü gibi meselelerle bağlantılıdır. </a:t>
            </a:r>
            <a:endParaRPr lang="tr-TR" dirty="0" smtClean="0"/>
          </a:p>
          <a:p>
            <a:pPr algn="just"/>
            <a:r>
              <a:rPr lang="tr-TR" dirty="0" smtClean="0"/>
              <a:t>Özellikle </a:t>
            </a:r>
            <a:r>
              <a:rPr lang="tr-TR" dirty="0"/>
              <a:t>geniş coğrafyalarda hizmet veren anakent yöneticilerinin engellilere yönelik hizmetleri tüm bölgelere yayması önünde kaynak sorunları önemli bir engel olarak durmaktadır. </a:t>
            </a:r>
            <a:endParaRPr lang="tr-TR" dirty="0" smtClean="0"/>
          </a:p>
          <a:p>
            <a:pPr algn="just"/>
            <a:r>
              <a:rPr lang="tr-TR" dirty="0" smtClean="0"/>
              <a:t>Bununla </a:t>
            </a:r>
            <a:r>
              <a:rPr lang="tr-TR" dirty="0"/>
              <a:t>beraber sürekli ertelenen yasal zorunluluklar, ihmal edilen denetimler dolayısıyla hizmetlerde anakent düzeyinde bir yeknesaklığı imkânsız hale getirmektedir. </a:t>
            </a:r>
            <a:endParaRPr lang="tr-TR" dirty="0" smtClean="0"/>
          </a:p>
          <a:p>
            <a:pPr algn="just"/>
            <a:r>
              <a:rPr lang="tr-TR" dirty="0" smtClean="0"/>
              <a:t>Özellikle </a:t>
            </a:r>
            <a:r>
              <a:rPr lang="tr-TR" dirty="0"/>
              <a:t>kırsal alanda </a:t>
            </a:r>
            <a:r>
              <a:rPr lang="tr-TR" dirty="0" err="1"/>
              <a:t>erişebilirlik</a:t>
            </a:r>
            <a:r>
              <a:rPr lang="tr-TR" dirty="0"/>
              <a:t> sorunlarının çözümü sürekli olarak ötelenmektedir. </a:t>
            </a:r>
            <a:endParaRPr lang="tr-TR" dirty="0" smtClean="0"/>
          </a:p>
          <a:p>
            <a:pPr algn="just"/>
            <a:r>
              <a:rPr lang="tr-TR" dirty="0" smtClean="0"/>
              <a:t>Yine </a:t>
            </a:r>
            <a:r>
              <a:rPr lang="tr-TR" dirty="0"/>
              <a:t>bu bölgelerde engellilerin tespiti, bakımı gibi meselelerde de aksaklıklar yaşanmaktadır.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391799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4790" y="329333"/>
            <a:ext cx="7654996" cy="513080"/>
          </a:xfrm>
        </p:spPr>
        <p:txBody>
          <a:bodyPr/>
          <a:lstStyle/>
          <a:p>
            <a:r>
              <a:rPr lang="tr-TR" sz="2400" dirty="0">
                <a:solidFill>
                  <a:srgbClr val="160093"/>
                </a:solidFill>
              </a:rPr>
              <a:t>MERKEZİ YÖNETİM VE YEREL YÖNETİM AYRIMI</a:t>
            </a:r>
          </a:p>
        </p:txBody>
      </p:sp>
      <p:sp>
        <p:nvSpPr>
          <p:cNvPr id="3" name="Metin Yer Tutucusu 2"/>
          <p:cNvSpPr>
            <a:spLocks noGrp="1"/>
          </p:cNvSpPr>
          <p:nvPr>
            <p:ph type="body" idx="1"/>
          </p:nvPr>
        </p:nvSpPr>
        <p:spPr>
          <a:xfrm>
            <a:off x="169320" y="1231168"/>
            <a:ext cx="8775504" cy="4156757"/>
          </a:xfrm>
        </p:spPr>
        <p:txBody>
          <a:bodyPr/>
          <a:lstStyle/>
          <a:p>
            <a:pPr algn="just"/>
            <a:r>
              <a:rPr lang="tr-TR" dirty="0"/>
              <a:t>Türkiye’de özellikle son yıllarda hayata geçirilen birçok yasal düzenleme ile yerel yönetimler arzu edilen düzeyde güçlendirilmeye çalışılsa da, geçmişten günümüze yerel yönetimler merkezi yönetim karşısında hep geri planda kalan yönetim birimleri olarak görülmektedir. </a:t>
            </a:r>
            <a:endParaRPr lang="tr-TR" dirty="0" smtClean="0"/>
          </a:p>
          <a:p>
            <a:pPr algn="just"/>
            <a:r>
              <a:rPr lang="tr-TR" dirty="0" smtClean="0"/>
              <a:t>1850’li </a:t>
            </a:r>
            <a:r>
              <a:rPr lang="tr-TR" dirty="0"/>
              <a:t>yıllarda başlayan ilk yerel deneyimlerden günümüz Türkiye’sinde yerel yönetimlerin işlev, görev, yetki ve kaynak sorunları önemli yönde giderilmeye çalışılmasına rağmen yerel ve merkez arasında yaşanan yetki, kaynak, denetim gibi problemler hala mevcut sorunların başında gelmektedir.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3319720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4790" y="329333"/>
            <a:ext cx="7654996" cy="513080"/>
          </a:xfrm>
        </p:spPr>
        <p:txBody>
          <a:bodyPr/>
          <a:lstStyle/>
          <a:p>
            <a:r>
              <a:rPr lang="tr-TR" sz="2400" dirty="0">
                <a:solidFill>
                  <a:srgbClr val="160093"/>
                </a:solidFill>
              </a:rPr>
              <a:t>MERKEZİ YÖNETİM VE YEREL YÖNETİM AYRIMI</a:t>
            </a:r>
          </a:p>
        </p:txBody>
      </p:sp>
      <p:sp>
        <p:nvSpPr>
          <p:cNvPr id="3" name="Metin Yer Tutucusu 2"/>
          <p:cNvSpPr>
            <a:spLocks noGrp="1"/>
          </p:cNvSpPr>
          <p:nvPr>
            <p:ph type="body" idx="1"/>
          </p:nvPr>
        </p:nvSpPr>
        <p:spPr>
          <a:xfrm>
            <a:off x="169320" y="1231168"/>
            <a:ext cx="8775504" cy="4156757"/>
          </a:xfrm>
        </p:spPr>
        <p:txBody>
          <a:bodyPr/>
          <a:lstStyle/>
          <a:p>
            <a:pPr algn="just"/>
            <a:r>
              <a:rPr lang="tr-TR" dirty="0"/>
              <a:t>Yerel yönetimler, merkezi yönetimin örgütsel yapısının dışında örgütlenen, yerel düzeyde hizmet sunan, merkezi yönetim karşısında özerkliğe sahip olan yönetsel birimlerdir. </a:t>
            </a:r>
            <a:endParaRPr lang="tr-TR" dirty="0" smtClean="0"/>
          </a:p>
          <a:p>
            <a:pPr algn="just"/>
            <a:r>
              <a:rPr lang="tr-TR" dirty="0" smtClean="0"/>
              <a:t>Buna </a:t>
            </a:r>
            <a:r>
              <a:rPr lang="tr-TR" dirty="0"/>
              <a:t>karşılık ülke yönetiminde ülke bütünlüğünün sağlanmasında Anayasa tarafından kendilerine verilen bu gücü kullanan merkezi yönetim hem işlevsel hem de psikolojik üstünlüğü elinde bulundurmaktadır. </a:t>
            </a:r>
            <a:endParaRPr lang="tr-TR" dirty="0" smtClean="0"/>
          </a:p>
          <a:p>
            <a:pPr algn="just"/>
            <a:r>
              <a:rPr lang="tr-TR" dirty="0" smtClean="0"/>
              <a:t>Merkez </a:t>
            </a:r>
            <a:r>
              <a:rPr lang="tr-TR" dirty="0"/>
              <a:t>ve yerel arasındaki bu güç mücadelesi yıllar içinde hem politik hem de hukuki olarak alınan kararların etkisi altında bazen yerel yönetimleri güçlendiren yönde bazense sadece kâğıt üzerinde kalacak düzeyde yerel yönetimleri etkisi altına almaktadır.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0009599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13560</TotalTime>
  <Words>6396</Words>
  <Application>Microsoft Office PowerPoint</Application>
  <PresentationFormat>Ekran Gösterisi (4:3)</PresentationFormat>
  <Paragraphs>326</Paragraphs>
  <Slides>65</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65</vt:i4>
      </vt:variant>
    </vt:vector>
  </HeadingPairs>
  <TitlesOfParts>
    <vt:vector size="73" baseType="lpstr">
      <vt:lpstr>ＭＳ Ｐゴシック</vt:lpstr>
      <vt:lpstr>Arial</vt:lpstr>
      <vt:lpstr>Calibri</vt:lpstr>
      <vt:lpstr>Times New Roman</vt:lpstr>
      <vt:lpstr>Wingdings</vt:lpstr>
      <vt:lpstr>ekonomi</vt:lpstr>
      <vt:lpstr>1_Rics</vt:lpstr>
      <vt:lpstr>h.t.</vt:lpstr>
      <vt:lpstr>PowerPoint Sunusu</vt:lpstr>
      <vt:lpstr>PowerPoint Sunusu</vt:lpstr>
      <vt:lpstr>ANAKENT YÖNETİMİ</vt:lpstr>
      <vt:lpstr>ANAKENT YÖNETİMİ</vt:lpstr>
      <vt:lpstr>ANAKENT YÖNETİMİ</vt:lpstr>
      <vt:lpstr>ANAKENT YÖNETİMİ</vt:lpstr>
      <vt:lpstr>MERKEZİ YÖNETİM VE YEREL YÖNETİM AYRIMI</vt:lpstr>
      <vt:lpstr>MERKEZİ YÖNETİM VE YEREL YÖNETİM AYRIMI</vt:lpstr>
      <vt:lpstr>MERKEZİ YÖNETİM VE YEREL YÖNETİM AYRIMI</vt:lpstr>
      <vt:lpstr>MERKEZİ YÖNETİM VE YEREL YÖNETİM AYRIMI</vt:lpstr>
      <vt:lpstr>MERKEZİ YÖNETİM VE YEREL YÖNETİM AYRIMI</vt:lpstr>
      <vt:lpstr>MERKEZİ YÖNETİM VE YEREL YÖNETİM AYRIMI</vt:lpstr>
      <vt:lpstr>MERKEZİ YÖNETİM VE YEREL YÖNETİM AYRIMI</vt:lpstr>
      <vt:lpstr>MERKEZİ YÖNETİM VE YEREL YÖNETİM AYRIMI</vt:lpstr>
      <vt:lpstr>MERKEZİ YÖNETİM VE YEREL YÖNETİM AYRIMI</vt:lpstr>
      <vt:lpstr>MERKEZİ YÖNETİM VE YEREL YÖNETİM AYRIMI</vt:lpstr>
      <vt:lpstr>MERKEZİ YÖNETİM VE YEREL YÖNETİM AYRIMI</vt:lpstr>
      <vt:lpstr>MERKEZİ YÖNETİM VE YEREL YÖNETİM AYRIMI</vt:lpstr>
      <vt:lpstr>MERKEZİ YÖNETİM VE YEREL YÖNETİM AYRIMI</vt:lpstr>
      <vt:lpstr>MERKEZİ YÖNETİM VE YEREL YÖNETİM AYRIMI</vt:lpstr>
      <vt:lpstr>MERKEZİ YÖNETİM VE YEREL YÖNETİM AYRIMI</vt:lpstr>
      <vt:lpstr>YEREL ÖZERKLİK VE FARKLI SİYASİ, MİLLİ VE DİNİ GÖRÜŞ VE KÖKENLER</vt:lpstr>
      <vt:lpstr>YEREL ÖZERKLİK VE FARKLI SİYASİ, MİLLİ VE DİNİ GÖRÜŞ VE KÖKENLER</vt:lpstr>
      <vt:lpstr>YEREL ÖZERKLİK VE FARKLI SİYASİ, MİLLİ VE DİNİ GÖRÜŞ VE KÖKENLER</vt:lpstr>
      <vt:lpstr>YEREL ÖZERKLİK VE FARKLI SİYASİ, MİLLİ VE DİNİ GÖRÜŞ VE KÖKENLER</vt:lpstr>
      <vt:lpstr>GÜNCEL KENTSEL SORUNLAR </vt:lpstr>
      <vt:lpstr>GÜNCEL KENTSEL SORUNLAR </vt:lpstr>
      <vt:lpstr>GÜNCEL KENTSEL SORUNLAR </vt:lpstr>
      <vt:lpstr>GÜNCEL KENTSEL SORUNLAR </vt:lpstr>
      <vt:lpstr>GÜNCEL KENTSEL SORUNLAR </vt:lpstr>
      <vt:lpstr>GÜNCEL KENTSEL SORUNLAR </vt:lpstr>
      <vt:lpstr>GÜNCEL KENTSEL SORUNLAR </vt:lpstr>
      <vt:lpstr>GÜNCEL KENTSEL SORUNLAR </vt:lpstr>
      <vt:lpstr>GÜNCEL KENTSEL SORUNLAR </vt:lpstr>
      <vt:lpstr>ÇEVRE SORUNLARI</vt:lpstr>
      <vt:lpstr>ÇEVRE SORUNLARI</vt:lpstr>
      <vt:lpstr>ÇEVRE SORUNLARI</vt:lpstr>
      <vt:lpstr>ÇEVRE SORUNLARI</vt:lpstr>
      <vt:lpstr>ÇEVRE SORUNLARI</vt:lpstr>
      <vt:lpstr>ÇEVRE SORUNLARI</vt:lpstr>
      <vt:lpstr>ÇEVRE SORUNLARI</vt:lpstr>
      <vt:lpstr>ÇEVRE SORUNLARI</vt:lpstr>
      <vt:lpstr>ÇEVRE SORUNLARI</vt:lpstr>
      <vt:lpstr>ÇEVRE SORUNLARI</vt:lpstr>
      <vt:lpstr>ÇEVRE SORUNLARI</vt:lpstr>
      <vt:lpstr>ÇEVRE SORUNLARI</vt:lpstr>
      <vt:lpstr>ÇEVRE SORUNLARI</vt:lpstr>
      <vt:lpstr>ÇEVRE SORUNLARI</vt:lpstr>
      <vt:lpstr>ÇEVRE SORUNLARI</vt:lpstr>
      <vt:lpstr>ÇEVRE SORUNLARI</vt:lpstr>
      <vt:lpstr>ÇEVRE SORUNLARI</vt:lpstr>
      <vt:lpstr>ÇEVRE SORUNLARI</vt:lpstr>
      <vt:lpstr>ÇEVRE SORUNLARI</vt:lpstr>
      <vt:lpstr>ÇEVRE SORUNLARI</vt:lpstr>
      <vt:lpstr>ÇEVRE SORUNLARI</vt:lpstr>
      <vt:lpstr>ÇEVRE SORUNLARI</vt:lpstr>
      <vt:lpstr>ÇEVRE SORUNLARI</vt:lpstr>
      <vt:lpstr>ÇEVRE SORUNLARI: ARDAHAN İLİ ÖRNEĞİ</vt:lpstr>
      <vt:lpstr>ÇEVRE SORUNLARI: ARDAHAN İLİ ÖRNEĞİ</vt:lpstr>
      <vt:lpstr>ÇEVRE SORUNLARI: ARDAHAN İLİ ÖRNEĞİ</vt:lpstr>
      <vt:lpstr>ÇEVRE SORUNLARI: ARDAHAN İLİ ÖRNEĞİ</vt:lpstr>
      <vt:lpstr>ÇEVRE SORUNLARI: ARDAHAN İLİ ÖRNEĞİ</vt:lpstr>
      <vt:lpstr>ÇEVRE SORUNLARI: ARDAHAN İLİ ÖRNEĞİ</vt:lpstr>
      <vt:lpstr>ÇEVRE SORUNLARI: ARDAHAN İLİ ÖRNEĞİ</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Emir</cp:lastModifiedBy>
  <cp:revision>959</cp:revision>
  <cp:lastPrinted>2016-10-24T07:53:35Z</cp:lastPrinted>
  <dcterms:created xsi:type="dcterms:W3CDTF">2016-09-18T09:35:24Z</dcterms:created>
  <dcterms:modified xsi:type="dcterms:W3CDTF">2020-04-24T19:39:13Z</dcterms:modified>
</cp:coreProperties>
</file>