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8" r:id="rId4"/>
    <p:sldId id="273" r:id="rId5"/>
    <p:sldId id="259" r:id="rId6"/>
    <p:sldId id="260" r:id="rId7"/>
    <p:sldId id="269" r:id="rId8"/>
    <p:sldId id="261" r:id="rId9"/>
    <p:sldId id="271" r:id="rId10"/>
    <p:sldId id="272"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618"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3.2.2018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3.2.2018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172817" y="1510748"/>
            <a:ext cx="6858000" cy="2943433"/>
          </a:xfrm>
        </p:spPr>
        <p:txBody>
          <a:bodyPr>
            <a:normAutofit/>
          </a:bodyPr>
          <a:lstStyle/>
          <a:p>
            <a:r>
              <a:rPr lang="tr-TR" b="1" dirty="0" smtClean="0"/>
              <a:t>SHB-101 SOSYOLOJİ</a:t>
            </a:r>
            <a:br>
              <a:rPr lang="tr-TR" b="1" dirty="0" smtClean="0"/>
            </a:br>
            <a:r>
              <a:rPr lang="tr-TR" b="1" dirty="0" smtClean="0"/>
              <a:t>KLASİK SOSYOLOJİ TEORİSİ</a:t>
            </a:r>
            <a:r>
              <a:rPr lang="tr-TR" b="1" dirty="0"/>
              <a:t/>
            </a:r>
            <a:br>
              <a:rPr lang="tr-TR" b="1" dirty="0"/>
            </a:br>
            <a:r>
              <a:rPr lang="tr-TR" dirty="0" smtClean="0"/>
              <a:t>DOÇ.DR.FİLİZ YILDIRIM</a:t>
            </a:r>
            <a:endParaRPr lang="tr-TR" sz="2000" dirty="0"/>
          </a:p>
        </p:txBody>
      </p:sp>
    </p:spTree>
    <p:extLst>
      <p:ext uri="{BB962C8B-B14F-4D97-AF65-F5344CB8AC3E}">
        <p14:creationId xmlns:p14="http://schemas.microsoft.com/office/powerpoint/2010/main" val="28550545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94911" y="571079"/>
            <a:ext cx="7832543" cy="4154984"/>
          </a:xfrm>
          <a:prstGeom prst="rect">
            <a:avLst/>
          </a:prstGeom>
          <a:noFill/>
        </p:spPr>
        <p:txBody>
          <a:bodyPr wrap="square" rtlCol="0">
            <a:spAutoFit/>
          </a:bodyPr>
          <a:lstStyle/>
          <a:p>
            <a:pPr algn="just"/>
            <a:r>
              <a:rPr lang="tr-TR" sz="2400" b="1" dirty="0" err="1" smtClean="0"/>
              <a:t>Max</a:t>
            </a:r>
            <a:r>
              <a:rPr lang="tr-TR" sz="2400" b="1" dirty="0" smtClean="0"/>
              <a:t> </a:t>
            </a:r>
            <a:r>
              <a:rPr lang="tr-TR" sz="2400" b="1" dirty="0" err="1" smtClean="0"/>
              <a:t>Weber</a:t>
            </a:r>
            <a:r>
              <a:rPr lang="tr-TR" sz="2400" b="1" dirty="0" smtClean="0"/>
              <a:t> (1864-1920)</a:t>
            </a:r>
          </a:p>
          <a:p>
            <a:endParaRPr lang="tr-TR" sz="2400" b="1" dirty="0" smtClean="0"/>
          </a:p>
          <a:p>
            <a:pPr algn="just"/>
            <a:r>
              <a:rPr lang="tr-TR" sz="2400" dirty="0" smtClean="0"/>
              <a:t>Weber’in ideal tip tanımlaması sosyolojide birçok yapı/olgu/kavramın anlaşılması açısından önemlidir. Bazı konularda ideal tipler, </a:t>
            </a:r>
            <a:r>
              <a:rPr lang="tr-TR" sz="2400" dirty="0" err="1" smtClean="0"/>
              <a:t>varolan</a:t>
            </a:r>
            <a:r>
              <a:rPr lang="tr-TR" sz="2400" dirty="0" smtClean="0"/>
              <a:t> sosyal gerçekliklerin ideal tiplerle kıyaslanarak eksiklerinin/sorunlarının ortaya konulmasına, bunun için düzenlemeler yapılmasına olanak sağlaması açısından önemli bir işleve sahiptir (</a:t>
            </a:r>
            <a:r>
              <a:rPr lang="tr-TR" sz="2400" dirty="0" err="1" smtClean="0"/>
              <a:t>Zencirkıran</a:t>
            </a:r>
            <a:r>
              <a:rPr lang="tr-TR" sz="2400" dirty="0" smtClean="0"/>
              <a:t>, 2017).</a:t>
            </a:r>
          </a:p>
          <a:p>
            <a:pPr algn="just"/>
            <a:endParaRPr lang="tr-TR" sz="2400" dirty="0" smtClean="0"/>
          </a:p>
          <a:p>
            <a:pPr algn="just"/>
            <a:endParaRPr lang="tr-TR" sz="2400" dirty="0" smtClean="0"/>
          </a:p>
        </p:txBody>
      </p:sp>
    </p:spTree>
    <p:extLst>
      <p:ext uri="{BB962C8B-B14F-4D97-AF65-F5344CB8AC3E}">
        <p14:creationId xmlns:p14="http://schemas.microsoft.com/office/powerpoint/2010/main" val="16771021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71472" y="142852"/>
            <a:ext cx="7832543" cy="3785652"/>
          </a:xfrm>
          <a:prstGeom prst="rect">
            <a:avLst/>
          </a:prstGeom>
          <a:noFill/>
        </p:spPr>
        <p:txBody>
          <a:bodyPr wrap="square" rtlCol="0">
            <a:spAutoFit/>
          </a:bodyPr>
          <a:lstStyle/>
          <a:p>
            <a:pPr algn="ctr"/>
            <a:endParaRPr lang="tr-TR" sz="2400" b="1" dirty="0" smtClean="0"/>
          </a:p>
          <a:p>
            <a:pPr algn="ctr"/>
            <a:r>
              <a:rPr lang="tr-TR" sz="2400" b="1" dirty="0" smtClean="0"/>
              <a:t>Yararlanılan Kaynak</a:t>
            </a:r>
          </a:p>
          <a:p>
            <a:pPr algn="ctr"/>
            <a:endParaRPr lang="tr-TR" sz="2400" b="1" dirty="0" smtClean="0"/>
          </a:p>
          <a:p>
            <a:pPr algn="just"/>
            <a:r>
              <a:rPr lang="tr-TR" sz="2400" dirty="0" err="1" smtClean="0"/>
              <a:t>Zencirkıran</a:t>
            </a:r>
            <a:r>
              <a:rPr lang="tr-TR" sz="2400" dirty="0" smtClean="0"/>
              <a:t>, M. (2017). Sosyoloji (6.Baskı). Bursa: Dora. </a:t>
            </a:r>
          </a:p>
          <a:p>
            <a:pPr algn="just"/>
            <a:endParaRPr lang="tr-TR" sz="2400" dirty="0" smtClean="0"/>
          </a:p>
          <a:p>
            <a:pPr algn="ctr"/>
            <a:endParaRPr lang="tr-TR" sz="2400" b="1" dirty="0" smtClean="0"/>
          </a:p>
          <a:p>
            <a:pPr algn="just"/>
            <a:endParaRPr lang="tr-TR" sz="2400" b="1" dirty="0" smtClean="0"/>
          </a:p>
          <a:p>
            <a:pPr algn="just"/>
            <a:endParaRPr lang="tr-TR" sz="2400" b="1" dirty="0" smtClean="0"/>
          </a:p>
          <a:p>
            <a:pPr algn="just"/>
            <a:endParaRPr lang="tr-TR" sz="2400" b="1" dirty="0" smtClean="0"/>
          </a:p>
          <a:p>
            <a:endParaRPr lang="tr-TR" sz="2400" dirty="0" smtClean="0"/>
          </a:p>
        </p:txBody>
      </p:sp>
    </p:spTree>
    <p:extLst>
      <p:ext uri="{BB962C8B-B14F-4D97-AF65-F5344CB8AC3E}">
        <p14:creationId xmlns:p14="http://schemas.microsoft.com/office/powerpoint/2010/main" val="4365207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161621" y="756331"/>
            <a:ext cx="7029450" cy="2308324"/>
          </a:xfrm>
          <a:prstGeom prst="rect">
            <a:avLst/>
          </a:prstGeom>
          <a:noFill/>
        </p:spPr>
        <p:txBody>
          <a:bodyPr wrap="square" rtlCol="0">
            <a:spAutoFit/>
          </a:bodyPr>
          <a:lstStyle/>
          <a:p>
            <a:r>
              <a:rPr lang="tr-TR" sz="2400" b="1" dirty="0" err="1" smtClean="0"/>
              <a:t>Durkheim</a:t>
            </a:r>
            <a:r>
              <a:rPr lang="tr-TR" sz="2400" b="1" dirty="0" smtClean="0"/>
              <a:t> (1858-1917)</a:t>
            </a:r>
          </a:p>
          <a:p>
            <a:pPr algn="just"/>
            <a:endParaRPr lang="tr-TR" sz="2400" dirty="0" smtClean="0"/>
          </a:p>
          <a:p>
            <a:pPr algn="just"/>
            <a:r>
              <a:rPr lang="tr-TR" sz="2400" dirty="0" err="1" smtClean="0"/>
              <a:t>Durkheim</a:t>
            </a:r>
            <a:r>
              <a:rPr lang="tr-TR" sz="2400" dirty="0" smtClean="0"/>
              <a:t>, toplum ve toplumun işleyişi üzerine önemli sorular ortaya koymuş, toplumun bireyler üzerindeki etkileri konusunda önemli yargılarda bulunmuştur (</a:t>
            </a:r>
            <a:r>
              <a:rPr lang="tr-TR" sz="2400" dirty="0" err="1" smtClean="0"/>
              <a:t>Zencirkıran</a:t>
            </a:r>
            <a:r>
              <a:rPr lang="tr-TR" sz="2400" dirty="0" smtClean="0"/>
              <a:t>, 2017).</a:t>
            </a:r>
          </a:p>
        </p:txBody>
      </p:sp>
    </p:spTree>
    <p:extLst>
      <p:ext uri="{BB962C8B-B14F-4D97-AF65-F5344CB8AC3E}">
        <p14:creationId xmlns:p14="http://schemas.microsoft.com/office/powerpoint/2010/main" val="16771021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142976" y="714356"/>
            <a:ext cx="7029450" cy="5262979"/>
          </a:xfrm>
          <a:prstGeom prst="rect">
            <a:avLst/>
          </a:prstGeom>
          <a:noFill/>
        </p:spPr>
        <p:txBody>
          <a:bodyPr wrap="square" rtlCol="0">
            <a:spAutoFit/>
          </a:bodyPr>
          <a:lstStyle/>
          <a:p>
            <a:r>
              <a:rPr lang="tr-TR" sz="2400" b="1" dirty="0" err="1" smtClean="0"/>
              <a:t>Durkheim</a:t>
            </a:r>
            <a:r>
              <a:rPr lang="tr-TR" sz="2400" b="1" dirty="0" smtClean="0"/>
              <a:t> (1858-1917)</a:t>
            </a:r>
          </a:p>
          <a:p>
            <a:pPr algn="ctr"/>
            <a:endParaRPr lang="tr-TR" sz="2400" b="1" i="1" dirty="0" smtClean="0"/>
          </a:p>
          <a:p>
            <a:pPr algn="ctr"/>
            <a:r>
              <a:rPr lang="tr-TR" sz="2400" b="1" i="1" dirty="0" smtClean="0"/>
              <a:t>Toplumsal Bir Olgu Olarak İntihar</a:t>
            </a:r>
          </a:p>
          <a:p>
            <a:pPr algn="just"/>
            <a:endParaRPr lang="tr-TR" sz="2400" b="1" i="1" dirty="0" smtClean="0"/>
          </a:p>
          <a:p>
            <a:pPr marL="457200" indent="-457200" algn="just">
              <a:buAutoNum type="alphaLcParenR"/>
            </a:pPr>
            <a:r>
              <a:rPr lang="tr-TR" sz="2400" b="1" i="1" dirty="0" smtClean="0"/>
              <a:t>Bencil </a:t>
            </a:r>
            <a:r>
              <a:rPr lang="tr-TR" sz="2400" b="1" i="1" dirty="0" smtClean="0"/>
              <a:t>İntihar: </a:t>
            </a:r>
            <a:r>
              <a:rPr lang="tr-TR" sz="2400" i="1" dirty="0" smtClean="0"/>
              <a:t>Kişinin içinde yaşadığı grupla bağlarının kopması ve yalnızlaşması sonrasında ortaya çıkan intihar türü. </a:t>
            </a:r>
          </a:p>
          <a:p>
            <a:pPr marL="457200" indent="-457200" algn="just">
              <a:buAutoNum type="alphaLcParenR"/>
            </a:pPr>
            <a:endParaRPr lang="tr-TR" sz="2400" i="1" dirty="0" smtClean="0"/>
          </a:p>
          <a:p>
            <a:pPr marL="457200" indent="-457200" algn="just">
              <a:buAutoNum type="alphaLcParenR"/>
            </a:pPr>
            <a:r>
              <a:rPr lang="tr-TR" sz="2400" b="1" i="1" dirty="0" smtClean="0"/>
              <a:t>Toplulukçu </a:t>
            </a:r>
            <a:r>
              <a:rPr lang="tr-TR" sz="2400" b="1" i="1" dirty="0" smtClean="0"/>
              <a:t>intihar: </a:t>
            </a:r>
            <a:r>
              <a:rPr lang="tr-TR" sz="2400" i="1" dirty="0" smtClean="0"/>
              <a:t>Toplum ve grup değerlerinin kişide çok baskın olması, topluma aşırı bağlılık sonucunda bir başarısızlık halinde yaşanan utanç duygusu nedeniyle gerçekleştirilen intihar türü </a:t>
            </a:r>
            <a:r>
              <a:rPr lang="tr-TR" sz="2400" dirty="0" smtClean="0"/>
              <a:t>(</a:t>
            </a:r>
            <a:r>
              <a:rPr lang="tr-TR" sz="2400" dirty="0" err="1" smtClean="0"/>
              <a:t>Zencirkıran</a:t>
            </a:r>
            <a:r>
              <a:rPr lang="tr-TR" sz="2400" dirty="0" smtClean="0"/>
              <a:t>, 2017).</a:t>
            </a:r>
            <a:endParaRPr lang="tr-TR" sz="2400" b="1" i="1" dirty="0" smtClean="0"/>
          </a:p>
          <a:p>
            <a:pPr marL="457200" indent="-457200" algn="ctr"/>
            <a:endParaRPr lang="tr-TR" sz="2400" b="1" i="1" dirty="0" smtClean="0"/>
          </a:p>
        </p:txBody>
      </p:sp>
    </p:spTree>
    <p:extLst>
      <p:ext uri="{BB962C8B-B14F-4D97-AF65-F5344CB8AC3E}">
        <p14:creationId xmlns:p14="http://schemas.microsoft.com/office/powerpoint/2010/main" val="16771021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142976" y="714356"/>
            <a:ext cx="7029450" cy="5262979"/>
          </a:xfrm>
          <a:prstGeom prst="rect">
            <a:avLst/>
          </a:prstGeom>
          <a:noFill/>
        </p:spPr>
        <p:txBody>
          <a:bodyPr wrap="square" rtlCol="0">
            <a:spAutoFit/>
          </a:bodyPr>
          <a:lstStyle/>
          <a:p>
            <a:r>
              <a:rPr lang="tr-TR" sz="2400" b="1" dirty="0" err="1" smtClean="0"/>
              <a:t>Durkheim</a:t>
            </a:r>
            <a:r>
              <a:rPr lang="tr-TR" sz="2400" b="1" dirty="0" smtClean="0"/>
              <a:t> (1858-1917)</a:t>
            </a:r>
          </a:p>
          <a:p>
            <a:pPr algn="ctr"/>
            <a:endParaRPr lang="tr-TR" sz="2400" b="1" i="1" dirty="0" smtClean="0"/>
          </a:p>
          <a:p>
            <a:pPr algn="ctr"/>
            <a:r>
              <a:rPr lang="tr-TR" sz="2400" b="1" i="1" dirty="0" smtClean="0"/>
              <a:t>Toplumsal Bir Olgu Olarak İntihar</a:t>
            </a:r>
          </a:p>
          <a:p>
            <a:pPr algn="just"/>
            <a:endParaRPr lang="tr-TR" sz="2400" b="1" i="1" dirty="0" smtClean="0"/>
          </a:p>
          <a:p>
            <a:pPr algn="just"/>
            <a:r>
              <a:rPr lang="tr-TR" sz="2400" b="1" i="1" dirty="0" smtClean="0"/>
              <a:t>c) Anomik </a:t>
            </a:r>
            <a:r>
              <a:rPr lang="tr-TR" sz="2400" b="1" i="1" dirty="0"/>
              <a:t>İntihar: </a:t>
            </a:r>
            <a:r>
              <a:rPr lang="tr-TR" sz="2400" i="1" dirty="0" smtClean="0"/>
              <a:t>Hızlı toplumsal/kültürel/ekonomik değişim süreçlerinde öne çıkan, kişiyi topluma bağlayan normların işlevini yitirmesi, kişinin yeni oluşan yapıya uyum sağlayamaması sonucunda ortaya çıkan intihar türü. </a:t>
            </a:r>
          </a:p>
          <a:p>
            <a:pPr algn="just"/>
            <a:endParaRPr lang="tr-TR" sz="2400" b="1" i="1" dirty="0"/>
          </a:p>
          <a:p>
            <a:pPr algn="just"/>
            <a:r>
              <a:rPr lang="tr-TR" sz="2400" b="1" i="1" dirty="0" smtClean="0"/>
              <a:t>d) Kaderci İntihar: </a:t>
            </a:r>
            <a:r>
              <a:rPr lang="tr-TR" sz="2400" i="1" dirty="0" smtClean="0"/>
              <a:t>Son derece zor şartlarda yaşayan ve bu şartları değiştiremeyecek kişilerin gerçekleştirdiği intihar türü </a:t>
            </a:r>
            <a:r>
              <a:rPr lang="tr-TR" sz="2400" dirty="0" smtClean="0"/>
              <a:t>(</a:t>
            </a:r>
            <a:r>
              <a:rPr lang="tr-TR" sz="2400" dirty="0" err="1" smtClean="0"/>
              <a:t>Zencirkıran</a:t>
            </a:r>
            <a:r>
              <a:rPr lang="tr-TR" sz="2400" dirty="0" smtClean="0"/>
              <a:t>, 2017).</a:t>
            </a:r>
            <a:endParaRPr lang="tr-TR" sz="2400" b="1" i="1" dirty="0" smtClean="0"/>
          </a:p>
          <a:p>
            <a:pPr marL="457200" indent="-457200" algn="ctr"/>
            <a:endParaRPr lang="tr-TR" sz="2400" b="1" i="1" dirty="0" smtClean="0"/>
          </a:p>
        </p:txBody>
      </p:sp>
    </p:spTree>
    <p:extLst>
      <p:ext uri="{BB962C8B-B14F-4D97-AF65-F5344CB8AC3E}">
        <p14:creationId xmlns:p14="http://schemas.microsoft.com/office/powerpoint/2010/main" val="2261939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191438" y="1143957"/>
            <a:ext cx="7029450" cy="4524315"/>
          </a:xfrm>
          <a:prstGeom prst="rect">
            <a:avLst/>
          </a:prstGeom>
          <a:noFill/>
        </p:spPr>
        <p:txBody>
          <a:bodyPr wrap="square" rtlCol="0">
            <a:spAutoFit/>
          </a:bodyPr>
          <a:lstStyle/>
          <a:p>
            <a:r>
              <a:rPr lang="tr-TR" sz="2400" b="1" dirty="0" err="1" smtClean="0"/>
              <a:t>Durkheim’a</a:t>
            </a:r>
            <a:r>
              <a:rPr lang="tr-TR" sz="2400" b="1" dirty="0" smtClean="0"/>
              <a:t> göre iki tür dayanışma vardır: </a:t>
            </a:r>
          </a:p>
          <a:p>
            <a:endParaRPr lang="tr-TR" sz="2400" b="1" dirty="0" smtClean="0"/>
          </a:p>
          <a:p>
            <a:pPr marL="457200" indent="-457200">
              <a:buAutoNum type="arabicPeriod"/>
            </a:pPr>
            <a:r>
              <a:rPr lang="tr-TR" sz="2400" b="1" dirty="0" smtClean="0"/>
              <a:t>Mekanik dayanışma</a:t>
            </a:r>
          </a:p>
          <a:p>
            <a:pPr marL="457200" indent="-457200" algn="just"/>
            <a:r>
              <a:rPr lang="tr-TR" sz="2400" dirty="0" smtClean="0"/>
              <a:t>       İnsanların küçük gruplar olarak </a:t>
            </a:r>
            <a:r>
              <a:rPr lang="tr-TR" sz="2400" dirty="0" err="1" smtClean="0"/>
              <a:t>birarada</a:t>
            </a:r>
            <a:r>
              <a:rPr lang="tr-TR" sz="2400" dirty="0" smtClean="0"/>
              <a:t> yaşadığı, birbirini tanıdığı, </a:t>
            </a:r>
            <a:r>
              <a:rPr lang="tr-TR" sz="2400" dirty="0" err="1" smtClean="0"/>
              <a:t>yüzyüze</a:t>
            </a:r>
            <a:r>
              <a:rPr lang="tr-TR" sz="2400" dirty="0" smtClean="0"/>
              <a:t> ilişkiler kurduğu, ortak geçmişi paylaştığı, değişimin çok yavaş gerçekleştiği topluluklarda öne çıkan dayanışma türüdür. </a:t>
            </a:r>
          </a:p>
          <a:p>
            <a:pPr marL="457200" indent="-457200"/>
            <a:r>
              <a:rPr lang="tr-TR" sz="2400" b="1" dirty="0" smtClean="0"/>
              <a:t>2. Organik dayanışma</a:t>
            </a:r>
          </a:p>
          <a:p>
            <a:pPr marL="457200" indent="-457200" algn="just"/>
            <a:r>
              <a:rPr lang="tr-TR" sz="2400" b="1" dirty="0" smtClean="0"/>
              <a:t>       </a:t>
            </a:r>
            <a:r>
              <a:rPr lang="tr-TR" sz="2400" dirty="0" smtClean="0"/>
              <a:t>Toplumdaki ilişkilerin, insanların birbirleri ile etkileşiminin ağırlıklı olarak işbölümüne dayandığı dayanışma biçimini tanımlar (</a:t>
            </a:r>
            <a:r>
              <a:rPr lang="tr-TR" sz="2400" dirty="0" err="1" smtClean="0"/>
              <a:t>Zencirkıran</a:t>
            </a:r>
            <a:r>
              <a:rPr lang="tr-TR" sz="2400" dirty="0" smtClean="0"/>
              <a:t>, 2017)</a:t>
            </a:r>
          </a:p>
          <a:p>
            <a:endParaRPr lang="tr-TR" sz="2400" dirty="0" smtClean="0"/>
          </a:p>
        </p:txBody>
      </p:sp>
    </p:spTree>
    <p:extLst>
      <p:ext uri="{BB962C8B-B14F-4D97-AF65-F5344CB8AC3E}">
        <p14:creationId xmlns:p14="http://schemas.microsoft.com/office/powerpoint/2010/main" val="16771021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191438" y="1143957"/>
            <a:ext cx="7029450" cy="3046988"/>
          </a:xfrm>
          <a:prstGeom prst="rect">
            <a:avLst/>
          </a:prstGeom>
          <a:noFill/>
        </p:spPr>
        <p:txBody>
          <a:bodyPr wrap="square" rtlCol="0">
            <a:spAutoFit/>
          </a:bodyPr>
          <a:lstStyle/>
          <a:p>
            <a:r>
              <a:rPr lang="tr-TR" sz="2400" b="1" dirty="0" smtClean="0"/>
              <a:t>Karl </a:t>
            </a:r>
            <a:r>
              <a:rPr lang="tr-TR" sz="2400" b="1" dirty="0" err="1" smtClean="0"/>
              <a:t>Marx</a:t>
            </a:r>
            <a:r>
              <a:rPr lang="tr-TR" sz="2400" b="1" dirty="0" smtClean="0"/>
              <a:t> (1818-1883)</a:t>
            </a:r>
          </a:p>
          <a:p>
            <a:endParaRPr lang="tr-TR" sz="2400" dirty="0" smtClean="0"/>
          </a:p>
          <a:p>
            <a:r>
              <a:rPr lang="tr-TR" sz="2400" dirty="0" err="1" smtClean="0"/>
              <a:t>Marx’a</a:t>
            </a:r>
            <a:r>
              <a:rPr lang="tr-TR" sz="2400" dirty="0" smtClean="0"/>
              <a:t> göre kapitalist toplumda iki temel sınıf vardır: </a:t>
            </a:r>
          </a:p>
          <a:p>
            <a:endParaRPr lang="tr-TR" sz="2400" b="1" dirty="0" smtClean="0"/>
          </a:p>
          <a:p>
            <a:pPr marL="457200" indent="-457200"/>
            <a:r>
              <a:rPr lang="tr-TR" sz="2400" b="1" dirty="0" smtClean="0"/>
              <a:t>1. Burjuvazi: </a:t>
            </a:r>
            <a:r>
              <a:rPr lang="tr-TR" sz="2400" dirty="0" smtClean="0"/>
              <a:t>Üretim araçlarının mülkiyetine sahip sınıf</a:t>
            </a:r>
          </a:p>
          <a:p>
            <a:pPr marL="457200" indent="-457200"/>
            <a:endParaRPr lang="tr-TR" sz="2400" dirty="0" smtClean="0"/>
          </a:p>
          <a:p>
            <a:pPr algn="just"/>
            <a:r>
              <a:rPr lang="tr-TR" sz="2400" b="1" dirty="0" smtClean="0"/>
              <a:t>2. </a:t>
            </a:r>
            <a:r>
              <a:rPr lang="tr-TR" sz="2400" b="1" dirty="0" err="1" smtClean="0"/>
              <a:t>Proleterya</a:t>
            </a:r>
            <a:r>
              <a:rPr lang="tr-TR" sz="2400" b="1" dirty="0" smtClean="0"/>
              <a:t>: </a:t>
            </a:r>
            <a:r>
              <a:rPr lang="tr-TR" sz="2400" dirty="0" smtClean="0"/>
              <a:t>Emeklerini kiralayarak hayatlarını devam ettirmeye çalışan sınıf (</a:t>
            </a:r>
            <a:r>
              <a:rPr lang="tr-TR" sz="2400" dirty="0" err="1" smtClean="0"/>
              <a:t>Zencirkıran</a:t>
            </a:r>
            <a:r>
              <a:rPr lang="tr-TR" sz="2400" dirty="0" smtClean="0"/>
              <a:t>, 2017)</a:t>
            </a:r>
          </a:p>
        </p:txBody>
      </p:sp>
    </p:spTree>
    <p:extLst>
      <p:ext uri="{BB962C8B-B14F-4D97-AF65-F5344CB8AC3E}">
        <p14:creationId xmlns:p14="http://schemas.microsoft.com/office/powerpoint/2010/main" val="16771021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191438" y="1143957"/>
            <a:ext cx="7029450" cy="4154984"/>
          </a:xfrm>
          <a:prstGeom prst="rect">
            <a:avLst/>
          </a:prstGeom>
          <a:noFill/>
        </p:spPr>
        <p:txBody>
          <a:bodyPr wrap="square" rtlCol="0">
            <a:spAutoFit/>
          </a:bodyPr>
          <a:lstStyle/>
          <a:p>
            <a:r>
              <a:rPr lang="tr-TR" sz="2400" b="1" dirty="0" smtClean="0"/>
              <a:t>Karl </a:t>
            </a:r>
            <a:r>
              <a:rPr lang="tr-TR" sz="2400" b="1" dirty="0" err="1" smtClean="0"/>
              <a:t>Marx</a:t>
            </a:r>
            <a:r>
              <a:rPr lang="tr-TR" sz="2400" b="1" dirty="0" smtClean="0"/>
              <a:t> (1818-1883)</a:t>
            </a:r>
          </a:p>
          <a:p>
            <a:endParaRPr lang="tr-TR" sz="2400" dirty="0" smtClean="0"/>
          </a:p>
          <a:p>
            <a:r>
              <a:rPr lang="tr-TR" sz="2400" dirty="0" err="1" smtClean="0"/>
              <a:t>Marx’a</a:t>
            </a:r>
            <a:r>
              <a:rPr lang="tr-TR" sz="2400" dirty="0" smtClean="0"/>
              <a:t> göre kapitalist toplumda iki temel yapı vardır: </a:t>
            </a:r>
          </a:p>
          <a:p>
            <a:pPr marL="457200"/>
            <a:endParaRPr lang="tr-TR" sz="2400" b="1" dirty="0" smtClean="0"/>
          </a:p>
          <a:p>
            <a:pPr marL="914400" indent="-457200" algn="just">
              <a:buAutoNum type="arabicPeriod"/>
            </a:pPr>
            <a:r>
              <a:rPr lang="tr-TR" sz="2400" b="1" dirty="0" smtClean="0"/>
              <a:t>Alt yapı: </a:t>
            </a:r>
            <a:r>
              <a:rPr lang="tr-TR" sz="2400" dirty="0" smtClean="0"/>
              <a:t>Toplumdaki üretim ilişkileri ve bunları daha geniş bağlamda çevreleyen ekonomik sistem toplumun alt yapısını oluşturur. </a:t>
            </a:r>
          </a:p>
          <a:p>
            <a:pPr marL="914400" indent="-457200"/>
            <a:endParaRPr lang="tr-TR" sz="2400" dirty="0" smtClean="0"/>
          </a:p>
          <a:p>
            <a:pPr marL="914400" indent="-457200" algn="just">
              <a:buAutoNum type="arabicPeriod"/>
            </a:pPr>
            <a:r>
              <a:rPr lang="tr-TR" sz="2400" b="1" dirty="0" smtClean="0"/>
              <a:t>2. Üst yapı: </a:t>
            </a:r>
            <a:r>
              <a:rPr lang="tr-TR" sz="2400" dirty="0" smtClean="0"/>
              <a:t>Din, aile, siyaset, hukuk, sanat gibi ilişkileri oluşturan unsurlar ise toplumun üst yapısını oluşturur (</a:t>
            </a:r>
            <a:r>
              <a:rPr lang="tr-TR" sz="2400" dirty="0" err="1" smtClean="0"/>
              <a:t>Zencirkıran</a:t>
            </a:r>
            <a:r>
              <a:rPr lang="tr-TR" sz="2400" dirty="0" smtClean="0"/>
              <a:t>, 2017)</a:t>
            </a:r>
          </a:p>
        </p:txBody>
      </p:sp>
    </p:spTree>
    <p:extLst>
      <p:ext uri="{BB962C8B-B14F-4D97-AF65-F5344CB8AC3E}">
        <p14:creationId xmlns:p14="http://schemas.microsoft.com/office/powerpoint/2010/main" val="1677102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94911" y="571079"/>
            <a:ext cx="7832543" cy="3416320"/>
          </a:xfrm>
          <a:prstGeom prst="rect">
            <a:avLst/>
          </a:prstGeom>
          <a:noFill/>
        </p:spPr>
        <p:txBody>
          <a:bodyPr wrap="square" rtlCol="0">
            <a:spAutoFit/>
          </a:bodyPr>
          <a:lstStyle/>
          <a:p>
            <a:pPr algn="just"/>
            <a:r>
              <a:rPr lang="tr-TR" sz="2400" b="1" dirty="0" err="1" smtClean="0"/>
              <a:t>Max</a:t>
            </a:r>
            <a:r>
              <a:rPr lang="tr-TR" sz="2400" b="1" dirty="0" smtClean="0"/>
              <a:t> </a:t>
            </a:r>
            <a:r>
              <a:rPr lang="tr-TR" sz="2400" b="1" dirty="0" err="1" smtClean="0"/>
              <a:t>Weber</a:t>
            </a:r>
            <a:r>
              <a:rPr lang="tr-TR" sz="2400" b="1" dirty="0" smtClean="0"/>
              <a:t> (1864-1920)</a:t>
            </a:r>
          </a:p>
          <a:p>
            <a:endParaRPr lang="tr-TR" sz="2400" b="1" dirty="0" smtClean="0"/>
          </a:p>
          <a:p>
            <a:pPr algn="just"/>
            <a:r>
              <a:rPr lang="tr-TR" sz="2400" dirty="0" err="1" smtClean="0"/>
              <a:t>Weber</a:t>
            </a:r>
            <a:r>
              <a:rPr lang="tr-TR" sz="2400" dirty="0" smtClean="0"/>
              <a:t> </a:t>
            </a:r>
            <a:r>
              <a:rPr lang="tr-TR" sz="2400" dirty="0" err="1" smtClean="0"/>
              <a:t>Marx’ın</a:t>
            </a:r>
            <a:r>
              <a:rPr lang="tr-TR" sz="2400" dirty="0" smtClean="0"/>
              <a:t> tersine alt yapı ilişkilerinin değil din, zihniyet, kültür, inanç gibi unsurları içeren üst yapının toplumsal değişmede daha belirleyici olduğunu vurgular.  Bu iddiasını “Protestan Ahlakı ve Kapitalizmin Ruhu” adlı eserinde örneklerle destekler (</a:t>
            </a:r>
            <a:r>
              <a:rPr lang="tr-TR" sz="2400" dirty="0" err="1" smtClean="0"/>
              <a:t>Zencirkıran</a:t>
            </a:r>
            <a:r>
              <a:rPr lang="tr-TR" sz="2400" dirty="0" smtClean="0"/>
              <a:t>, 2017).</a:t>
            </a:r>
          </a:p>
          <a:p>
            <a:pPr algn="just"/>
            <a:endParaRPr lang="tr-TR" sz="2400" dirty="0" smtClean="0"/>
          </a:p>
          <a:p>
            <a:pPr algn="just"/>
            <a:endParaRPr lang="tr-TR" sz="2400" dirty="0" smtClean="0"/>
          </a:p>
        </p:txBody>
      </p:sp>
    </p:spTree>
    <p:extLst>
      <p:ext uri="{BB962C8B-B14F-4D97-AF65-F5344CB8AC3E}">
        <p14:creationId xmlns:p14="http://schemas.microsoft.com/office/powerpoint/2010/main" val="16771021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94911" y="571079"/>
            <a:ext cx="7832543" cy="3046988"/>
          </a:xfrm>
          <a:prstGeom prst="rect">
            <a:avLst/>
          </a:prstGeom>
          <a:noFill/>
        </p:spPr>
        <p:txBody>
          <a:bodyPr wrap="square" rtlCol="0">
            <a:spAutoFit/>
          </a:bodyPr>
          <a:lstStyle/>
          <a:p>
            <a:pPr algn="just"/>
            <a:r>
              <a:rPr lang="tr-TR" sz="2400" b="1" dirty="0" err="1" smtClean="0"/>
              <a:t>Max</a:t>
            </a:r>
            <a:r>
              <a:rPr lang="tr-TR" sz="2400" b="1" dirty="0" smtClean="0"/>
              <a:t> </a:t>
            </a:r>
            <a:r>
              <a:rPr lang="tr-TR" sz="2400" b="1" dirty="0" err="1" smtClean="0"/>
              <a:t>Weber</a:t>
            </a:r>
            <a:r>
              <a:rPr lang="tr-TR" sz="2400" b="1" dirty="0" smtClean="0"/>
              <a:t> (1864-1920)</a:t>
            </a:r>
          </a:p>
          <a:p>
            <a:endParaRPr lang="tr-TR" sz="2400" b="1" dirty="0" smtClean="0"/>
          </a:p>
          <a:p>
            <a:pPr algn="just"/>
            <a:r>
              <a:rPr lang="tr-TR" sz="2400" dirty="0" smtClean="0"/>
              <a:t>Weber’in üzerinde ağırlıklı olarak durduğu önemli bir kavram rasyonalitedir. Toplumlar geleneksel toplumdan modern topluma geçerken soyut düşüncenin yerini rasyonel düşünce alır (</a:t>
            </a:r>
            <a:r>
              <a:rPr lang="tr-TR" sz="2400" dirty="0" err="1" smtClean="0"/>
              <a:t>Zencirkıran</a:t>
            </a:r>
            <a:r>
              <a:rPr lang="tr-TR" sz="2400" dirty="0" smtClean="0"/>
              <a:t>, 2017).</a:t>
            </a:r>
          </a:p>
          <a:p>
            <a:pPr algn="just"/>
            <a:endParaRPr lang="tr-TR" sz="2400" dirty="0" smtClean="0"/>
          </a:p>
          <a:p>
            <a:pPr algn="just"/>
            <a:endParaRPr lang="tr-TR" sz="2400" dirty="0" smtClean="0"/>
          </a:p>
        </p:txBody>
      </p:sp>
    </p:spTree>
    <p:extLst>
      <p:ext uri="{BB962C8B-B14F-4D97-AF65-F5344CB8AC3E}">
        <p14:creationId xmlns:p14="http://schemas.microsoft.com/office/powerpoint/2010/main" val="16771021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458</Words>
  <Application>Microsoft Office PowerPoint</Application>
  <PresentationFormat>Ekran Gösterisi (4:3)</PresentationFormat>
  <Paragraphs>55</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Calibri</vt:lpstr>
      <vt:lpstr>Ofis Teması</vt:lpstr>
      <vt:lpstr>SHB-101 SOSYOLOJİ KLASİK SOSYOLOJİ TEORİSİ DOÇ.DR.FİLİZ YILDIRIM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 HAFTA: TOPLUMLA ÇALIŞMA, DAYANIŞMA VE SOSYAL HİZMET DOÇ.DR.FİLİZ YILDIRIM</dc:title>
  <dc:creator>Fl</dc:creator>
  <cp:lastModifiedBy>C</cp:lastModifiedBy>
  <cp:revision>13</cp:revision>
  <dcterms:created xsi:type="dcterms:W3CDTF">2017-10-31T09:02:25Z</dcterms:created>
  <dcterms:modified xsi:type="dcterms:W3CDTF">2018-02-03T17:19:19Z</dcterms:modified>
</cp:coreProperties>
</file>