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5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14.02.2020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1 Başlık"/>
          <p:cNvSpPr>
            <a:spLocks noGrp="1"/>
          </p:cNvSpPr>
          <p:nvPr>
            <p:ph type="ctrTitle"/>
          </p:nvPr>
        </p:nvSpPr>
        <p:spPr>
          <a:xfrm>
            <a:off x="685800" y="3111103"/>
            <a:ext cx="7772400" cy="1470025"/>
          </a:xfrm>
        </p:spPr>
        <p:txBody>
          <a:bodyPr>
            <a:normAutofit fontScale="90000"/>
          </a:bodyPr>
          <a:lstStyle/>
          <a:p>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T.C.</a:t>
            </a:r>
            <a:b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ANKARA ÜNİVERSİTESİ</a:t>
            </a:r>
            <a:b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BEYPAZARI  MESLEK YÜKSEK OKULU</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MODA TASARIMI</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sz="3100" dirty="0" smtClean="0">
                <a:effectLst>
                  <a:outerShdw blurRad="38100" dist="38100" dir="2700000" algn="tl">
                    <a:srgbClr val="000000">
                      <a:alpha val="43137"/>
                    </a:srgbClr>
                  </a:outerShdw>
                </a:effectLst>
                <a:latin typeface="Times New Roman" pitchFamily="18" charset="0"/>
                <a:cs typeface="Times New Roman" pitchFamily="18" charset="0"/>
              </a:rPr>
            </a:br>
            <a:r>
              <a:rPr lang="tr-TR" sz="3600" dirty="0" smtClean="0">
                <a:effectLst>
                  <a:outerShdw blurRad="38100" dist="38100" dir="2700000" algn="tl">
                    <a:srgbClr val="000000">
                      <a:alpha val="43137"/>
                    </a:srgbClr>
                  </a:outerShdw>
                </a:effectLst>
                <a:latin typeface="Times New Roman" pitchFamily="18" charset="0"/>
                <a:cs typeface="Times New Roman" pitchFamily="18" charset="0"/>
              </a:rPr>
              <a:t>Ders 		: Giysi Ergonomisi</a:t>
            </a: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r>
              <a:rPr lang="tr-TR" dirty="0" smtClean="0">
                <a:effectLst>
                  <a:outerShdw blurRad="38100" dist="38100" dir="2700000" algn="tl">
                    <a:srgbClr val="000000">
                      <a:alpha val="43137"/>
                    </a:srgbClr>
                  </a:outerShdw>
                </a:effectLst>
                <a:latin typeface="Times New Roman" pitchFamily="18" charset="0"/>
                <a:cs typeface="Times New Roman" pitchFamily="18" charset="0"/>
              </a:rPr>
              <a:t/>
            </a:r>
            <a:br>
              <a:rPr lang="tr-TR" dirty="0" smtClean="0">
                <a:effectLst>
                  <a:outerShdw blurRad="38100" dist="38100" dir="2700000" algn="tl">
                    <a:srgbClr val="000000">
                      <a:alpha val="43137"/>
                    </a:srgbClr>
                  </a:outerShdw>
                </a:effectLst>
                <a:latin typeface="Times New Roman" pitchFamily="18" charset="0"/>
                <a:cs typeface="Times New Roman" pitchFamily="18" charset="0"/>
              </a:rPr>
            </a:br>
            <a:endParaRPr lang="tr-TR" dirty="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71400"/>
            <a:ext cx="8229600" cy="1143000"/>
          </a:xfrm>
        </p:spPr>
        <p:txBody>
          <a:bodyPr>
            <a:normAutofit/>
          </a:bodyPr>
          <a:lstStyle/>
          <a:p>
            <a:r>
              <a:rPr lang="tr-TR" sz="3600" b="1" dirty="0" smtClean="0">
                <a:effectLst>
                  <a:outerShdw blurRad="38100" dist="38100" dir="2700000" algn="tl">
                    <a:srgbClr val="000000">
                      <a:alpha val="43137"/>
                    </a:srgbClr>
                  </a:outerShdw>
                </a:effectLst>
              </a:rPr>
              <a:t>Vücut Oranları</a:t>
            </a:r>
            <a:endParaRPr lang="tr-TR" sz="3600" b="1" dirty="0">
              <a:effectLst>
                <a:outerShdw blurRad="38100" dist="38100" dir="2700000" algn="tl">
                  <a:srgbClr val="000000">
                    <a:alpha val="43137"/>
                  </a:srgbClr>
                </a:outerShdw>
              </a:effectLst>
            </a:endParaRPr>
          </a:p>
        </p:txBody>
      </p:sp>
      <p:pic>
        <p:nvPicPr>
          <p:cNvPr id="1026" name="Picture 2" descr="C:\Users\hasan\Desktop\IMG_20200213_001522.jpg"/>
          <p:cNvPicPr>
            <a:picLocks noGrp="1" noChangeAspect="1" noChangeArrowheads="1"/>
          </p:cNvPicPr>
          <p:nvPr>
            <p:ph idx="1"/>
          </p:nvPr>
        </p:nvPicPr>
        <p:blipFill>
          <a:blip r:embed="rId2" cstate="print">
            <a:lum contrast="20000"/>
          </a:blip>
          <a:srcRect l="4243" t="6364" r="2419" b="4540"/>
          <a:stretch>
            <a:fillRect/>
          </a:stretch>
        </p:blipFill>
        <p:spPr bwMode="auto">
          <a:xfrm>
            <a:off x="2555776" y="836712"/>
            <a:ext cx="3960440" cy="5040560"/>
          </a:xfrm>
          <a:prstGeom prst="rect">
            <a:avLst/>
          </a:prstGeom>
          <a:noFill/>
        </p:spPr>
      </p:pic>
      <p:sp>
        <p:nvSpPr>
          <p:cNvPr id="5" name="4 Metin kutusu"/>
          <p:cNvSpPr txBox="1"/>
          <p:nvPr/>
        </p:nvSpPr>
        <p:spPr>
          <a:xfrm>
            <a:off x="2051720" y="6093296"/>
            <a:ext cx="5208477" cy="369332"/>
          </a:xfrm>
          <a:prstGeom prst="rect">
            <a:avLst/>
          </a:prstGeom>
          <a:noFill/>
        </p:spPr>
        <p:txBody>
          <a:bodyPr wrap="none" rtlCol="0">
            <a:spAutoFit/>
          </a:bodyPr>
          <a:lstStyle/>
          <a:p>
            <a:r>
              <a:rPr lang="tr-TR" dirty="0" smtClean="0">
                <a:effectLst>
                  <a:outerShdw blurRad="38100" dist="38100" dir="2700000" algn="tl">
                    <a:srgbClr val="000000">
                      <a:alpha val="43137"/>
                    </a:srgbClr>
                  </a:outerShdw>
                </a:effectLst>
              </a:rPr>
              <a:t>8 Tam Boy Ölçüsünün 8’li Dağılımla Bölümlendirilmesi</a:t>
            </a:r>
            <a:endParaRPr lang="tr-TR"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pPr algn="l"/>
            <a:r>
              <a:rPr lang="tr-TR" sz="3200" b="1" dirty="0" smtClean="0">
                <a:effectLst>
                  <a:outerShdw blurRad="38100" dist="38100" dir="2700000" algn="tl">
                    <a:srgbClr val="000000">
                      <a:alpha val="43137"/>
                    </a:srgbClr>
                  </a:outerShdw>
                </a:effectLst>
              </a:rPr>
              <a:t>8’li Dağılım Kuralı</a:t>
            </a:r>
            <a:endParaRPr lang="tr-TR" sz="3200"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67544" y="1379909"/>
            <a:ext cx="8219256" cy="5217443"/>
          </a:xfrm>
        </p:spPr>
        <p:txBody>
          <a:bodyPr>
            <a:normAutofit/>
          </a:bodyPr>
          <a:lstStyle/>
          <a:p>
            <a:r>
              <a:rPr lang="tr-TR" sz="2400" dirty="0" smtClean="0"/>
              <a:t>Tam boy ölçüsü 8 eşit parçaya ayrılır. Oranlama yöntemi kullanılarak aşağıdaki sonuçlar bulunur.</a:t>
            </a:r>
          </a:p>
          <a:p>
            <a:pPr>
              <a:buNone/>
            </a:pPr>
            <a:endParaRPr lang="tr-TR" sz="2400" dirty="0" smtClean="0"/>
          </a:p>
          <a:p>
            <a:pPr marL="514350" indent="-514350">
              <a:buFont typeface="+mj-lt"/>
              <a:buAutoNum type="arabicPeriod"/>
            </a:pPr>
            <a:r>
              <a:rPr lang="tr-TR" sz="2400" dirty="0" smtClean="0"/>
              <a:t>1/8 : Baş uzunluğu</a:t>
            </a:r>
          </a:p>
          <a:p>
            <a:pPr marL="514350" indent="-514350">
              <a:buFont typeface="+mj-lt"/>
              <a:buAutoNum type="arabicPeriod"/>
            </a:pPr>
            <a:r>
              <a:rPr lang="tr-TR" sz="2400" dirty="0" smtClean="0"/>
              <a:t>2/8 : Çene ucu ile göğüs ucu arası</a:t>
            </a:r>
          </a:p>
          <a:p>
            <a:pPr marL="514350" indent="-514350">
              <a:buFont typeface="+mj-lt"/>
              <a:buAutoNum type="arabicPeriod"/>
            </a:pPr>
            <a:r>
              <a:rPr lang="tr-TR" sz="2400" dirty="0" smtClean="0"/>
              <a:t>3/8 : Göğüs ucu ile bel arası</a:t>
            </a:r>
          </a:p>
          <a:p>
            <a:pPr marL="514350" indent="-514350">
              <a:buFont typeface="+mj-lt"/>
              <a:buAutoNum type="arabicPeriod"/>
            </a:pPr>
            <a:r>
              <a:rPr lang="tr-TR" sz="2400" dirty="0" smtClean="0"/>
              <a:t>4/8 : Bel ile kalça arası</a:t>
            </a:r>
          </a:p>
          <a:p>
            <a:pPr marL="514350" indent="-514350">
              <a:buFont typeface="+mj-lt"/>
              <a:buAutoNum type="arabicPeriod"/>
            </a:pPr>
            <a:r>
              <a:rPr lang="tr-TR" sz="2400" dirty="0" smtClean="0"/>
              <a:t>5/8 : Kalça ile bacak üst yarı arası</a:t>
            </a:r>
          </a:p>
          <a:p>
            <a:pPr marL="514350" indent="-514350">
              <a:buFont typeface="+mj-lt"/>
              <a:buAutoNum type="arabicPeriod"/>
            </a:pPr>
            <a:r>
              <a:rPr lang="tr-TR" sz="2400" dirty="0" smtClean="0"/>
              <a:t>6/8 : Bacak üst yarısı ile diz arası</a:t>
            </a:r>
          </a:p>
          <a:p>
            <a:pPr marL="514350" indent="-514350">
              <a:buFont typeface="+mj-lt"/>
              <a:buAutoNum type="arabicPeriod"/>
            </a:pPr>
            <a:r>
              <a:rPr lang="tr-TR" sz="2400" dirty="0" smtClean="0"/>
              <a:t>7/8 : Diz ile baldır arası</a:t>
            </a:r>
          </a:p>
          <a:p>
            <a:pPr marL="514350" indent="-514350">
              <a:buFont typeface="+mj-lt"/>
              <a:buAutoNum type="arabicPeriod"/>
            </a:pPr>
            <a:r>
              <a:rPr lang="tr-TR" sz="2400" dirty="0" smtClean="0"/>
              <a:t>8/8 : Baldır ile topuk arası</a:t>
            </a:r>
            <a:endParaRPr lang="tr-T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IMG_20200213_002717.jpg"/>
          <p:cNvPicPr>
            <a:picLocks noGrp="1" noChangeAspect="1"/>
          </p:cNvPicPr>
          <p:nvPr>
            <p:ph idx="1"/>
          </p:nvPr>
        </p:nvPicPr>
        <p:blipFill>
          <a:blip r:embed="rId2" cstate="print"/>
          <a:srcRect t="6996" b="2317"/>
          <a:stretch>
            <a:fillRect/>
          </a:stretch>
        </p:blipFill>
        <p:spPr>
          <a:xfrm>
            <a:off x="251520" y="548680"/>
            <a:ext cx="4645067" cy="5616624"/>
          </a:xfrm>
        </p:spPr>
      </p:pic>
      <p:sp>
        <p:nvSpPr>
          <p:cNvPr id="5" name="4 Metin kutusu"/>
          <p:cNvSpPr txBox="1"/>
          <p:nvPr/>
        </p:nvSpPr>
        <p:spPr>
          <a:xfrm>
            <a:off x="5076056" y="1480716"/>
            <a:ext cx="3744416" cy="2308324"/>
          </a:xfrm>
          <a:prstGeom prst="rect">
            <a:avLst/>
          </a:prstGeom>
          <a:noFill/>
        </p:spPr>
        <p:txBody>
          <a:bodyPr wrap="square" rtlCol="0">
            <a:spAutoFit/>
          </a:bodyPr>
          <a:lstStyle/>
          <a:p>
            <a:r>
              <a:rPr lang="tr-TR" sz="2400" dirty="0" smtClean="0">
                <a:effectLst>
                  <a:outerShdw blurRad="38100" dist="38100" dir="2700000" algn="tl">
                    <a:srgbClr val="000000">
                      <a:alpha val="43137"/>
                    </a:srgbClr>
                  </a:outerShdw>
                </a:effectLst>
              </a:rPr>
              <a:t>Vücutla ilgili diğer bir oran da Fransız anatomist </a:t>
            </a:r>
            <a:r>
              <a:rPr lang="tr-TR" sz="2400" dirty="0" err="1" smtClean="0">
                <a:effectLst>
                  <a:outerShdw blurRad="38100" dist="38100" dir="2700000" algn="tl">
                    <a:srgbClr val="000000">
                      <a:alpha val="43137"/>
                    </a:srgbClr>
                  </a:outerShdw>
                </a:effectLst>
              </a:rPr>
              <a:t>Richer’a</a:t>
            </a:r>
            <a:r>
              <a:rPr lang="tr-TR" sz="2400" dirty="0" smtClean="0">
                <a:effectLst>
                  <a:outerShdw blurRad="38100" dist="38100" dir="2700000" algn="tl">
                    <a:srgbClr val="000000">
                      <a:alpha val="43137"/>
                    </a:srgbClr>
                  </a:outerShdw>
                </a:effectLst>
              </a:rPr>
              <a:t>  göre vücut uzunluğu 7 ½ baş uzunluğuna eşittir.</a:t>
            </a:r>
          </a:p>
          <a:p>
            <a:endParaRPr lang="tr-TR" sz="2400"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sz="3200" b="1" dirty="0" smtClean="0">
                <a:effectLst>
                  <a:outerShdw blurRad="38100" dist="38100" dir="2700000" algn="tl">
                    <a:srgbClr val="000000">
                      <a:alpha val="43137"/>
                    </a:srgbClr>
                  </a:outerShdw>
                </a:effectLst>
              </a:rPr>
              <a:t>Altın Oran Kuralı</a:t>
            </a:r>
            <a:endParaRPr lang="tr-TR" sz="3200"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rmAutofit/>
          </a:bodyPr>
          <a:lstStyle/>
          <a:p>
            <a:r>
              <a:rPr lang="tr-TR" sz="2400" dirty="0" smtClean="0"/>
              <a:t>Altın oran kuralı genellikle çizgilerin geometrik olarak bölümlenmesinde kullanılan bir dağılımdır. Altın orana göre yapılan dağılım, kullanım açısından daha objektif sonuçlar veren bir dağılım türüdür.</a:t>
            </a:r>
          </a:p>
          <a:p>
            <a:r>
              <a:rPr lang="tr-TR" sz="2400" dirty="0" smtClean="0"/>
              <a:t>İnsan vücudu üzerinde altın oran kuralı uygulanırsa dağılım noktaları vücuttaki gerçek ayırım noktaları ile çakışır. Örneğin;</a:t>
            </a:r>
          </a:p>
          <a:p>
            <a:endParaRPr lang="tr-TR" sz="2400" dirty="0" smtClean="0"/>
          </a:p>
          <a:p>
            <a:pPr>
              <a:buFont typeface="Wingdings" pitchFamily="2" charset="2"/>
              <a:buChar char="ü"/>
            </a:pPr>
            <a:r>
              <a:rPr lang="tr-TR" sz="2000" dirty="0" smtClean="0"/>
              <a:t>Tam boy üstten ayrılırsa 	: Bel ekseni</a:t>
            </a:r>
          </a:p>
          <a:p>
            <a:pPr>
              <a:buFont typeface="Wingdings" pitchFamily="2" charset="2"/>
              <a:buChar char="ü"/>
            </a:pPr>
            <a:r>
              <a:rPr lang="tr-TR" sz="2000" dirty="0" smtClean="0"/>
              <a:t>Tam boy alttan ayrılırsa	 	: El parmak uçları</a:t>
            </a:r>
          </a:p>
          <a:p>
            <a:pPr>
              <a:buFont typeface="Wingdings" pitchFamily="2" charset="2"/>
              <a:buChar char="ü"/>
            </a:pPr>
            <a:r>
              <a:rPr lang="tr-TR" sz="2000" dirty="0" smtClean="0"/>
              <a:t>Belden yukarı olan kısım üstten ayrılırsa : Yaka ekseni elde edilir.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IMG_20200213_003955.jpg"/>
          <p:cNvPicPr>
            <a:picLocks noGrp="1" noChangeAspect="1"/>
          </p:cNvPicPr>
          <p:nvPr>
            <p:ph idx="1"/>
          </p:nvPr>
        </p:nvPicPr>
        <p:blipFill>
          <a:blip r:embed="rId2" cstate="print"/>
          <a:srcRect l="7298" t="27153" r="9758" b="9419"/>
          <a:stretch>
            <a:fillRect/>
          </a:stretch>
        </p:blipFill>
        <p:spPr>
          <a:xfrm>
            <a:off x="2627784" y="332656"/>
            <a:ext cx="3672408" cy="3744416"/>
          </a:xfrm>
        </p:spPr>
      </p:pic>
      <p:sp>
        <p:nvSpPr>
          <p:cNvPr id="5" name="4 Metin kutusu"/>
          <p:cNvSpPr txBox="1"/>
          <p:nvPr/>
        </p:nvSpPr>
        <p:spPr>
          <a:xfrm>
            <a:off x="179512" y="4365104"/>
            <a:ext cx="8820472" cy="1938992"/>
          </a:xfrm>
          <a:prstGeom prst="rect">
            <a:avLst/>
          </a:prstGeom>
          <a:noFill/>
        </p:spPr>
        <p:txBody>
          <a:bodyPr wrap="square" rtlCol="0">
            <a:spAutoFit/>
          </a:bodyPr>
          <a:lstStyle/>
          <a:p>
            <a:r>
              <a:rPr lang="tr-TR" sz="2000" dirty="0" smtClean="0">
                <a:effectLst>
                  <a:outerShdw blurRad="38100" dist="38100" dir="2700000" algn="tl">
                    <a:srgbClr val="000000">
                      <a:alpha val="43137"/>
                    </a:srgbClr>
                  </a:outerShdw>
                </a:effectLst>
              </a:rPr>
              <a:t>    Leonardo da Vinci’ye göre ayakta dik duran bir insan ayaklarını hafif yanlara açar ve kollarını da hafifçe yukarı kaldırırsa, bir insanı daire ile sınırlandırılmak mümkündür. Bu dairenin merkezi göbeğe isabet eder; ayakları arası uzaklık dairenin yarı çapı kadar olmalıdır.</a:t>
            </a:r>
          </a:p>
          <a:p>
            <a:r>
              <a:rPr lang="tr-TR" sz="2000" dirty="0" smtClean="0">
                <a:effectLst>
                  <a:outerShdw blurRad="38100" dist="38100" dir="2700000" algn="tl">
                    <a:srgbClr val="000000">
                      <a:alpha val="43137"/>
                    </a:srgbClr>
                  </a:outerShdw>
                </a:effectLst>
              </a:rPr>
              <a:t>    Yine </a:t>
            </a:r>
            <a:r>
              <a:rPr lang="tr-TR" sz="2000" dirty="0" err="1" smtClean="0">
                <a:effectLst>
                  <a:outerShdw blurRad="38100" dist="38100" dir="2700000" algn="tl">
                    <a:srgbClr val="000000">
                      <a:alpha val="43137"/>
                    </a:srgbClr>
                  </a:outerShdw>
                </a:effectLst>
              </a:rPr>
              <a:t>Leonarda</a:t>
            </a:r>
            <a:r>
              <a:rPr lang="tr-TR" sz="2000" dirty="0" smtClean="0">
                <a:effectLst>
                  <a:outerShdw blurRad="38100" dist="38100" dir="2700000" algn="tl">
                    <a:srgbClr val="000000">
                      <a:alpha val="43137"/>
                    </a:srgbClr>
                  </a:outerShdw>
                </a:effectLst>
              </a:rPr>
              <a:t> da Vinci’ye göre kolları iki yana açık olarak ayakta dik duran insanı kare içine almak mümkündür.</a:t>
            </a:r>
            <a:endParaRPr lang="tr-TR" sz="20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217</Words>
  <Application>Microsoft Office PowerPoint</Application>
  <PresentationFormat>Ekran Gösterisi (4:3)</PresentationFormat>
  <Paragraphs>24</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Calibri</vt:lpstr>
      <vt:lpstr>Times New Roman</vt:lpstr>
      <vt:lpstr>Wingdings</vt:lpstr>
      <vt:lpstr>Ofis Teması</vt:lpstr>
      <vt:lpstr>T.C. ANKARA ÜNİVERSİTESİ  BEYPAZARI  MESLEK YÜKSEK OKULU MODA TASARIMI     Ders   : Giysi Ergonomisi   </vt:lpstr>
      <vt:lpstr>Vücut Oranları</vt:lpstr>
      <vt:lpstr>8’li Dağılım Kuralı</vt:lpstr>
      <vt:lpstr>PowerPoint Sunusu</vt:lpstr>
      <vt:lpstr>Altın Oran Kuralı</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ANKARA ÜNİVERSİTESİ  BEYPAZARI  MESLEK YÜKSEK OKULU MODA TASARIMI</dc:title>
  <dc:creator>Dilek ilerde</dc:creator>
  <cp:lastModifiedBy>mehtap uğur</cp:lastModifiedBy>
  <cp:revision>10</cp:revision>
  <dcterms:created xsi:type="dcterms:W3CDTF">2020-02-12T21:12:09Z</dcterms:created>
  <dcterms:modified xsi:type="dcterms:W3CDTF">2020-02-14T07:35:38Z</dcterms:modified>
</cp:coreProperties>
</file>