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6"/>
  </p:notesMasterIdLst>
  <p:sldIdLst>
    <p:sldId id="613" r:id="rId2"/>
    <p:sldId id="659" r:id="rId3"/>
    <p:sldId id="656" r:id="rId4"/>
    <p:sldId id="657"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ZU COLERI CIHAN" initials="ACC"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70D09"/>
    <a:srgbClr val="FF5050"/>
  </p:clrMru>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9338" autoAdjust="0"/>
    <p:restoredTop sz="94660"/>
  </p:normalViewPr>
  <p:slideViewPr>
    <p:cSldViewPr>
      <p:cViewPr>
        <p:scale>
          <a:sx n="80" d="100"/>
          <a:sy n="80" d="100"/>
        </p:scale>
        <p:origin x="-852" y="3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CE1CB-8182-4EFC-B8F0-659B0E633FF8}" type="datetimeFigureOut">
              <a:rPr lang="tr-TR" smtClean="0"/>
              <a:pPr/>
              <a:t>31.01.2017</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832DDF-24DF-42B2-80F9-E0C7EEF74EE2}"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17" name="Footer Placeholder 16"/>
          <p:cNvSpPr>
            <a:spLocks noGrp="1"/>
          </p:cNvSpPr>
          <p:nvPr>
            <p:ph type="ftr" sz="quarter" idx="11"/>
          </p:nvPr>
        </p:nvSpPr>
        <p:spPr/>
        <p:txBody>
          <a:bodyPr/>
          <a:lstStyle/>
          <a:p>
            <a:endParaRPr lang="tr-TR"/>
          </a:p>
        </p:txBody>
      </p:sp>
      <p:sp>
        <p:nvSpPr>
          <p:cNvPr id="29" name="Slide Number Placeholder 28"/>
          <p:cNvSpPr>
            <a:spLocks noGrp="1"/>
          </p:cNvSpPr>
          <p:nvPr>
            <p:ph type="sldNum" sz="quarter" idx="12"/>
          </p:nvPr>
        </p:nvSpPr>
        <p:spPr/>
        <p:txBody>
          <a:bodyPr/>
          <a:lstStyle/>
          <a:p>
            <a:fld id="{258DC188-8089-4ADF-BDA1-BC4DF4AB9BAC}" type="slidenum">
              <a:rPr lang="tr-TR" smtClean="0"/>
              <a:pPr/>
              <a:t>‹#›</a:t>
            </a:fld>
            <a:endParaRPr lang="tr-T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7924800" y="6416675"/>
            <a:ext cx="762000" cy="365125"/>
          </a:xfrm>
        </p:spPr>
        <p:txBody>
          <a:bodyPr/>
          <a:lstStyle/>
          <a:p>
            <a:fld id="{258DC188-8089-4ADF-BDA1-BC4DF4AB9BAC}"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0B10D9B-10A9-4A05-AD8A-4E49E92AA35F}" type="datetimeFigureOut">
              <a:rPr lang="tr-TR" smtClean="0"/>
              <a:pPr/>
              <a:t>31.01.2017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58DC188-8089-4ADF-BDA1-BC4DF4AB9BA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0B10D9B-10A9-4A05-AD8A-4E49E92AA35F}" type="datetimeFigureOut">
              <a:rPr lang="tr-TR" smtClean="0"/>
              <a:pPr/>
              <a:t>31.01.2017</a:t>
            </a:fld>
            <a:endParaRPr lang="tr-T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tr-T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58DC188-8089-4ADF-BDA1-BC4DF4AB9BAC}"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96752"/>
            <a:ext cx="8229600" cy="1143000"/>
          </a:xfrm>
        </p:spPr>
        <p:txBody>
          <a:bodyPr>
            <a:normAutofit fontScale="90000"/>
          </a:bodyPr>
          <a:lstStyle/>
          <a:p>
            <a:r>
              <a:rPr lang="tr-TR" u="sng" dirty="0" smtClean="0">
                <a:solidFill>
                  <a:srgbClr val="FF0000"/>
                </a:solidFill>
              </a:rPr>
              <a:t>F- GIDA KAYNAKLI MİKROBİYAL  HASTALIKLAR</a:t>
            </a:r>
            <a:endParaRPr lang="tr-TR" u="sng"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a:xfrm>
            <a:off x="395536" y="1340768"/>
            <a:ext cx="8229600" cy="4709160"/>
          </a:xfrm>
        </p:spPr>
        <p:txBody>
          <a:bodyPr>
            <a:normAutofit fontScale="85000" lnSpcReduction="10000"/>
          </a:bodyPr>
          <a:lstStyle/>
          <a:p>
            <a:r>
              <a:rPr lang="da-DK" dirty="0" smtClean="0"/>
              <a:t>Gıdalar </a:t>
            </a:r>
            <a:r>
              <a:rPr lang="tr-TR" dirty="0" smtClean="0"/>
              <a:t>aslında onlara</a:t>
            </a:r>
            <a:r>
              <a:rPr lang="da-DK" dirty="0" smtClean="0"/>
              <a:t> bulaşan mikroorganizmaların gelişmesi</a:t>
            </a:r>
            <a:r>
              <a:rPr lang="tr-TR" dirty="0" smtClean="0"/>
              <a:t> neticesinde bozulur. </a:t>
            </a:r>
          </a:p>
          <a:p>
            <a:r>
              <a:rPr lang="tr-TR" dirty="0" smtClean="0"/>
              <a:t>Gıdalar, besin değerlerine ve su içeriklerine bağlı olarak, mikrobiyal gelişime duyarlılıkta oldukça farklılık gösterirler.</a:t>
            </a:r>
          </a:p>
          <a:p>
            <a:r>
              <a:rPr lang="tr-TR" dirty="0" smtClean="0"/>
              <a:t>Dayanıklı ve yarı-dayanıklı gıdaların bozulmayla ilişkili olarak sınırlı raf ömürleri vardır. </a:t>
            </a:r>
          </a:p>
          <a:p>
            <a:r>
              <a:rPr lang="tr-TR" dirty="0" smtClean="0"/>
              <a:t>Çeşitli mikroorganizmalar bozulmayı indükler ve bazı gıda bozukluğu yapan mikroorganizmalar potansiyel patojen de olabilir.</a:t>
            </a:r>
          </a:p>
          <a:p>
            <a:r>
              <a:rPr lang="tr-TR" dirty="0" smtClean="0"/>
              <a:t>Bir besin maddesinde gelişerek çoğalan mikroorgannizmaların ürettikleri toksinler de gıda zehirlenmelerine yol açabilir.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FF0000"/>
                </a:solidFill>
              </a:rPr>
              <a:t>Gıda kaynaklı enfeksiyonlar</a:t>
            </a:r>
            <a:endParaRPr lang="tr-TR" dirty="0">
              <a:solidFill>
                <a:srgbClr val="FF0000"/>
              </a:solidFill>
            </a:endParaRPr>
          </a:p>
        </p:txBody>
      </p:sp>
      <p:sp>
        <p:nvSpPr>
          <p:cNvPr id="3" name="Content Placeholder 2"/>
          <p:cNvSpPr>
            <a:spLocks noGrp="1"/>
          </p:cNvSpPr>
          <p:nvPr>
            <p:ph idx="1"/>
          </p:nvPr>
        </p:nvSpPr>
        <p:spPr/>
        <p:txBody>
          <a:bodyPr/>
          <a:lstStyle/>
          <a:p>
            <a:r>
              <a:rPr lang="tr-TR" dirty="0" smtClean="0">
                <a:solidFill>
                  <a:srgbClr val="FFFF00"/>
                </a:solidFill>
              </a:rPr>
              <a:t>Salmonellozis</a:t>
            </a:r>
            <a:endParaRPr lang="tr-TR" b="1" dirty="0" smtClean="0">
              <a:solidFill>
                <a:srgbClr val="FFFF00"/>
              </a:solidFill>
            </a:endParaRPr>
          </a:p>
          <a:p>
            <a:r>
              <a:rPr lang="it-IT" b="1" dirty="0" smtClean="0">
                <a:solidFill>
                  <a:srgbClr val="FFFF00"/>
                </a:solidFill>
              </a:rPr>
              <a:t>Patojenik </a:t>
            </a:r>
            <a:r>
              <a:rPr lang="it-IT" b="1" i="1" dirty="0" smtClean="0">
                <a:solidFill>
                  <a:srgbClr val="FFFF00"/>
                </a:solidFill>
              </a:rPr>
              <a:t>Escherichia coli</a:t>
            </a:r>
          </a:p>
          <a:p>
            <a:r>
              <a:rPr lang="tr-TR" b="1" i="1" dirty="0" smtClean="0">
                <a:solidFill>
                  <a:srgbClr val="FFFF00"/>
                </a:solidFill>
              </a:rPr>
              <a:t>Campylobacter</a:t>
            </a:r>
          </a:p>
          <a:p>
            <a:r>
              <a:rPr lang="tr-TR" b="1" dirty="0" smtClean="0">
                <a:solidFill>
                  <a:srgbClr val="FFFF00"/>
                </a:solidFill>
              </a:rPr>
              <a:t>Listeriozis</a:t>
            </a:r>
          </a:p>
          <a:p>
            <a:r>
              <a:rPr lang="tr-TR" b="1" dirty="0" smtClean="0">
                <a:solidFill>
                  <a:srgbClr val="FFFF00"/>
                </a:solidFill>
              </a:rPr>
              <a:t>Gıda Orijinli Diğer Enfeksiyon </a:t>
            </a:r>
            <a:r>
              <a:rPr lang="tr-TR" dirty="0" smtClean="0">
                <a:solidFill>
                  <a:srgbClr val="FFFF00"/>
                </a:solidFill>
              </a:rPr>
              <a:t>Hastalıkları</a:t>
            </a:r>
            <a:endParaRPr lang="tr-TR" dirty="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dirty="0" smtClean="0">
                <a:solidFill>
                  <a:srgbClr val="FF0000"/>
                </a:solidFill>
              </a:rPr>
              <a:t>Gıda zehirlenmesi</a:t>
            </a:r>
            <a:endParaRPr lang="tr-TR" sz="3200" dirty="0">
              <a:solidFill>
                <a:srgbClr val="FF0000"/>
              </a:solidFill>
            </a:endParaRPr>
          </a:p>
        </p:txBody>
      </p:sp>
      <p:sp>
        <p:nvSpPr>
          <p:cNvPr id="3" name="Content Placeholder 2"/>
          <p:cNvSpPr>
            <a:spLocks noGrp="1"/>
          </p:cNvSpPr>
          <p:nvPr>
            <p:ph idx="1"/>
          </p:nvPr>
        </p:nvSpPr>
        <p:spPr>
          <a:xfrm>
            <a:off x="467544" y="1844824"/>
            <a:ext cx="8229600" cy="4032488"/>
          </a:xfrm>
        </p:spPr>
        <p:txBody>
          <a:bodyPr>
            <a:normAutofit lnSpcReduction="10000"/>
          </a:bodyPr>
          <a:lstStyle/>
          <a:p>
            <a:r>
              <a:rPr lang="tr-TR" dirty="0" smtClean="0"/>
              <a:t>Gıda-orijinli hastalıklar gıda zehirlenmesi ve gıda enfeksiyonlarını kapsar. Gıda zehirlenmesi mikrobiyal toksinlerin faaliyeti sonucu oluşur. Gıda enfeksiyonları ise vücutta mikroorganizmaların gelişimi yoluyla ölçülür. Gıdadlardaki mikroorganizma gelişimini örneklemek için özel teknikler kullanılır.</a:t>
            </a:r>
            <a:endParaRPr lang="tr-TR" dirty="0" smtClean="0">
              <a:solidFill>
                <a:srgbClr val="FFFF00"/>
              </a:solidFill>
            </a:endParaRPr>
          </a:p>
          <a:p>
            <a:r>
              <a:rPr lang="tr-TR" dirty="0" smtClean="0">
                <a:solidFill>
                  <a:srgbClr val="FFFF00"/>
                </a:solidFill>
              </a:rPr>
              <a:t>Stafilokokkal Gıda Zehirlenmesi</a:t>
            </a:r>
            <a:endParaRPr lang="tr-TR" b="1" dirty="0" smtClean="0">
              <a:solidFill>
                <a:srgbClr val="FFFF00"/>
              </a:solidFill>
            </a:endParaRPr>
          </a:p>
          <a:p>
            <a:r>
              <a:rPr lang="tr-TR" dirty="0" smtClean="0">
                <a:solidFill>
                  <a:srgbClr val="FFFF00"/>
                </a:solidFill>
              </a:rPr>
              <a:t>Klostridiyal Gıda Zehirlenmesi</a:t>
            </a:r>
            <a:endParaRPr lang="tr-TR" dirty="0">
              <a:solidFill>
                <a:srgbClr val="FFFF0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4346</TotalTime>
  <Words>129</Words>
  <Application>Microsoft Office PowerPoint</Application>
  <PresentationFormat>On-screen Show (4:3)</PresentationFormat>
  <Paragraphs>16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Apex</vt:lpstr>
      <vt:lpstr>F- GIDA KAYNAKLI MİKROBİYAL  HASTALIKLAR</vt:lpstr>
      <vt:lpstr>Slide 2</vt:lpstr>
      <vt:lpstr>Gıda kaynaklı enfeksiyonlar</vt:lpstr>
      <vt:lpstr>Gıda zehirlenmesi</vt:lpstr>
    </vt:vector>
  </TitlesOfParts>
  <Company>BIYOLOJI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 431</dc:title>
  <dc:creator>ARZU COLERI CIHAN</dc:creator>
  <cp:lastModifiedBy>ARZU</cp:lastModifiedBy>
  <cp:revision>498</cp:revision>
  <dcterms:created xsi:type="dcterms:W3CDTF">2014-09-17T10:19:17Z</dcterms:created>
  <dcterms:modified xsi:type="dcterms:W3CDTF">2017-01-31T21:42:31Z</dcterms:modified>
</cp:coreProperties>
</file>