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3EA8C-A88D-4A9A-9248-7C552F1D1052}" type="datetimeFigureOut">
              <a:rPr lang="tr-TR" smtClean="0"/>
              <a:t>28.01.2021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89082-7772-4D74-8300-A766E2A5557B}" type="slidenum">
              <a:rPr lang="tr-TR" smtClean="0"/>
              <a:t>‹#›</a:t>
            </a:fld>
            <a:endParaRPr lang="tr-TR"/>
          </a:p>
        </p:txBody>
      </p:sp>
    </p:spTree>
    <p:extLst>
      <p:ext uri="{BB962C8B-B14F-4D97-AF65-F5344CB8AC3E}">
        <p14:creationId xmlns:p14="http://schemas.microsoft.com/office/powerpoint/2010/main" val="200321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97E2D4-07BB-4F19-B6F5-DA6469E3E0A1}" type="slidenum">
              <a:rPr lang="tr-TR" smtClean="0"/>
              <a:t>3</a:t>
            </a:fld>
            <a:endParaRPr lang="tr-TR"/>
          </a:p>
        </p:txBody>
      </p:sp>
    </p:spTree>
    <p:extLst>
      <p:ext uri="{BB962C8B-B14F-4D97-AF65-F5344CB8AC3E}">
        <p14:creationId xmlns:p14="http://schemas.microsoft.com/office/powerpoint/2010/main" val="375646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E58FEAA-9004-44B5-A525-5F511A43B73F}" type="datetimeFigureOut">
              <a:rPr lang="tr-TR" smtClean="0"/>
              <a:t>28.01.2021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28369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58FEAA-9004-44B5-A525-5F511A43B73F}" type="datetimeFigureOut">
              <a:rPr lang="tr-TR" smtClean="0"/>
              <a:t>28.01.2021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301352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58FEAA-9004-44B5-A525-5F511A43B73F}" type="datetimeFigureOut">
              <a:rPr lang="tr-TR" smtClean="0"/>
              <a:t>28.01.2021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265465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97636" y="1759790"/>
            <a:ext cx="8109909" cy="468414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tr-TR" dirty="0"/>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36" y="0"/>
            <a:ext cx="8109909" cy="1430840"/>
          </a:xfrm>
          <a:prstGeom prst="rect">
            <a:avLst/>
          </a:prstGeom>
        </p:spPr>
      </p:pic>
      <p:sp>
        <p:nvSpPr>
          <p:cNvPr id="4" name="Altbilgi Yer Tutucusu 4"/>
          <p:cNvSpPr>
            <a:spLocks noGrp="1"/>
          </p:cNvSpPr>
          <p:nvPr>
            <p:ph type="ftr" sz="quarter" idx="3"/>
          </p:nvPr>
        </p:nvSpPr>
        <p:spPr>
          <a:xfrm>
            <a:off x="3028950" y="6478437"/>
            <a:ext cx="3086100" cy="379563"/>
          </a:xfrm>
          <a:prstGeom prst="rect">
            <a:avLst/>
          </a:prstGeom>
        </p:spPr>
        <p:txBody>
          <a:bodyPr/>
          <a:lstStyle>
            <a:lvl1pPr>
              <a:defRPr baseline="0">
                <a:solidFill>
                  <a:schemeClr val="accent6">
                    <a:lumMod val="75000"/>
                  </a:schemeClr>
                </a:solidFill>
              </a:defRPr>
            </a:lvl1pPr>
          </a:lstStyle>
          <a:p>
            <a:endParaRPr lang="tr-TR" dirty="0" smtClean="0"/>
          </a:p>
        </p:txBody>
      </p:sp>
    </p:spTree>
    <p:extLst>
      <p:ext uri="{BB962C8B-B14F-4D97-AF65-F5344CB8AC3E}">
        <p14:creationId xmlns:p14="http://schemas.microsoft.com/office/powerpoint/2010/main" val="41608599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58FEAA-9004-44B5-A525-5F511A43B73F}" type="datetimeFigureOut">
              <a:rPr lang="tr-TR" smtClean="0"/>
              <a:t>28.01.2021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176438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58FEAA-9004-44B5-A525-5F511A43B73F}" type="datetimeFigureOut">
              <a:rPr lang="tr-TR" smtClean="0"/>
              <a:t>28.01.2021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278452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E58FEAA-9004-44B5-A525-5F511A43B73F}" type="datetimeFigureOut">
              <a:rPr lang="tr-TR" smtClean="0"/>
              <a:t>28.01.2021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187893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58FEAA-9004-44B5-A525-5F511A43B73F}" type="datetimeFigureOut">
              <a:rPr lang="tr-TR" smtClean="0"/>
              <a:t>28.01.2021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125607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E58FEAA-9004-44B5-A525-5F511A43B73F}" type="datetimeFigureOut">
              <a:rPr lang="tr-TR" smtClean="0"/>
              <a:t>28.01.2021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9992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58FEAA-9004-44B5-A525-5F511A43B73F}" type="datetimeFigureOut">
              <a:rPr lang="tr-TR" smtClean="0"/>
              <a:t>28.01.2021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88026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58FEAA-9004-44B5-A525-5F511A43B73F}" type="datetimeFigureOut">
              <a:rPr lang="tr-TR" smtClean="0"/>
              <a:t>28.01.2021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395763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58FEAA-9004-44B5-A525-5F511A43B73F}" type="datetimeFigureOut">
              <a:rPr lang="tr-TR" smtClean="0"/>
              <a:t>28.01.2021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4208B26-BF50-4A25-AB28-16BB2CA447D8}" type="slidenum">
              <a:rPr lang="tr-TR" smtClean="0"/>
              <a:t>‹#›</a:t>
            </a:fld>
            <a:endParaRPr lang="tr-TR"/>
          </a:p>
        </p:txBody>
      </p:sp>
    </p:spTree>
    <p:extLst>
      <p:ext uri="{BB962C8B-B14F-4D97-AF65-F5344CB8AC3E}">
        <p14:creationId xmlns:p14="http://schemas.microsoft.com/office/powerpoint/2010/main" val="26834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8FEAA-9004-44B5-A525-5F511A43B73F}" type="datetimeFigureOut">
              <a:rPr lang="tr-TR" smtClean="0"/>
              <a:t>28.01.2021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08B26-BF50-4A25-AB28-16BB2CA447D8}" type="slidenum">
              <a:rPr lang="tr-TR" smtClean="0"/>
              <a:t>‹#›</a:t>
            </a:fld>
            <a:endParaRPr lang="tr-TR"/>
          </a:p>
        </p:txBody>
      </p:sp>
    </p:spTree>
    <p:extLst>
      <p:ext uri="{BB962C8B-B14F-4D97-AF65-F5344CB8AC3E}">
        <p14:creationId xmlns:p14="http://schemas.microsoft.com/office/powerpoint/2010/main" val="111405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97636" y="1498295"/>
            <a:ext cx="8109909" cy="4945638"/>
          </a:xfrm>
        </p:spPr>
        <p:txBody>
          <a:bodyPr/>
          <a:lstStyle/>
          <a:p>
            <a:endParaRPr lang="tr-TR" sz="3600" b="1" dirty="0" smtClean="0">
              <a:solidFill>
                <a:srgbClr val="0070C0"/>
              </a:solidFill>
            </a:endParaRPr>
          </a:p>
          <a:p>
            <a:r>
              <a:rPr lang="tr-TR" sz="4000" b="1" dirty="0">
                <a:solidFill>
                  <a:srgbClr val="FF0000"/>
                </a:solidFill>
              </a:rPr>
              <a:t>MARKA KAVRAMI VE MARKA TÜRLERİ</a:t>
            </a:r>
            <a:endParaRPr lang="tr-TR" sz="3600" dirty="0">
              <a:solidFill>
                <a:srgbClr val="FF0000"/>
              </a:solidFill>
            </a:endParaRPr>
          </a:p>
          <a:p>
            <a:endParaRPr lang="tr-TR" dirty="0">
              <a:solidFill>
                <a:srgbClr val="0070C0"/>
              </a:solidFill>
            </a:endParaRPr>
          </a:p>
          <a:p>
            <a:r>
              <a:rPr lang="tr-TR" b="1" dirty="0" smtClean="0">
                <a:solidFill>
                  <a:srgbClr val="0070C0"/>
                </a:solidFill>
              </a:rPr>
              <a:t>Prof. Dr. Arzu OĞUZ</a:t>
            </a:r>
          </a:p>
          <a:p>
            <a:r>
              <a:rPr lang="tr-TR" sz="2000" dirty="0" smtClean="0">
                <a:solidFill>
                  <a:srgbClr val="0070C0"/>
                </a:solidFill>
              </a:rPr>
              <a:t>Ankara Üniversitesi Hukuk Fakültesi Fikri Mülkiyet Hukuku ABD Başkanı</a:t>
            </a:r>
          </a:p>
          <a:p>
            <a:r>
              <a:rPr lang="tr-TR" sz="2000" dirty="0">
                <a:solidFill>
                  <a:srgbClr val="0070C0"/>
                </a:solidFill>
              </a:rPr>
              <a:t>Ankara Üniversitesi </a:t>
            </a:r>
            <a:r>
              <a:rPr lang="tr-TR" sz="2000" dirty="0" smtClean="0">
                <a:solidFill>
                  <a:srgbClr val="0070C0"/>
                </a:solidFill>
              </a:rPr>
              <a:t>Fikri ve Sınai Haklar Araştırma ve Uygulama Merkezi Müdürü</a:t>
            </a:r>
          </a:p>
          <a:p>
            <a:endParaRPr lang="tr-TR" sz="2800" b="1" dirty="0" smtClean="0">
              <a:solidFill>
                <a:srgbClr val="0070C0"/>
              </a:solidFill>
            </a:endParaRPr>
          </a:p>
          <a:p>
            <a:endParaRPr lang="tr-TR" dirty="0" smtClean="0">
              <a:solidFill>
                <a:srgbClr val="002060"/>
              </a:solidFill>
            </a:endParaRPr>
          </a:p>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p:txBody>
      </p:sp>
    </p:spTree>
    <p:extLst>
      <p:ext uri="{BB962C8B-B14F-4D97-AF65-F5344CB8AC3E}">
        <p14:creationId xmlns:p14="http://schemas.microsoft.com/office/powerpoint/2010/main" val="219188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d. Şekiller, Logo ve Amblemler</a:t>
            </a:r>
          </a:p>
          <a:p>
            <a:pPr marL="342900" indent="-342900" algn="just">
              <a:buClr>
                <a:srgbClr val="FF0000"/>
              </a:buClr>
              <a:buFont typeface="Arial" panose="020B0604020202020204" pitchFamily="34" charset="0"/>
              <a:buChar char="•"/>
            </a:pPr>
            <a:r>
              <a:rPr lang="tr-TR" dirty="0" smtClean="0">
                <a:solidFill>
                  <a:srgbClr val="0070C0"/>
                </a:solidFill>
              </a:rPr>
              <a:t>Sözcük </a:t>
            </a:r>
            <a:r>
              <a:rPr lang="tr-TR" dirty="0">
                <a:solidFill>
                  <a:srgbClr val="0070C0"/>
                </a:solidFill>
              </a:rPr>
              <a:t>markalarının çoğunluğunun şekille birlikte tescil </a:t>
            </a:r>
            <a:r>
              <a:rPr lang="tr-TR" dirty="0" smtClean="0">
                <a:solidFill>
                  <a:srgbClr val="0070C0"/>
                </a:solidFill>
              </a:rPr>
              <a:t>edilir. </a:t>
            </a:r>
          </a:p>
          <a:p>
            <a:pPr marL="342900" indent="-342900" algn="just">
              <a:buClr>
                <a:srgbClr val="FF0000"/>
              </a:buClr>
              <a:buFont typeface="Arial" panose="020B0604020202020204" pitchFamily="34" charset="0"/>
              <a:buChar char="•"/>
            </a:pPr>
            <a:r>
              <a:rPr lang="tr-TR" dirty="0" smtClean="0">
                <a:solidFill>
                  <a:srgbClr val="0070C0"/>
                </a:solidFill>
              </a:rPr>
              <a:t>Tek başına bir şekil de </a:t>
            </a:r>
            <a:r>
              <a:rPr lang="tr-TR" dirty="0" smtClean="0">
                <a:solidFill>
                  <a:srgbClr val="0070C0"/>
                </a:solidFill>
              </a:rPr>
              <a:t> </a:t>
            </a:r>
            <a:r>
              <a:rPr lang="tr-TR" dirty="0">
                <a:solidFill>
                  <a:srgbClr val="0070C0"/>
                </a:solidFill>
              </a:rPr>
              <a:t>a</a:t>
            </a:r>
            <a:r>
              <a:rPr lang="tr-TR" dirty="0" smtClean="0">
                <a:solidFill>
                  <a:srgbClr val="0070C0"/>
                </a:solidFill>
              </a:rPr>
              <a:t>yrıca </a:t>
            </a:r>
            <a:r>
              <a:rPr lang="tr-TR" dirty="0">
                <a:solidFill>
                  <a:srgbClr val="0070C0"/>
                </a:solidFill>
              </a:rPr>
              <a:t>ayırt edici olma koşulu </a:t>
            </a:r>
            <a:r>
              <a:rPr lang="tr-TR" dirty="0" smtClean="0">
                <a:solidFill>
                  <a:srgbClr val="0070C0"/>
                </a:solidFill>
              </a:rPr>
              <a:t>tescil edilebilir. </a:t>
            </a:r>
          </a:p>
          <a:p>
            <a:pPr marL="342900" indent="-342900" algn="just">
              <a:buClr>
                <a:srgbClr val="FF0000"/>
              </a:buClr>
              <a:buFont typeface="Arial" panose="020B0604020202020204" pitchFamily="34" charset="0"/>
              <a:buChar char="•"/>
            </a:pPr>
            <a:r>
              <a:rPr lang="tr-TR" dirty="0" smtClean="0">
                <a:solidFill>
                  <a:srgbClr val="0070C0"/>
                </a:solidFill>
              </a:rPr>
              <a:t>Bu </a:t>
            </a:r>
            <a:r>
              <a:rPr lang="tr-TR" dirty="0">
                <a:solidFill>
                  <a:srgbClr val="0070C0"/>
                </a:solidFill>
              </a:rPr>
              <a:t>anlamda, etiketler, damgalar, kenar süsleri, hologram, logo, renk kombinasyonları, soyut ayırt edici karaktere sahip olmak koşuluyla marka olarak tescil edilebilir. </a:t>
            </a:r>
            <a:endParaRPr lang="tr-TR" dirty="0" smtClean="0">
              <a:solidFill>
                <a:srgbClr val="0070C0"/>
              </a:solidFill>
            </a:endParaRPr>
          </a:p>
          <a:p>
            <a:pPr marL="342900" indent="-342900" algn="just">
              <a:buClr>
                <a:srgbClr val="FF0000"/>
              </a:buClr>
              <a:buFont typeface="Arial" panose="020B0604020202020204" pitchFamily="34" charset="0"/>
              <a:buChar char="•"/>
            </a:pPr>
            <a:r>
              <a:rPr lang="tr-TR" dirty="0" smtClean="0">
                <a:solidFill>
                  <a:srgbClr val="0070C0"/>
                </a:solidFill>
              </a:rPr>
              <a:t>Resimler</a:t>
            </a:r>
            <a:r>
              <a:rPr lang="tr-TR" dirty="0">
                <a:solidFill>
                  <a:srgbClr val="0070C0"/>
                </a:solidFill>
              </a:rPr>
              <a:t>; siyah </a:t>
            </a:r>
            <a:r>
              <a:rPr lang="tr-TR" dirty="0" smtClean="0">
                <a:solidFill>
                  <a:srgbClr val="0070C0"/>
                </a:solidFill>
              </a:rPr>
              <a:t>beyaz veya renkli olabilir. </a:t>
            </a:r>
          </a:p>
          <a:p>
            <a:endParaRPr lang="tr-TR" dirty="0"/>
          </a:p>
        </p:txBody>
      </p:sp>
    </p:spTree>
    <p:extLst>
      <p:ext uri="{BB962C8B-B14F-4D97-AF65-F5344CB8AC3E}">
        <p14:creationId xmlns:p14="http://schemas.microsoft.com/office/powerpoint/2010/main" val="493563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lstStyle/>
          <a:p>
            <a:endParaRPr lang="tr-TR"/>
          </a:p>
        </p:txBody>
      </p:sp>
      <p:pic>
        <p:nvPicPr>
          <p:cNvPr id="3"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414" y="4292964"/>
            <a:ext cx="1245394"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7155" y="2942985"/>
            <a:ext cx="82748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4158" y="2887422"/>
            <a:ext cx="95607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8441" y="4911019"/>
            <a:ext cx="2025254"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2718" y="4210137"/>
            <a:ext cx="106561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110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lnSpcReduction="10000"/>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e. Üç Boyutlu Şekiller</a:t>
            </a:r>
          </a:p>
          <a:p>
            <a:pPr algn="just"/>
            <a:r>
              <a:rPr lang="tr-TR" dirty="0" smtClean="0">
                <a:solidFill>
                  <a:srgbClr val="0070C0"/>
                </a:solidFill>
              </a:rPr>
              <a:t>SMK </a:t>
            </a:r>
            <a:r>
              <a:rPr lang="tr-TR" dirty="0">
                <a:solidFill>
                  <a:srgbClr val="0070C0"/>
                </a:solidFill>
              </a:rPr>
              <a:t>md. 4’te “şekiller … malların biçimi ve </a:t>
            </a:r>
            <a:r>
              <a:rPr lang="tr-TR" dirty="0" err="1">
                <a:solidFill>
                  <a:srgbClr val="0070C0"/>
                </a:solidFill>
              </a:rPr>
              <a:t>ambalajları”ndan</a:t>
            </a:r>
            <a:r>
              <a:rPr lang="tr-TR" dirty="0">
                <a:solidFill>
                  <a:srgbClr val="0070C0"/>
                </a:solidFill>
              </a:rPr>
              <a:t> </a:t>
            </a:r>
            <a:r>
              <a:rPr lang="tr-TR" dirty="0" smtClean="0">
                <a:solidFill>
                  <a:srgbClr val="0070C0"/>
                </a:solidFill>
              </a:rPr>
              <a:t>bahsedilmiş</a:t>
            </a:r>
            <a:r>
              <a:rPr lang="tr-TR" dirty="0">
                <a:solidFill>
                  <a:srgbClr val="0070C0"/>
                </a:solidFill>
              </a:rPr>
              <a:t>, mal ve ambalajla ilgisi olmayan üç boyutlu şekillerin marka </a:t>
            </a:r>
            <a:r>
              <a:rPr lang="tr-TR" dirty="0" smtClean="0">
                <a:solidFill>
                  <a:srgbClr val="0070C0"/>
                </a:solidFill>
              </a:rPr>
              <a:t>olarak </a:t>
            </a:r>
            <a:r>
              <a:rPr lang="tr-TR" dirty="0">
                <a:solidFill>
                  <a:srgbClr val="0070C0"/>
                </a:solidFill>
              </a:rPr>
              <a:t>tescilinin mümkün olup olmadığı açıkça belirtilmemiştir. </a:t>
            </a:r>
            <a:endParaRPr lang="tr-TR" dirty="0" smtClean="0">
              <a:solidFill>
                <a:srgbClr val="0070C0"/>
              </a:solidFill>
            </a:endParaRPr>
          </a:p>
          <a:p>
            <a:pPr algn="just"/>
            <a:r>
              <a:rPr lang="tr-TR" dirty="0" smtClean="0">
                <a:solidFill>
                  <a:srgbClr val="0070C0"/>
                </a:solidFill>
              </a:rPr>
              <a:t>Üç </a:t>
            </a:r>
            <a:r>
              <a:rPr lang="tr-TR" dirty="0">
                <a:solidFill>
                  <a:srgbClr val="0070C0"/>
                </a:solidFill>
              </a:rPr>
              <a:t>boyutlu şekiller daha çok tasarım olarak tescil edilmektedir</a:t>
            </a:r>
            <a:r>
              <a:rPr lang="tr-TR" dirty="0" smtClean="0">
                <a:solidFill>
                  <a:srgbClr val="0070C0"/>
                </a:solidFill>
              </a:rPr>
              <a:t>..</a:t>
            </a:r>
            <a:endParaRPr lang="tr-TR" dirty="0">
              <a:solidFill>
                <a:srgbClr val="0070C0"/>
              </a:solidFill>
            </a:endParaRPr>
          </a:p>
          <a:p>
            <a:pPr algn="just"/>
            <a:r>
              <a:rPr lang="tr-TR" dirty="0">
                <a:solidFill>
                  <a:srgbClr val="0070C0"/>
                </a:solidFill>
              </a:rPr>
              <a:t>Buna göre marka niteliği taşıyan malın kendisini göstermeyen bağım-sız üç boyutlu şekiller (Coca-Cola şişesi, Swatch saatleri) marka </a:t>
            </a:r>
            <a:r>
              <a:rPr lang="tr-TR" dirty="0" smtClean="0">
                <a:solidFill>
                  <a:srgbClr val="0070C0"/>
                </a:solidFill>
              </a:rPr>
              <a:t>olabileceği </a:t>
            </a:r>
            <a:r>
              <a:rPr lang="tr-TR" dirty="0">
                <a:solidFill>
                  <a:srgbClr val="0070C0"/>
                </a:solidFill>
              </a:rPr>
              <a:t>gibi, malın yüzeyine konulabilen bağımsız üç boyutlu şekiller de (Mercedes yıldızı gibi) marka olabilir.</a:t>
            </a:r>
          </a:p>
          <a:p>
            <a:endParaRPr lang="tr-TR" dirty="0"/>
          </a:p>
        </p:txBody>
      </p:sp>
    </p:spTree>
    <p:extLst>
      <p:ext uri="{BB962C8B-B14F-4D97-AF65-F5344CB8AC3E}">
        <p14:creationId xmlns:p14="http://schemas.microsoft.com/office/powerpoint/2010/main" val="19132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lstStyle/>
          <a:p>
            <a:endParaRPr lang="tr-TR"/>
          </a:p>
        </p:txBody>
      </p:sp>
      <p:pic>
        <p:nvPicPr>
          <p:cNvPr id="3"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522" y="2434985"/>
            <a:ext cx="3238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3576" y="3058922"/>
            <a:ext cx="692944"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1304" y="2674097"/>
            <a:ext cx="2221245" cy="248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02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305719" y="1520329"/>
            <a:ext cx="5973896" cy="4923604"/>
          </a:xfrm>
        </p:spPr>
        <p:txBody>
          <a:bodyPr>
            <a:normAutofit fontScale="70000" lnSpcReduction="20000"/>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f. Renkler</a:t>
            </a:r>
          </a:p>
          <a:p>
            <a:pPr algn="just"/>
            <a:r>
              <a:rPr lang="tr-TR" dirty="0" smtClean="0">
                <a:solidFill>
                  <a:srgbClr val="0070C0"/>
                </a:solidFill>
              </a:rPr>
              <a:t>KHK</a:t>
            </a:r>
            <a:r>
              <a:rPr lang="tr-TR" dirty="0">
                <a:solidFill>
                  <a:srgbClr val="0070C0"/>
                </a:solidFill>
              </a:rPr>
              <a:t>, bir rengin marka olarak tescil edilip edilemeyeceği konusunda bir hüküm içermemekteydi</a:t>
            </a:r>
            <a:r>
              <a:rPr lang="tr-TR" dirty="0" smtClean="0">
                <a:solidFill>
                  <a:srgbClr val="0070C0"/>
                </a:solidFill>
              </a:rPr>
              <a:t>.</a:t>
            </a:r>
          </a:p>
          <a:p>
            <a:pPr algn="just"/>
            <a:r>
              <a:rPr lang="tr-TR" dirty="0" smtClean="0">
                <a:solidFill>
                  <a:srgbClr val="0070C0"/>
                </a:solidFill>
              </a:rPr>
              <a:t>Ancak</a:t>
            </a:r>
            <a:r>
              <a:rPr lang="tr-TR" dirty="0">
                <a:solidFill>
                  <a:srgbClr val="0070C0"/>
                </a:solidFill>
              </a:rPr>
              <a:t>, KHK md. 5/1 uyarınca bir teşebbüsün mal ya da hizmetlerini bir başka teşebbüsün mal ya da hizmetlerinden ayırt etmeyi sağlayabildiği, çizimle görüntülenebildiği veya benzer bir biçimde ifade edilebildiği, baskı yoluyla yayınlanabildiği ve </a:t>
            </a:r>
            <a:r>
              <a:rPr lang="tr-TR" dirty="0" smtClean="0">
                <a:solidFill>
                  <a:srgbClr val="0070C0"/>
                </a:solidFill>
              </a:rPr>
              <a:t>çoğaltılabildiği </a:t>
            </a:r>
            <a:r>
              <a:rPr lang="tr-TR" dirty="0">
                <a:solidFill>
                  <a:srgbClr val="0070C0"/>
                </a:solidFill>
              </a:rPr>
              <a:t>sürece renklerin de marka olarak </a:t>
            </a:r>
            <a:r>
              <a:rPr lang="tr-TR" dirty="0" smtClean="0">
                <a:solidFill>
                  <a:srgbClr val="0070C0"/>
                </a:solidFill>
              </a:rPr>
              <a:t>tescil edilebileceği düşünülmekteydi. </a:t>
            </a:r>
          </a:p>
          <a:p>
            <a:pPr algn="just"/>
            <a:r>
              <a:rPr lang="tr-TR" dirty="0" smtClean="0">
                <a:solidFill>
                  <a:srgbClr val="0070C0"/>
                </a:solidFill>
              </a:rPr>
              <a:t>SMK </a:t>
            </a:r>
            <a:r>
              <a:rPr lang="tr-TR" dirty="0">
                <a:solidFill>
                  <a:srgbClr val="0070C0"/>
                </a:solidFill>
              </a:rPr>
              <a:t>md. 4 renklere açıkça yer vermek suretiyle, renk markası önündeki engeli kaldırmıştır . </a:t>
            </a:r>
            <a:endParaRPr lang="tr-TR" dirty="0" smtClean="0">
              <a:solidFill>
                <a:srgbClr val="0070C0"/>
              </a:solidFill>
            </a:endParaRPr>
          </a:p>
          <a:p>
            <a:pPr algn="just"/>
            <a:r>
              <a:rPr lang="tr-TR" dirty="0" smtClean="0">
                <a:solidFill>
                  <a:srgbClr val="0070C0"/>
                </a:solidFill>
              </a:rPr>
              <a:t>Ancak</a:t>
            </a:r>
            <a:r>
              <a:rPr lang="tr-TR" dirty="0">
                <a:solidFill>
                  <a:srgbClr val="0070C0"/>
                </a:solidFill>
              </a:rPr>
              <a:t>, soyut renklerin kural olarak somut ayırt edici niteliğe sahip olmamasından ötürü, tescil yoluyla bir kişinin tekeline verilmesi toplumsal menfaatlere ve hakkaniyete aykırı olacağından, soyut renkler kullanım sonucu ayırt edici niteliğe kavuşmadıkları sürece marka olarak tescil edilmemektedir . </a:t>
            </a:r>
            <a:endParaRPr lang="tr-TR" dirty="0"/>
          </a:p>
        </p:txBody>
      </p:sp>
      <p:pic>
        <p:nvPicPr>
          <p:cNvPr id="1026" name="Picture 2" descr="milka purpl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296" y="2735721"/>
            <a:ext cx="2543892" cy="287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13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305718" y="1674563"/>
            <a:ext cx="8237863" cy="5089794"/>
          </a:xfrm>
        </p:spPr>
        <p:txBody>
          <a:bodyPr>
            <a:normAutofit fontScale="92500" lnSpcReduction="10000"/>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g. Sesler</a:t>
            </a:r>
          </a:p>
          <a:p>
            <a:pPr algn="just"/>
            <a:r>
              <a:rPr lang="tr-TR" dirty="0" smtClean="0">
                <a:solidFill>
                  <a:srgbClr val="0070C0"/>
                </a:solidFill>
              </a:rPr>
              <a:t>KHK’da </a:t>
            </a:r>
            <a:r>
              <a:rPr lang="tr-TR" dirty="0">
                <a:solidFill>
                  <a:srgbClr val="0070C0"/>
                </a:solidFill>
              </a:rPr>
              <a:t>ses markaları özel bir hükme sahip değildi. </a:t>
            </a:r>
            <a:endParaRPr lang="tr-TR" dirty="0" smtClean="0">
              <a:solidFill>
                <a:srgbClr val="0070C0"/>
              </a:solidFill>
            </a:endParaRPr>
          </a:p>
          <a:p>
            <a:pPr algn="just"/>
            <a:r>
              <a:rPr lang="tr-TR" dirty="0" smtClean="0">
                <a:solidFill>
                  <a:srgbClr val="0070C0"/>
                </a:solidFill>
              </a:rPr>
              <a:t>Ancak </a:t>
            </a:r>
            <a:r>
              <a:rPr lang="tr-TR" dirty="0">
                <a:solidFill>
                  <a:srgbClr val="0070C0"/>
                </a:solidFill>
              </a:rPr>
              <a:t>KHK md. 5/1’e göre çizimle görüntülenebilmesi (nota veya </a:t>
            </a:r>
            <a:r>
              <a:rPr lang="tr-TR" dirty="0" err="1">
                <a:solidFill>
                  <a:srgbClr val="0070C0"/>
                </a:solidFill>
              </a:rPr>
              <a:t>fonogram</a:t>
            </a:r>
            <a:r>
              <a:rPr lang="tr-TR" dirty="0">
                <a:solidFill>
                  <a:srgbClr val="0070C0"/>
                </a:solidFill>
              </a:rPr>
              <a:t> ile tespit </a:t>
            </a:r>
            <a:r>
              <a:rPr lang="tr-TR" dirty="0" smtClean="0">
                <a:solidFill>
                  <a:srgbClr val="0070C0"/>
                </a:solidFill>
              </a:rPr>
              <a:t>edilebilmesi</a:t>
            </a:r>
            <a:r>
              <a:rPr lang="tr-TR" dirty="0">
                <a:solidFill>
                  <a:srgbClr val="0070C0"/>
                </a:solidFill>
              </a:rPr>
              <a:t>) veya benzer bir biçimde ifade edilebilmesi koşuluyla, ses </a:t>
            </a:r>
            <a:r>
              <a:rPr lang="tr-TR" dirty="0" smtClean="0">
                <a:solidFill>
                  <a:srgbClr val="0070C0"/>
                </a:solidFill>
              </a:rPr>
              <a:t>markalarının </a:t>
            </a:r>
            <a:r>
              <a:rPr lang="tr-TR" dirty="0">
                <a:solidFill>
                  <a:srgbClr val="0070C0"/>
                </a:solidFill>
              </a:rPr>
              <a:t>tescil edilebilmeleri, literatür tarafından kabul edilmişti . </a:t>
            </a:r>
            <a:endParaRPr lang="tr-TR" dirty="0" smtClean="0">
              <a:solidFill>
                <a:srgbClr val="0070C0"/>
              </a:solidFill>
            </a:endParaRPr>
          </a:p>
          <a:p>
            <a:pPr algn="just"/>
            <a:r>
              <a:rPr lang="tr-TR" dirty="0" smtClean="0">
                <a:solidFill>
                  <a:srgbClr val="0070C0"/>
                </a:solidFill>
              </a:rPr>
              <a:t>SMK </a:t>
            </a:r>
            <a:r>
              <a:rPr lang="tr-TR" dirty="0">
                <a:solidFill>
                  <a:srgbClr val="0070C0"/>
                </a:solidFill>
              </a:rPr>
              <a:t>md. 4 seslere de açıkça yer vermek suretiyle bu sorunu gidermiştir. </a:t>
            </a:r>
            <a:endParaRPr lang="tr-TR" dirty="0" smtClean="0">
              <a:solidFill>
                <a:srgbClr val="0070C0"/>
              </a:solidFill>
            </a:endParaRPr>
          </a:p>
          <a:p>
            <a:pPr algn="just"/>
            <a:r>
              <a:rPr lang="tr-TR" dirty="0" smtClean="0">
                <a:solidFill>
                  <a:srgbClr val="0070C0"/>
                </a:solidFill>
              </a:rPr>
              <a:t>Sesler</a:t>
            </a:r>
            <a:r>
              <a:rPr lang="tr-TR" dirty="0">
                <a:solidFill>
                  <a:srgbClr val="0070C0"/>
                </a:solidFill>
              </a:rPr>
              <a:t>, ayırt edici niteliğe sahip olmak koşulu ile marka olarak tescil edile-bilir. </a:t>
            </a:r>
            <a:endParaRPr lang="tr-TR" dirty="0" smtClean="0">
              <a:solidFill>
                <a:srgbClr val="0070C0"/>
              </a:solidFill>
            </a:endParaRPr>
          </a:p>
          <a:p>
            <a:pPr algn="just"/>
            <a:r>
              <a:rPr lang="tr-TR" dirty="0" smtClean="0">
                <a:solidFill>
                  <a:srgbClr val="0070C0"/>
                </a:solidFill>
              </a:rPr>
              <a:t>Örneğin: sinema </a:t>
            </a:r>
            <a:r>
              <a:rPr lang="tr-TR" dirty="0">
                <a:solidFill>
                  <a:srgbClr val="0070C0"/>
                </a:solidFill>
              </a:rPr>
              <a:t>filmlerinin yapımı için kullanılan “aslan kükremesi Metro-</a:t>
            </a:r>
            <a:r>
              <a:rPr lang="tr-TR" dirty="0" err="1">
                <a:solidFill>
                  <a:srgbClr val="0070C0"/>
                </a:solidFill>
              </a:rPr>
              <a:t>Goldwyn</a:t>
            </a:r>
            <a:r>
              <a:rPr lang="tr-TR" dirty="0">
                <a:solidFill>
                  <a:srgbClr val="0070C0"/>
                </a:solidFill>
              </a:rPr>
              <a:t>-</a:t>
            </a:r>
            <a:r>
              <a:rPr lang="tr-TR" dirty="0" err="1">
                <a:solidFill>
                  <a:srgbClr val="0070C0"/>
                </a:solidFill>
              </a:rPr>
              <a:t>Mayer</a:t>
            </a:r>
            <a:r>
              <a:rPr lang="tr-TR" dirty="0">
                <a:solidFill>
                  <a:srgbClr val="0070C0"/>
                </a:solidFill>
              </a:rPr>
              <a:t> (MGM) firması ile özdeşleşmiştir. </a:t>
            </a:r>
            <a:endParaRPr lang="tr-TR" dirty="0"/>
          </a:p>
        </p:txBody>
      </p:sp>
    </p:spTree>
    <p:extLst>
      <p:ext uri="{BB962C8B-B14F-4D97-AF65-F5344CB8AC3E}">
        <p14:creationId xmlns:p14="http://schemas.microsoft.com/office/powerpoint/2010/main" val="1868372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fontScale="92500" lnSpcReduction="10000"/>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h. Kokular</a:t>
            </a:r>
          </a:p>
          <a:p>
            <a:pPr algn="just"/>
            <a:r>
              <a:rPr lang="tr-TR" dirty="0" smtClean="0">
                <a:solidFill>
                  <a:srgbClr val="0070C0"/>
                </a:solidFill>
              </a:rPr>
              <a:t>Türk </a:t>
            </a:r>
            <a:r>
              <a:rPr lang="tr-TR" dirty="0">
                <a:solidFill>
                  <a:srgbClr val="0070C0"/>
                </a:solidFill>
              </a:rPr>
              <a:t>hukuk literatürü koku markaları için de herhangi bir sınırlama getirmemektedir . Aslında kokuların, belli bir kimyasal formül ile ifade edilebildikleri sürece, marka olarak tescil edilebilmeleri mümkün kabul edilmelidir. </a:t>
            </a:r>
            <a:endParaRPr lang="tr-TR" dirty="0" smtClean="0">
              <a:solidFill>
                <a:srgbClr val="0070C0"/>
              </a:solidFill>
            </a:endParaRPr>
          </a:p>
          <a:p>
            <a:pPr algn="just"/>
            <a:r>
              <a:rPr lang="tr-TR" dirty="0" smtClean="0">
                <a:solidFill>
                  <a:srgbClr val="0070C0"/>
                </a:solidFill>
              </a:rPr>
              <a:t>Ancak </a:t>
            </a:r>
            <a:r>
              <a:rPr lang="tr-TR" dirty="0">
                <a:solidFill>
                  <a:srgbClr val="0070C0"/>
                </a:solidFill>
              </a:rPr>
              <a:t>KHK’da bu konuda bir düzenleme </a:t>
            </a:r>
            <a:r>
              <a:rPr lang="tr-TR" dirty="0" smtClean="0">
                <a:solidFill>
                  <a:srgbClr val="0070C0"/>
                </a:solidFill>
              </a:rPr>
              <a:t>yoktu </a:t>
            </a:r>
          </a:p>
          <a:p>
            <a:pPr algn="just"/>
            <a:r>
              <a:rPr lang="tr-TR" dirty="0" smtClean="0">
                <a:solidFill>
                  <a:srgbClr val="0070C0"/>
                </a:solidFill>
              </a:rPr>
              <a:t>TPE</a:t>
            </a:r>
            <a:r>
              <a:rPr lang="tr-TR" dirty="0">
                <a:solidFill>
                  <a:srgbClr val="0070C0"/>
                </a:solidFill>
              </a:rPr>
              <a:t>, koku markalarının </a:t>
            </a:r>
            <a:r>
              <a:rPr lang="tr-TR" dirty="0" smtClean="0">
                <a:solidFill>
                  <a:srgbClr val="0070C0"/>
                </a:solidFill>
              </a:rPr>
              <a:t>tescilini, KHK </a:t>
            </a:r>
            <a:r>
              <a:rPr lang="tr-TR" dirty="0">
                <a:solidFill>
                  <a:srgbClr val="0070C0"/>
                </a:solidFill>
              </a:rPr>
              <a:t>md. 5/1’de yer alan çizimle görüntülenme koşulunun yerine </a:t>
            </a:r>
            <a:r>
              <a:rPr lang="tr-TR" dirty="0">
                <a:solidFill>
                  <a:srgbClr val="0070C0"/>
                </a:solidFill>
              </a:rPr>
              <a:t>getirilemeyeceği </a:t>
            </a:r>
            <a:r>
              <a:rPr lang="tr-TR" dirty="0" smtClean="0">
                <a:solidFill>
                  <a:srgbClr val="0070C0"/>
                </a:solidFill>
              </a:rPr>
              <a:t>gerekçesiyle reddetmekteydi. </a:t>
            </a:r>
            <a:endParaRPr lang="tr-TR" dirty="0" smtClean="0">
              <a:solidFill>
                <a:srgbClr val="0070C0"/>
              </a:solidFill>
            </a:endParaRPr>
          </a:p>
          <a:p>
            <a:pPr algn="just"/>
            <a:r>
              <a:rPr lang="tr-TR" dirty="0" smtClean="0">
                <a:solidFill>
                  <a:srgbClr val="0070C0"/>
                </a:solidFill>
              </a:rPr>
              <a:t>SMK </a:t>
            </a:r>
            <a:r>
              <a:rPr lang="tr-TR" dirty="0">
                <a:solidFill>
                  <a:srgbClr val="0070C0"/>
                </a:solidFill>
              </a:rPr>
              <a:t>md. 4’te sayılan </a:t>
            </a:r>
            <a:r>
              <a:rPr lang="tr-TR" dirty="0" smtClean="0">
                <a:solidFill>
                  <a:srgbClr val="0070C0"/>
                </a:solidFill>
              </a:rPr>
              <a:t>işaretler </a:t>
            </a:r>
            <a:r>
              <a:rPr lang="tr-TR" dirty="0">
                <a:solidFill>
                  <a:srgbClr val="0070C0"/>
                </a:solidFill>
              </a:rPr>
              <a:t>arasında kokulardan söz edilmemektedir. </a:t>
            </a:r>
            <a:endParaRPr lang="tr-TR" dirty="0" smtClean="0">
              <a:solidFill>
                <a:srgbClr val="0070C0"/>
              </a:solidFill>
            </a:endParaRPr>
          </a:p>
          <a:p>
            <a:pPr algn="just"/>
            <a:endParaRPr lang="tr-TR" dirty="0">
              <a:solidFill>
                <a:srgbClr val="0070C0"/>
              </a:solidFill>
            </a:endParaRPr>
          </a:p>
          <a:p>
            <a:endParaRPr lang="tr-TR" dirty="0"/>
          </a:p>
        </p:txBody>
      </p:sp>
    </p:spTree>
    <p:extLst>
      <p:ext uri="{BB962C8B-B14F-4D97-AF65-F5344CB8AC3E}">
        <p14:creationId xmlns:p14="http://schemas.microsoft.com/office/powerpoint/2010/main" val="465189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210978"/>
          </a:xfrm>
        </p:spPr>
        <p:txBody>
          <a:bodyPr>
            <a:normAutofit/>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i. Diğer Marka Biçimleri</a:t>
            </a:r>
          </a:p>
          <a:p>
            <a:pPr algn="just"/>
            <a:r>
              <a:rPr lang="tr-TR" b="1" i="1" dirty="0" smtClean="0">
                <a:solidFill>
                  <a:srgbClr val="0070C0"/>
                </a:solidFill>
              </a:rPr>
              <a:t>Tat markaları-						</a:t>
            </a:r>
            <a:endParaRPr lang="tr-TR" dirty="0">
              <a:solidFill>
                <a:srgbClr val="0070C0"/>
              </a:solidFill>
            </a:endParaRPr>
          </a:p>
          <a:p>
            <a:pPr algn="just"/>
            <a:r>
              <a:rPr lang="tr-TR" b="1" i="1" dirty="0" smtClean="0">
                <a:solidFill>
                  <a:srgbClr val="0070C0"/>
                </a:solidFill>
              </a:rPr>
              <a:t>Duyu</a:t>
            </a:r>
            <a:r>
              <a:rPr lang="tr-TR" dirty="0" smtClean="0">
                <a:solidFill>
                  <a:srgbClr val="0070C0"/>
                </a:solidFill>
              </a:rPr>
              <a:t> markaları</a:t>
            </a:r>
          </a:p>
          <a:p>
            <a:pPr algn="just"/>
            <a:r>
              <a:rPr lang="tr-TR" b="1" i="1" dirty="0" smtClean="0">
                <a:solidFill>
                  <a:srgbClr val="0070C0"/>
                </a:solidFill>
              </a:rPr>
              <a:t>Hareket</a:t>
            </a:r>
            <a:r>
              <a:rPr lang="tr-TR" dirty="0" smtClean="0">
                <a:solidFill>
                  <a:srgbClr val="0070C0"/>
                </a:solidFill>
              </a:rPr>
              <a:t> </a:t>
            </a:r>
            <a:r>
              <a:rPr lang="tr-TR" dirty="0">
                <a:solidFill>
                  <a:srgbClr val="0070C0"/>
                </a:solidFill>
              </a:rPr>
              <a:t>markaları (</a:t>
            </a:r>
            <a:r>
              <a:rPr lang="tr-TR" dirty="0" err="1">
                <a:solidFill>
                  <a:srgbClr val="0070C0"/>
                </a:solidFill>
              </a:rPr>
              <a:t>multi</a:t>
            </a:r>
            <a:r>
              <a:rPr lang="tr-TR" dirty="0">
                <a:solidFill>
                  <a:srgbClr val="0070C0"/>
                </a:solidFill>
              </a:rPr>
              <a:t> </a:t>
            </a:r>
            <a:r>
              <a:rPr lang="tr-TR" dirty="0" err="1">
                <a:solidFill>
                  <a:srgbClr val="0070C0"/>
                </a:solidFill>
              </a:rPr>
              <a:t>media</a:t>
            </a:r>
            <a:r>
              <a:rPr lang="tr-TR" dirty="0">
                <a:solidFill>
                  <a:srgbClr val="0070C0"/>
                </a:solidFill>
              </a:rPr>
              <a:t>) markaları </a:t>
            </a:r>
            <a:endParaRPr lang="tr-TR" dirty="0">
              <a:solidFill>
                <a:srgbClr val="0070C0"/>
              </a:solidFill>
            </a:endParaRPr>
          </a:p>
          <a:p>
            <a:pPr algn="just"/>
            <a:r>
              <a:rPr lang="tr-TR" b="1" i="1" dirty="0" smtClean="0">
                <a:solidFill>
                  <a:srgbClr val="0070C0"/>
                </a:solidFill>
              </a:rPr>
              <a:t>Kenar </a:t>
            </a:r>
            <a:r>
              <a:rPr lang="tr-TR" b="1" i="1" dirty="0">
                <a:solidFill>
                  <a:srgbClr val="0070C0"/>
                </a:solidFill>
              </a:rPr>
              <a:t>bantları </a:t>
            </a:r>
            <a:r>
              <a:rPr lang="tr-TR" dirty="0" smtClean="0">
                <a:solidFill>
                  <a:srgbClr val="0070C0"/>
                </a:solidFill>
              </a:rPr>
              <a:t>markaları</a:t>
            </a:r>
          </a:p>
          <a:p>
            <a:pPr algn="just"/>
            <a:r>
              <a:rPr lang="tr-TR" b="1" i="1" dirty="0" smtClean="0">
                <a:solidFill>
                  <a:srgbClr val="0070C0"/>
                </a:solidFill>
              </a:rPr>
              <a:t>Pozisyon</a:t>
            </a:r>
            <a:r>
              <a:rPr lang="tr-TR" dirty="0" smtClean="0">
                <a:solidFill>
                  <a:srgbClr val="0070C0"/>
                </a:solidFill>
              </a:rPr>
              <a:t> markaları</a:t>
            </a:r>
          </a:p>
          <a:p>
            <a:pPr algn="just"/>
            <a:r>
              <a:rPr lang="tr-TR" b="1" i="1" dirty="0" err="1" smtClean="0">
                <a:solidFill>
                  <a:srgbClr val="0070C0"/>
                </a:solidFill>
              </a:rPr>
              <a:t>Virtuel</a:t>
            </a:r>
            <a:r>
              <a:rPr lang="tr-TR" dirty="0" smtClean="0">
                <a:solidFill>
                  <a:srgbClr val="0070C0"/>
                </a:solidFill>
              </a:rPr>
              <a:t> markalar</a:t>
            </a:r>
            <a:endParaRPr lang="tr-TR" dirty="0">
              <a:solidFill>
                <a:srgbClr val="0070C0"/>
              </a:solidFill>
            </a:endParaRP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9858" y="1446210"/>
            <a:ext cx="2103834"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8900" y="4101860"/>
            <a:ext cx="2514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171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210978"/>
          </a:xfrm>
        </p:spPr>
        <p:txBody>
          <a:bodyPr>
            <a:normAutofit lnSpcReduction="10000"/>
          </a:bodyPr>
          <a:lstStyle/>
          <a:p>
            <a:pPr algn="just"/>
            <a:r>
              <a:rPr lang="tr-TR" dirty="0" smtClean="0">
                <a:solidFill>
                  <a:srgbClr val="FF0000"/>
                </a:solidFill>
              </a:rPr>
              <a:t>B MARKA TÜRLERİ</a:t>
            </a:r>
          </a:p>
          <a:p>
            <a:pPr algn="just"/>
            <a:r>
              <a:rPr lang="tr-TR" dirty="0">
                <a:solidFill>
                  <a:srgbClr val="FF0000"/>
                </a:solidFill>
              </a:rPr>
              <a:t>2. Tescil Amacına ve İşlevlerine Göre Markalar</a:t>
            </a:r>
          </a:p>
          <a:p>
            <a:pPr algn="just"/>
            <a:r>
              <a:rPr lang="tr-TR" dirty="0">
                <a:solidFill>
                  <a:srgbClr val="FF0000"/>
                </a:solidFill>
              </a:rPr>
              <a:t>a. Ticaret Markaları ve Hizmet Markaları</a:t>
            </a:r>
          </a:p>
          <a:p>
            <a:pPr algn="just"/>
            <a:r>
              <a:rPr lang="tr-TR" dirty="0" smtClean="0">
                <a:solidFill>
                  <a:srgbClr val="0070C0"/>
                </a:solidFill>
              </a:rPr>
              <a:t>Ticaret </a:t>
            </a:r>
            <a:r>
              <a:rPr lang="tr-TR" dirty="0">
                <a:solidFill>
                  <a:srgbClr val="0070C0"/>
                </a:solidFill>
              </a:rPr>
              <a:t>markasının </a:t>
            </a:r>
            <a:r>
              <a:rPr lang="tr-TR" dirty="0" smtClean="0">
                <a:solidFill>
                  <a:srgbClr val="0070C0"/>
                </a:solidFill>
              </a:rPr>
              <a:t>konusunu</a:t>
            </a:r>
            <a:r>
              <a:rPr lang="tr-TR" dirty="0">
                <a:solidFill>
                  <a:srgbClr val="0070C0"/>
                </a:solidFill>
              </a:rPr>
              <a:t>, taşınır ve taşınmaz mallar oluşturmaktadır. </a:t>
            </a:r>
            <a:endParaRPr lang="tr-TR" dirty="0" smtClean="0">
              <a:solidFill>
                <a:srgbClr val="0070C0"/>
              </a:solidFill>
            </a:endParaRPr>
          </a:p>
          <a:p>
            <a:pPr algn="just"/>
            <a:r>
              <a:rPr lang="tr-TR" dirty="0" smtClean="0">
                <a:solidFill>
                  <a:srgbClr val="0070C0"/>
                </a:solidFill>
              </a:rPr>
              <a:t>Türkiye’de </a:t>
            </a:r>
            <a:r>
              <a:rPr lang="tr-TR" dirty="0">
                <a:solidFill>
                  <a:srgbClr val="0070C0"/>
                </a:solidFill>
              </a:rPr>
              <a:t>hizmet </a:t>
            </a:r>
            <a:r>
              <a:rPr lang="tr-TR" dirty="0" smtClean="0">
                <a:solidFill>
                  <a:srgbClr val="0070C0"/>
                </a:solidFill>
              </a:rPr>
              <a:t>markalarının </a:t>
            </a:r>
            <a:r>
              <a:rPr lang="tr-TR" dirty="0">
                <a:solidFill>
                  <a:srgbClr val="0070C0"/>
                </a:solidFill>
              </a:rPr>
              <a:t>KHK’da korunması sonraki bir süreçte gerçekleşmiştir.</a:t>
            </a:r>
          </a:p>
          <a:p>
            <a:pPr algn="just"/>
            <a:r>
              <a:rPr lang="tr-TR" dirty="0">
                <a:solidFill>
                  <a:srgbClr val="0070C0"/>
                </a:solidFill>
              </a:rPr>
              <a:t>Bu kategorilerden ilki; maddi malların üretim ya da ticareti ile ilgisi bulunmayan işletmelerin verdikleri bankacılık, sigortacılık, otel, lokanta, tiyatro, sinema, avukatlık, ekonomi danışmanlığı, vergi danışmanlığı, </a:t>
            </a:r>
            <a:r>
              <a:rPr lang="tr-TR" dirty="0" smtClean="0">
                <a:solidFill>
                  <a:srgbClr val="0070C0"/>
                </a:solidFill>
              </a:rPr>
              <a:t>reklam </a:t>
            </a:r>
            <a:r>
              <a:rPr lang="tr-TR" dirty="0">
                <a:solidFill>
                  <a:srgbClr val="0070C0"/>
                </a:solidFill>
              </a:rPr>
              <a:t>şirketi, dedektiflik gibi hizmetlerdir. İkinci kategoride ise ürettikleri malların bakımını yapan işletmelerin ürettikleri maldan ayrıca, yaptıkları tamir, inşaat, temizleme, depolama ve taşıma gibi hizmetler yer </a:t>
            </a:r>
            <a:r>
              <a:rPr lang="tr-TR" dirty="0" smtClean="0">
                <a:solidFill>
                  <a:srgbClr val="0070C0"/>
                </a:solidFill>
              </a:rPr>
              <a:t>almaktadır </a:t>
            </a:r>
            <a:r>
              <a:rPr lang="tr-TR" dirty="0">
                <a:solidFill>
                  <a:srgbClr val="0070C0"/>
                </a:solidFill>
              </a:rPr>
              <a:t>.</a:t>
            </a:r>
          </a:p>
          <a:p>
            <a:endParaRPr lang="tr-TR" dirty="0"/>
          </a:p>
        </p:txBody>
      </p:sp>
    </p:spTree>
    <p:extLst>
      <p:ext uri="{BB962C8B-B14F-4D97-AF65-F5344CB8AC3E}">
        <p14:creationId xmlns:p14="http://schemas.microsoft.com/office/powerpoint/2010/main" val="3443151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210978"/>
          </a:xfrm>
        </p:spPr>
        <p:txBody>
          <a:bodyPr>
            <a:normAutofit lnSpcReduction="10000"/>
          </a:bodyPr>
          <a:lstStyle/>
          <a:p>
            <a:pPr algn="just"/>
            <a:r>
              <a:rPr lang="tr-TR" dirty="0" smtClean="0">
                <a:solidFill>
                  <a:srgbClr val="FF0000"/>
                </a:solidFill>
              </a:rPr>
              <a:t>B MARKA TÜRLERİ</a:t>
            </a:r>
          </a:p>
          <a:p>
            <a:pPr algn="just"/>
            <a:r>
              <a:rPr lang="tr-TR" dirty="0">
                <a:solidFill>
                  <a:srgbClr val="FF0000"/>
                </a:solidFill>
              </a:rPr>
              <a:t>2. Tescil Amacına ve İşlevlerine Göre Markalar</a:t>
            </a:r>
          </a:p>
          <a:p>
            <a:pPr algn="just"/>
            <a:r>
              <a:rPr lang="nn-NO" dirty="0">
                <a:solidFill>
                  <a:srgbClr val="FF0000"/>
                </a:solidFill>
              </a:rPr>
              <a:t>b. Ferdi Marka ve Ortak Marka</a:t>
            </a:r>
          </a:p>
          <a:p>
            <a:pPr marL="342900" indent="-342900" algn="just">
              <a:buFont typeface="Arial" panose="020B0604020202020204" pitchFamily="34" charset="0"/>
              <a:buChar char="•"/>
            </a:pPr>
            <a:r>
              <a:rPr lang="tr-TR" dirty="0" smtClean="0">
                <a:solidFill>
                  <a:srgbClr val="0070C0"/>
                </a:solidFill>
              </a:rPr>
              <a:t>Ferdi </a:t>
            </a:r>
            <a:r>
              <a:rPr lang="tr-TR" dirty="0" smtClean="0">
                <a:solidFill>
                  <a:srgbClr val="0070C0"/>
                </a:solidFill>
              </a:rPr>
              <a:t>marka: tek </a:t>
            </a:r>
            <a:r>
              <a:rPr lang="tr-TR" dirty="0">
                <a:solidFill>
                  <a:srgbClr val="0070C0"/>
                </a:solidFill>
              </a:rPr>
              <a:t>bir kişi adına veya birden ziyade gerçek ve tüzel kişi adına paylı mülkiyet ya da elbirliği halinde mülkiyet hükümlerine göre tescil edilmesidir. </a:t>
            </a:r>
            <a:endParaRPr lang="tr-TR" dirty="0" smtClean="0">
              <a:solidFill>
                <a:srgbClr val="0070C0"/>
              </a:solidFill>
            </a:endParaRPr>
          </a:p>
          <a:p>
            <a:pPr algn="just"/>
            <a:r>
              <a:rPr lang="tr-TR" dirty="0" smtClean="0">
                <a:solidFill>
                  <a:srgbClr val="0070C0"/>
                </a:solidFill>
              </a:rPr>
              <a:t>Örneğin</a:t>
            </a:r>
            <a:r>
              <a:rPr lang="tr-TR" dirty="0">
                <a:solidFill>
                  <a:srgbClr val="0070C0"/>
                </a:solidFill>
              </a:rPr>
              <a:t>, </a:t>
            </a:r>
            <a:r>
              <a:rPr lang="tr-TR" b="1" i="1" dirty="0">
                <a:solidFill>
                  <a:srgbClr val="0070C0"/>
                </a:solidFill>
              </a:rPr>
              <a:t>THY</a:t>
            </a:r>
            <a:r>
              <a:rPr lang="tr-TR" dirty="0">
                <a:solidFill>
                  <a:srgbClr val="0070C0"/>
                </a:solidFill>
              </a:rPr>
              <a:t>, </a:t>
            </a:r>
            <a:r>
              <a:rPr lang="tr-TR" b="1" i="1" dirty="0" err="1" smtClean="0">
                <a:solidFill>
                  <a:srgbClr val="0070C0"/>
                </a:solidFill>
              </a:rPr>
              <a:t>Pegasus+Uçan</a:t>
            </a:r>
            <a:r>
              <a:rPr lang="tr-TR" dirty="0" smtClean="0">
                <a:solidFill>
                  <a:srgbClr val="0070C0"/>
                </a:solidFill>
              </a:rPr>
              <a:t> </a:t>
            </a:r>
            <a:r>
              <a:rPr lang="tr-TR" dirty="0">
                <a:solidFill>
                  <a:srgbClr val="0070C0"/>
                </a:solidFill>
              </a:rPr>
              <a:t>at figürü ferdi hizmet markası, </a:t>
            </a:r>
            <a:r>
              <a:rPr lang="tr-TR" b="1" i="1" dirty="0">
                <a:solidFill>
                  <a:srgbClr val="0070C0"/>
                </a:solidFill>
              </a:rPr>
              <a:t>SEK</a:t>
            </a:r>
            <a:r>
              <a:rPr lang="tr-TR" dirty="0">
                <a:solidFill>
                  <a:srgbClr val="0070C0"/>
                </a:solidFill>
              </a:rPr>
              <a:t> ferdi mal markasıdır.</a:t>
            </a:r>
          </a:p>
          <a:p>
            <a:pPr marL="342900" indent="-342900" algn="just">
              <a:buFont typeface="Arial" panose="020B0604020202020204" pitchFamily="34" charset="0"/>
              <a:buChar char="•"/>
            </a:pPr>
            <a:r>
              <a:rPr lang="tr-TR" dirty="0">
                <a:solidFill>
                  <a:srgbClr val="0070C0"/>
                </a:solidFill>
              </a:rPr>
              <a:t>Ortak marka ise, üretim veya ticaret veya hizmet </a:t>
            </a:r>
            <a:r>
              <a:rPr lang="tr-TR" dirty="0" smtClean="0">
                <a:solidFill>
                  <a:srgbClr val="0070C0"/>
                </a:solidFill>
              </a:rPr>
              <a:t>işletmelerinden oluşan bir gruba dâhil kişiler tarafından kullanılan markalardır (SMK </a:t>
            </a:r>
            <a:r>
              <a:rPr lang="tr-TR" dirty="0" err="1" smtClean="0">
                <a:solidFill>
                  <a:srgbClr val="0070C0"/>
                </a:solidFill>
              </a:rPr>
              <a:t>md.</a:t>
            </a:r>
            <a:r>
              <a:rPr lang="tr-TR" dirty="0" smtClean="0">
                <a:solidFill>
                  <a:srgbClr val="0070C0"/>
                </a:solidFill>
              </a:rPr>
              <a:t> 31/3). </a:t>
            </a:r>
          </a:p>
          <a:p>
            <a:pPr algn="just"/>
            <a:r>
              <a:rPr lang="tr-TR" dirty="0" smtClean="0">
                <a:solidFill>
                  <a:srgbClr val="0070C0"/>
                </a:solidFill>
              </a:rPr>
              <a:t>Örneğin</a:t>
            </a:r>
            <a:r>
              <a:rPr lang="tr-TR" b="1" i="1" dirty="0" smtClean="0">
                <a:solidFill>
                  <a:srgbClr val="0070C0"/>
                </a:solidFill>
              </a:rPr>
              <a:t> T</a:t>
            </a:r>
            <a:r>
              <a:rPr lang="tr-TR" b="1" i="1" dirty="0" smtClean="0">
                <a:solidFill>
                  <a:srgbClr val="0070C0"/>
                </a:solidFill>
              </a:rPr>
              <a:t>ARİŞ</a:t>
            </a:r>
            <a:r>
              <a:rPr lang="tr-TR" dirty="0" smtClean="0">
                <a:solidFill>
                  <a:srgbClr val="0070C0"/>
                </a:solidFill>
              </a:rPr>
              <a:t> </a:t>
            </a:r>
            <a:r>
              <a:rPr lang="tr-TR" dirty="0">
                <a:solidFill>
                  <a:srgbClr val="0070C0"/>
                </a:solidFill>
              </a:rPr>
              <a:t>markası zeytin, incir, üzüm, pamuk ve bunlardan mamul ürünler üzerinde kullanılan ortak bir markadır. </a:t>
            </a:r>
            <a:endParaRPr lang="tr-TR" dirty="0"/>
          </a:p>
        </p:txBody>
      </p:sp>
    </p:spTree>
    <p:extLst>
      <p:ext uri="{BB962C8B-B14F-4D97-AF65-F5344CB8AC3E}">
        <p14:creationId xmlns:p14="http://schemas.microsoft.com/office/powerpoint/2010/main" val="148531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lnSpcReduction="10000"/>
          </a:bodyPr>
          <a:lstStyle/>
          <a:p>
            <a:pPr algn="just"/>
            <a:r>
              <a:rPr lang="tr-TR" dirty="0" smtClean="0">
                <a:solidFill>
                  <a:srgbClr val="FF0000"/>
                </a:solidFill>
              </a:rPr>
              <a:t>A. Marka Kavramı</a:t>
            </a:r>
          </a:p>
          <a:p>
            <a:pPr marL="342900" indent="-342900" algn="just">
              <a:buClr>
                <a:srgbClr val="FF0000"/>
              </a:buClr>
              <a:buFont typeface="Arial" panose="020B0604020202020204" pitchFamily="34" charset="0"/>
              <a:buChar char="•"/>
            </a:pPr>
            <a:r>
              <a:rPr lang="tr-TR" dirty="0" smtClean="0">
                <a:solidFill>
                  <a:srgbClr val="0070C0"/>
                </a:solidFill>
              </a:rPr>
              <a:t>1995-2017 556 </a:t>
            </a:r>
            <a:r>
              <a:rPr lang="tr-TR" dirty="0">
                <a:solidFill>
                  <a:srgbClr val="0070C0"/>
                </a:solidFill>
              </a:rPr>
              <a:t>sayılı Markaların </a:t>
            </a:r>
            <a:r>
              <a:rPr lang="tr-TR" dirty="0" smtClean="0">
                <a:solidFill>
                  <a:srgbClr val="0070C0"/>
                </a:solidFill>
              </a:rPr>
              <a:t>Korunması </a:t>
            </a:r>
            <a:r>
              <a:rPr lang="tr-TR" dirty="0">
                <a:solidFill>
                  <a:srgbClr val="0070C0"/>
                </a:solidFill>
              </a:rPr>
              <a:t>Hakkında Kanun Hükmünde Kararname’de  </a:t>
            </a:r>
            <a:endParaRPr lang="tr-TR" dirty="0" smtClean="0">
              <a:solidFill>
                <a:srgbClr val="0070C0"/>
              </a:solidFill>
            </a:endParaRPr>
          </a:p>
          <a:p>
            <a:pPr marL="342900" indent="-342900" algn="just">
              <a:buClr>
                <a:srgbClr val="FF0000"/>
              </a:buClr>
              <a:buFont typeface="Arial" panose="020B0604020202020204" pitchFamily="34" charset="0"/>
              <a:buChar char="•"/>
            </a:pPr>
            <a:r>
              <a:rPr lang="tr-TR" dirty="0" smtClean="0">
                <a:solidFill>
                  <a:srgbClr val="0070C0"/>
                </a:solidFill>
              </a:rPr>
              <a:t>Artık </a:t>
            </a:r>
            <a:r>
              <a:rPr lang="tr-TR" dirty="0">
                <a:solidFill>
                  <a:srgbClr val="0070C0"/>
                </a:solidFill>
              </a:rPr>
              <a:t>10 Ocak 2017 tarihli Resmi Gazetede yayınlanmak sureti ile 6769 sayılı Sınai Mülkiyet Kanunu  yürürlüğe girmiştir. </a:t>
            </a:r>
            <a:endParaRPr lang="tr-TR" dirty="0" smtClean="0">
              <a:solidFill>
                <a:srgbClr val="0070C0"/>
              </a:solidFill>
            </a:endParaRPr>
          </a:p>
          <a:p>
            <a:pPr marL="342900" indent="-342900" algn="just">
              <a:buClr>
                <a:srgbClr val="FF0000"/>
              </a:buClr>
              <a:buFont typeface="Arial" panose="020B0604020202020204" pitchFamily="34" charset="0"/>
              <a:buChar char="•"/>
            </a:pPr>
            <a:r>
              <a:rPr lang="tr-TR" dirty="0" smtClean="0">
                <a:solidFill>
                  <a:srgbClr val="0070C0"/>
                </a:solidFill>
              </a:rPr>
              <a:t>KHK m.5: «marka</a:t>
            </a:r>
            <a:r>
              <a:rPr lang="tr-TR" dirty="0">
                <a:solidFill>
                  <a:srgbClr val="0070C0"/>
                </a:solidFill>
              </a:rPr>
              <a:t>, çizimle görüntülenebilen veya benzer biçimde ifade edilebilen, baskı yoluyla </a:t>
            </a:r>
            <a:r>
              <a:rPr lang="tr-TR" dirty="0" smtClean="0">
                <a:solidFill>
                  <a:srgbClr val="0070C0"/>
                </a:solidFill>
              </a:rPr>
              <a:t>yayınlanabilen </a:t>
            </a:r>
            <a:r>
              <a:rPr lang="tr-TR" dirty="0">
                <a:solidFill>
                  <a:srgbClr val="0070C0"/>
                </a:solidFill>
              </a:rPr>
              <a:t>ve çoğaltılabilen her türlü işaretlerden oluşur. Bu işaretler, kişi adları dâhil, özellikle sözcükler, şekiller, harfler, sayılar, malların </a:t>
            </a:r>
            <a:r>
              <a:rPr lang="tr-TR" dirty="0" smtClean="0">
                <a:solidFill>
                  <a:srgbClr val="0070C0"/>
                </a:solidFill>
              </a:rPr>
              <a:t>biçimi </a:t>
            </a:r>
            <a:r>
              <a:rPr lang="tr-TR" dirty="0">
                <a:solidFill>
                  <a:srgbClr val="0070C0"/>
                </a:solidFill>
              </a:rPr>
              <a:t>veya ambalajlarından oluşur ve işaretler, bir teşebbüsün mal ve </a:t>
            </a:r>
            <a:r>
              <a:rPr lang="tr-TR" dirty="0" smtClean="0">
                <a:solidFill>
                  <a:srgbClr val="0070C0"/>
                </a:solidFill>
              </a:rPr>
              <a:t>hizmetlerini </a:t>
            </a:r>
            <a:r>
              <a:rPr lang="tr-TR" dirty="0">
                <a:solidFill>
                  <a:srgbClr val="0070C0"/>
                </a:solidFill>
              </a:rPr>
              <a:t>bir başka teşebbüsün mal ve hizmetlerinden ayırt etmeyi </a:t>
            </a:r>
            <a:r>
              <a:rPr lang="tr-TR" dirty="0" smtClean="0">
                <a:solidFill>
                  <a:srgbClr val="0070C0"/>
                </a:solidFill>
              </a:rPr>
              <a:t>sağlamalıdır</a:t>
            </a:r>
            <a:r>
              <a:rPr lang="tr-TR" dirty="0" smtClean="0">
                <a:solidFill>
                  <a:srgbClr val="0070C0"/>
                </a:solidFill>
              </a:rPr>
              <a:t>.»</a:t>
            </a:r>
            <a:endParaRPr lang="tr-TR" dirty="0">
              <a:solidFill>
                <a:srgbClr val="0070C0"/>
              </a:solidFill>
            </a:endParaRPr>
          </a:p>
          <a:p>
            <a:endParaRPr lang="tr-TR" dirty="0"/>
          </a:p>
        </p:txBody>
      </p:sp>
    </p:spTree>
    <p:extLst>
      <p:ext uri="{BB962C8B-B14F-4D97-AF65-F5344CB8AC3E}">
        <p14:creationId xmlns:p14="http://schemas.microsoft.com/office/powerpoint/2010/main" val="87881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210978"/>
          </a:xfrm>
        </p:spPr>
        <p:txBody>
          <a:bodyPr>
            <a:normAutofit fontScale="62500" lnSpcReduction="20000"/>
          </a:bodyPr>
          <a:lstStyle/>
          <a:p>
            <a:pPr algn="just"/>
            <a:r>
              <a:rPr lang="tr-TR" dirty="0" smtClean="0">
                <a:solidFill>
                  <a:srgbClr val="FF0000"/>
                </a:solidFill>
              </a:rPr>
              <a:t>B MARKA TÜRLERİ</a:t>
            </a:r>
          </a:p>
          <a:p>
            <a:pPr algn="just"/>
            <a:r>
              <a:rPr lang="tr-TR" dirty="0">
                <a:solidFill>
                  <a:srgbClr val="FF0000"/>
                </a:solidFill>
              </a:rPr>
              <a:t>2. Tescil Amacına ve İşlevlerine Göre Markalar</a:t>
            </a:r>
          </a:p>
          <a:p>
            <a:pPr algn="just"/>
            <a:r>
              <a:rPr lang="nn-NO" dirty="0">
                <a:solidFill>
                  <a:srgbClr val="FF0000"/>
                </a:solidFill>
              </a:rPr>
              <a:t>b. Ferdi Marka ve Ortak Marka</a:t>
            </a:r>
          </a:p>
          <a:p>
            <a:pPr algn="just"/>
            <a:r>
              <a:rPr lang="tr-TR" i="1" dirty="0">
                <a:solidFill>
                  <a:srgbClr val="0070C0"/>
                </a:solidFill>
              </a:rPr>
              <a:t>Ortak markanın tescili için </a:t>
            </a:r>
            <a:r>
              <a:rPr lang="tr-TR" i="1" dirty="0" err="1">
                <a:solidFill>
                  <a:srgbClr val="0070C0"/>
                </a:solidFill>
              </a:rPr>
              <a:t>TÜRKPATENT’e</a:t>
            </a:r>
            <a:r>
              <a:rPr lang="tr-TR" i="1" dirty="0">
                <a:solidFill>
                  <a:srgbClr val="0070C0"/>
                </a:solidFill>
              </a:rPr>
              <a:t> başvuru ile birlikte markanın kullanılma usul ve şeklini gösterir teknik şartnamenin de </a:t>
            </a:r>
            <a:r>
              <a:rPr lang="tr-TR" i="1" dirty="0" smtClean="0">
                <a:solidFill>
                  <a:srgbClr val="0070C0"/>
                </a:solidFill>
              </a:rPr>
              <a:t>verilmesi </a:t>
            </a:r>
            <a:r>
              <a:rPr lang="tr-TR" i="1" dirty="0">
                <a:solidFill>
                  <a:srgbClr val="0070C0"/>
                </a:solidFill>
              </a:rPr>
              <a:t>gerekir. “Ortak Marka teknik şartnamesinde, ortak markayı kullan-maya yetkili olan işletmeler belirtilir (SMK md. 32/1).</a:t>
            </a:r>
          </a:p>
          <a:p>
            <a:pPr algn="just"/>
            <a:r>
              <a:rPr lang="tr-TR" i="1" dirty="0">
                <a:solidFill>
                  <a:srgbClr val="0070C0"/>
                </a:solidFill>
              </a:rPr>
              <a:t>Ortak marka teknik şartnamesi; ortak markayı kullanmaya yetkili </a:t>
            </a:r>
            <a:r>
              <a:rPr lang="tr-TR" i="1" dirty="0" smtClean="0">
                <a:solidFill>
                  <a:srgbClr val="0070C0"/>
                </a:solidFill>
              </a:rPr>
              <a:t>işletmeler </a:t>
            </a:r>
            <a:r>
              <a:rPr lang="tr-TR" i="1" dirty="0">
                <a:solidFill>
                  <a:srgbClr val="0070C0"/>
                </a:solidFill>
              </a:rPr>
              <a:t>ile bu işletmelerin oluşturdukları topluluğa üyelik şartlarını, </a:t>
            </a:r>
            <a:r>
              <a:rPr lang="tr-TR" i="1" dirty="0" smtClean="0">
                <a:solidFill>
                  <a:srgbClr val="0070C0"/>
                </a:solidFill>
              </a:rPr>
              <a:t>markanın </a:t>
            </a:r>
            <a:r>
              <a:rPr lang="tr-TR" i="1" dirty="0">
                <a:solidFill>
                  <a:srgbClr val="0070C0"/>
                </a:solidFill>
              </a:rPr>
              <a:t>kullanım şartları ve varsa müeyyideleri belirler. (SMK md. 32/3).</a:t>
            </a:r>
          </a:p>
          <a:p>
            <a:pPr algn="just"/>
            <a:r>
              <a:rPr lang="tr-TR" i="1" dirty="0">
                <a:solidFill>
                  <a:srgbClr val="0070C0"/>
                </a:solidFill>
              </a:rPr>
              <a:t>Ortak markanın tescili ve ortak marka hakkından vazgeçilmesi için gruba dâhil işletmelerin tümü birlikte hareket eder (SMK md. 32/3).</a:t>
            </a:r>
          </a:p>
          <a:p>
            <a:pPr algn="just"/>
            <a:r>
              <a:rPr lang="tr-TR" i="1" dirty="0">
                <a:solidFill>
                  <a:srgbClr val="0070C0"/>
                </a:solidFill>
              </a:rPr>
              <a:t>Ortak markayı kullanmaya yetkili olan gruba dâhil işletmeler tek başı-na dava açmaya yetkilidir (SMK md. 32/4).</a:t>
            </a:r>
          </a:p>
          <a:p>
            <a:pPr algn="just"/>
            <a:r>
              <a:rPr lang="tr-TR" i="1" dirty="0">
                <a:solidFill>
                  <a:srgbClr val="0070C0"/>
                </a:solidFill>
              </a:rPr>
              <a:t>Teknik şartnamede yapılacak değişiklikler, Kurum tarafından </a:t>
            </a:r>
            <a:r>
              <a:rPr lang="tr-TR" i="1" dirty="0" smtClean="0">
                <a:solidFill>
                  <a:srgbClr val="0070C0"/>
                </a:solidFill>
              </a:rPr>
              <a:t>onaylanmadıkça </a:t>
            </a:r>
            <a:r>
              <a:rPr lang="tr-TR" i="1" dirty="0">
                <a:solidFill>
                  <a:srgbClr val="0070C0"/>
                </a:solidFill>
              </a:rPr>
              <a:t>uygulanamaz (SMK md. 32/5).</a:t>
            </a:r>
          </a:p>
          <a:p>
            <a:pPr algn="just"/>
            <a:r>
              <a:rPr lang="tr-TR" i="1" dirty="0">
                <a:solidFill>
                  <a:srgbClr val="0070C0"/>
                </a:solidFill>
              </a:rPr>
              <a:t>Teknik şartname, ikinci ve üçüncü fıkralarda belirtilen şartları </a:t>
            </a:r>
            <a:r>
              <a:rPr lang="tr-TR" i="1" dirty="0" smtClean="0">
                <a:solidFill>
                  <a:srgbClr val="0070C0"/>
                </a:solidFill>
              </a:rPr>
              <a:t>içermediği </a:t>
            </a:r>
            <a:r>
              <a:rPr lang="tr-TR" i="1" dirty="0">
                <a:solidFill>
                  <a:srgbClr val="0070C0"/>
                </a:solidFill>
              </a:rPr>
              <a:t>ya da kamu düzenine veya genel ahlaka aykırı olduğu takdirde, </a:t>
            </a:r>
            <a:r>
              <a:rPr lang="tr-TR" i="1" dirty="0" smtClean="0">
                <a:solidFill>
                  <a:srgbClr val="0070C0"/>
                </a:solidFill>
              </a:rPr>
              <a:t>teknik </a:t>
            </a:r>
            <a:r>
              <a:rPr lang="tr-TR" i="1" dirty="0">
                <a:solidFill>
                  <a:srgbClr val="0070C0"/>
                </a:solidFill>
              </a:rPr>
              <a:t>şartnamede gerekli değişikliklerin yapılması, Kurum tarafından marka sahibine bildirilir. Marka sahibinin bildirim tarihinden itibaren altı ay için-de gerekli değişiklikleri yapmaması ve teknik şartnameyi düzeltmemesi halinde garanti markası veya ortak markanın tescil talebi reddedilir (SMK md. 32/6).</a:t>
            </a:r>
          </a:p>
          <a:p>
            <a:pPr algn="just"/>
            <a:r>
              <a:rPr lang="tr-TR" i="1" dirty="0">
                <a:solidFill>
                  <a:srgbClr val="0070C0"/>
                </a:solidFill>
              </a:rPr>
              <a:t>Marka sahibinin, garanti markası veya ortak markanın devamlılık </a:t>
            </a:r>
            <a:r>
              <a:rPr lang="tr-TR" i="1" dirty="0" err="1" smtClean="0">
                <a:solidFill>
                  <a:srgbClr val="0070C0"/>
                </a:solidFill>
              </a:rPr>
              <a:t>arzeder</a:t>
            </a:r>
            <a:r>
              <a:rPr lang="tr-TR" i="1" dirty="0" smtClean="0">
                <a:solidFill>
                  <a:srgbClr val="0070C0"/>
                </a:solidFill>
              </a:rPr>
              <a:t> </a:t>
            </a:r>
            <a:r>
              <a:rPr lang="tr-TR" i="1" dirty="0">
                <a:solidFill>
                  <a:srgbClr val="0070C0"/>
                </a:solidFill>
              </a:rPr>
              <a:t>biçimde teknik şartnameye aykırı olarak kullanılmasını engellemek için gerekli önlemleri almaması sebebiyle ilgili kişilerin, Cumhuriyet savcı-sının veya ilgili kamu kurum ve kuruluşunun başvurusu üzerine tanınan süre içinde söz konusu aykırı kullanımın düzeltilmemesi halinde, marka-nın iptaline karar verilir (SMK md. 32/7).</a:t>
            </a:r>
          </a:p>
          <a:p>
            <a:pPr algn="just"/>
            <a:r>
              <a:rPr lang="tr-TR" i="1" dirty="0">
                <a:solidFill>
                  <a:srgbClr val="0070C0"/>
                </a:solidFill>
              </a:rPr>
              <a:t>Teknik şartnameye ilişkin usul ve esaslar yönetmelikle belirlenir (SMK md. 32/8).</a:t>
            </a:r>
          </a:p>
          <a:p>
            <a:endParaRPr lang="tr-TR" dirty="0"/>
          </a:p>
        </p:txBody>
      </p:sp>
    </p:spTree>
    <p:extLst>
      <p:ext uri="{BB962C8B-B14F-4D97-AF65-F5344CB8AC3E}">
        <p14:creationId xmlns:p14="http://schemas.microsoft.com/office/powerpoint/2010/main" val="3686121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210978"/>
          </a:xfrm>
        </p:spPr>
        <p:txBody>
          <a:bodyPr>
            <a:normAutofit fontScale="70000" lnSpcReduction="20000"/>
          </a:bodyPr>
          <a:lstStyle/>
          <a:p>
            <a:pPr algn="just"/>
            <a:r>
              <a:rPr lang="tr-TR" dirty="0" smtClean="0">
                <a:solidFill>
                  <a:srgbClr val="FF0000"/>
                </a:solidFill>
              </a:rPr>
              <a:t>B MARKA TÜRLERİ</a:t>
            </a:r>
          </a:p>
          <a:p>
            <a:pPr algn="just"/>
            <a:r>
              <a:rPr lang="tr-TR" dirty="0">
                <a:solidFill>
                  <a:srgbClr val="FF0000"/>
                </a:solidFill>
              </a:rPr>
              <a:t>2. Tescil Amacına ve İşlevlerine Göre Markalar</a:t>
            </a:r>
          </a:p>
          <a:p>
            <a:pPr algn="just"/>
            <a:r>
              <a:rPr lang="nn-NO" dirty="0">
                <a:solidFill>
                  <a:srgbClr val="FF0000"/>
                </a:solidFill>
              </a:rPr>
              <a:t>c. Garanti Markası</a:t>
            </a:r>
          </a:p>
          <a:p>
            <a:pPr algn="just"/>
            <a:r>
              <a:rPr lang="tr-TR" dirty="0" smtClean="0">
                <a:solidFill>
                  <a:srgbClr val="0070C0"/>
                </a:solidFill>
              </a:rPr>
              <a:t>Garanti </a:t>
            </a:r>
            <a:r>
              <a:rPr lang="tr-TR" dirty="0">
                <a:solidFill>
                  <a:srgbClr val="0070C0"/>
                </a:solidFill>
              </a:rPr>
              <a:t>markası bir malın veya hizmetin ortak özelliklerini, üretim usullerini, coğrafi menşelerini ve </a:t>
            </a:r>
            <a:r>
              <a:rPr lang="tr-TR" b="1" i="1" dirty="0">
                <a:solidFill>
                  <a:srgbClr val="0070C0"/>
                </a:solidFill>
              </a:rPr>
              <a:t>kalitesini</a:t>
            </a:r>
            <a:r>
              <a:rPr lang="tr-TR" dirty="0">
                <a:solidFill>
                  <a:srgbClr val="0070C0"/>
                </a:solidFill>
              </a:rPr>
              <a:t> garanti eden markadır. </a:t>
            </a:r>
            <a:endParaRPr lang="tr-TR" dirty="0" smtClean="0">
              <a:solidFill>
                <a:srgbClr val="0070C0"/>
              </a:solidFill>
            </a:endParaRPr>
          </a:p>
          <a:p>
            <a:pPr algn="just"/>
            <a:r>
              <a:rPr lang="tr-TR" dirty="0" smtClean="0">
                <a:solidFill>
                  <a:srgbClr val="0070C0"/>
                </a:solidFill>
              </a:rPr>
              <a:t>Örneğin</a:t>
            </a:r>
            <a:r>
              <a:rPr lang="tr-TR" dirty="0">
                <a:solidFill>
                  <a:srgbClr val="0070C0"/>
                </a:solidFill>
              </a:rPr>
              <a:t>, Uluslararası Yün Sekreterliği’nin “</a:t>
            </a:r>
            <a:r>
              <a:rPr lang="tr-TR" b="1" i="1" dirty="0" err="1">
                <a:solidFill>
                  <a:srgbClr val="0070C0"/>
                </a:solidFill>
              </a:rPr>
              <a:t>Woolmark</a:t>
            </a:r>
            <a:r>
              <a:rPr lang="tr-TR" dirty="0">
                <a:solidFill>
                  <a:srgbClr val="0070C0"/>
                </a:solidFill>
              </a:rPr>
              <a:t>” markası , </a:t>
            </a:r>
            <a:r>
              <a:rPr lang="tr-TR" b="1" i="1" dirty="0">
                <a:solidFill>
                  <a:srgbClr val="0070C0"/>
                </a:solidFill>
              </a:rPr>
              <a:t>TSE</a:t>
            </a:r>
            <a:r>
              <a:rPr lang="tr-TR" dirty="0">
                <a:solidFill>
                  <a:srgbClr val="0070C0"/>
                </a:solidFill>
              </a:rPr>
              <a:t> </a:t>
            </a:r>
            <a:r>
              <a:rPr lang="tr-TR" dirty="0" smtClean="0">
                <a:solidFill>
                  <a:srgbClr val="0070C0"/>
                </a:solidFill>
              </a:rPr>
              <a:t>markası</a:t>
            </a:r>
            <a:r>
              <a:rPr lang="tr-TR" dirty="0">
                <a:solidFill>
                  <a:srgbClr val="0070C0"/>
                </a:solidFill>
              </a:rPr>
              <a:t>, LABEL </a:t>
            </a:r>
            <a:r>
              <a:rPr lang="tr-TR" dirty="0" smtClean="0">
                <a:solidFill>
                  <a:srgbClr val="0070C0"/>
                </a:solidFill>
              </a:rPr>
              <a:t>markası, </a:t>
            </a:r>
            <a:r>
              <a:rPr lang="tr-TR" b="1" i="1" dirty="0" smtClean="0">
                <a:solidFill>
                  <a:srgbClr val="0070C0"/>
                </a:solidFill>
              </a:rPr>
              <a:t>ISO </a:t>
            </a:r>
            <a:r>
              <a:rPr lang="tr-TR" b="1" i="1" dirty="0">
                <a:solidFill>
                  <a:srgbClr val="0070C0"/>
                </a:solidFill>
              </a:rPr>
              <a:t>9000</a:t>
            </a:r>
            <a:r>
              <a:rPr lang="tr-TR" dirty="0">
                <a:solidFill>
                  <a:srgbClr val="0070C0"/>
                </a:solidFill>
              </a:rPr>
              <a:t>, bir malın AB’nin ilgili Yönergelerine uygun </a:t>
            </a:r>
            <a:r>
              <a:rPr lang="tr-TR" dirty="0" smtClean="0">
                <a:solidFill>
                  <a:srgbClr val="0070C0"/>
                </a:solidFill>
              </a:rPr>
              <a:t>standartlarda </a:t>
            </a:r>
            <a:r>
              <a:rPr lang="tr-TR" dirty="0">
                <a:solidFill>
                  <a:srgbClr val="0070C0"/>
                </a:solidFill>
              </a:rPr>
              <a:t>üretildiğini garanti eden </a:t>
            </a:r>
            <a:r>
              <a:rPr lang="tr-TR" b="1" i="1" dirty="0">
                <a:solidFill>
                  <a:srgbClr val="0070C0"/>
                </a:solidFill>
              </a:rPr>
              <a:t>CE</a:t>
            </a:r>
            <a:r>
              <a:rPr lang="tr-TR" dirty="0">
                <a:solidFill>
                  <a:srgbClr val="0070C0"/>
                </a:solidFill>
              </a:rPr>
              <a:t> markaları birer örnek olarak verilebilir.</a:t>
            </a:r>
          </a:p>
          <a:p>
            <a:pPr algn="just"/>
            <a:r>
              <a:rPr lang="tr-TR" dirty="0">
                <a:solidFill>
                  <a:srgbClr val="0070C0"/>
                </a:solidFill>
              </a:rPr>
              <a:t>KHK md. 54 garanti markasını ayrıntılı bir biçimde düzenlemiş ve </a:t>
            </a:r>
            <a:r>
              <a:rPr lang="tr-TR" dirty="0" smtClean="0">
                <a:solidFill>
                  <a:srgbClr val="0070C0"/>
                </a:solidFill>
              </a:rPr>
              <a:t>tanımlamıştı</a:t>
            </a:r>
            <a:r>
              <a:rPr lang="tr-TR" dirty="0">
                <a:solidFill>
                  <a:srgbClr val="0070C0"/>
                </a:solidFill>
              </a:rPr>
              <a:t>. Buna göre garanti markası, marka sahibinin denetimi altında birçok işletme tarafından o işletmelerin ortak özelliklerini, üretim </a:t>
            </a:r>
            <a:r>
              <a:rPr lang="tr-TR" dirty="0" smtClean="0">
                <a:solidFill>
                  <a:srgbClr val="0070C0"/>
                </a:solidFill>
              </a:rPr>
              <a:t>usullerini</a:t>
            </a:r>
            <a:r>
              <a:rPr lang="tr-TR" dirty="0">
                <a:solidFill>
                  <a:srgbClr val="0070C0"/>
                </a:solidFill>
              </a:rPr>
              <a:t>, coğrafi menşelerini ve kalitesini garanti etmeye yarar. Aynı hüküm SMK md. 31/1’de de konu edilmiştir. Burada “işletmelerin” deyişi yanlış olup, garanti markası ile garanti edilen işletmeler değil, işletmelerin mal ve hizmetlerinin özellikleridir .</a:t>
            </a:r>
          </a:p>
          <a:p>
            <a:pPr algn="just"/>
            <a:r>
              <a:rPr lang="tr-TR" dirty="0">
                <a:solidFill>
                  <a:srgbClr val="0070C0"/>
                </a:solidFill>
              </a:rPr>
              <a:t>Garanti markasının, marka sahibinin veya marka sahibine iktisaden bağlı olan bir işletmenin mal ve hizmetlerinde kullanılması yasaktır (SMK md. 31/2).</a:t>
            </a:r>
          </a:p>
          <a:p>
            <a:pPr algn="just"/>
            <a:r>
              <a:rPr lang="tr-TR" dirty="0">
                <a:solidFill>
                  <a:srgbClr val="0070C0"/>
                </a:solidFill>
              </a:rPr>
              <a:t>Garanti markası veya ortak markanın tescili için markanın kullanımına ilişkin usul ve esasları gösteren teknik şartnamenin başvuruyla birlikte sunulması zorunludur. “Garanti Markası Teknik Şartnamesi” markanın garanti edilen mal ve hizmetlerin ortak özellikleri hakkında hükümler içe-</a:t>
            </a:r>
            <a:r>
              <a:rPr lang="tr-TR" dirty="0" err="1">
                <a:solidFill>
                  <a:srgbClr val="0070C0"/>
                </a:solidFill>
              </a:rPr>
              <a:t>rir</a:t>
            </a:r>
            <a:r>
              <a:rPr lang="tr-TR" dirty="0">
                <a:solidFill>
                  <a:srgbClr val="0070C0"/>
                </a:solidFill>
              </a:rPr>
              <a:t> ve markanın kullanılmasının kontrolünün yapılma şekillerini ve </a:t>
            </a:r>
            <a:r>
              <a:rPr lang="tr-TR" dirty="0" smtClean="0">
                <a:solidFill>
                  <a:srgbClr val="0070C0"/>
                </a:solidFill>
              </a:rPr>
              <a:t>gerektiğinde </a:t>
            </a:r>
            <a:r>
              <a:rPr lang="tr-TR" dirty="0">
                <a:solidFill>
                  <a:srgbClr val="0070C0"/>
                </a:solidFill>
              </a:rPr>
              <a:t>uygulanacak müeyyideleri öngörür (SMK md. 32/1-2).</a:t>
            </a:r>
          </a:p>
          <a:p>
            <a:endParaRPr lang="tr-TR" dirty="0"/>
          </a:p>
        </p:txBody>
      </p:sp>
    </p:spTree>
    <p:extLst>
      <p:ext uri="{BB962C8B-B14F-4D97-AF65-F5344CB8AC3E}">
        <p14:creationId xmlns:p14="http://schemas.microsoft.com/office/powerpoint/2010/main" val="2996102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210978"/>
          </a:xfrm>
        </p:spPr>
        <p:txBody>
          <a:bodyPr>
            <a:normAutofit fontScale="77500" lnSpcReduction="20000"/>
          </a:bodyPr>
          <a:lstStyle/>
          <a:p>
            <a:pPr algn="just"/>
            <a:r>
              <a:rPr lang="tr-TR" dirty="0" smtClean="0">
                <a:solidFill>
                  <a:srgbClr val="FF0000"/>
                </a:solidFill>
              </a:rPr>
              <a:t>B MARKA TÜRLERİ</a:t>
            </a:r>
          </a:p>
          <a:p>
            <a:pPr algn="just"/>
            <a:r>
              <a:rPr lang="tr-TR" dirty="0">
                <a:solidFill>
                  <a:srgbClr val="FF0000"/>
                </a:solidFill>
              </a:rPr>
              <a:t>2. Tescil Amacına ve İşlevlerine Göre Markalar</a:t>
            </a:r>
          </a:p>
          <a:p>
            <a:pPr algn="just"/>
            <a:r>
              <a:rPr lang="nn-NO" dirty="0">
                <a:solidFill>
                  <a:srgbClr val="FF0000"/>
                </a:solidFill>
              </a:rPr>
              <a:t>d. Topluluk Markası</a:t>
            </a:r>
          </a:p>
          <a:p>
            <a:pPr algn="just"/>
            <a:r>
              <a:rPr lang="tr-TR" dirty="0" smtClean="0">
                <a:solidFill>
                  <a:srgbClr val="0070C0"/>
                </a:solidFill>
              </a:rPr>
              <a:t>Uzun </a:t>
            </a:r>
            <a:r>
              <a:rPr lang="tr-TR" dirty="0">
                <a:solidFill>
                  <a:srgbClr val="0070C0"/>
                </a:solidFill>
              </a:rPr>
              <a:t>yıllar süren çalışmaların ardından topluluk markası, Konsey’in 20 Aralık 1993 tarihli, EC 40/94 sayılı Tüzüğü  ile kabul edilmiştir.  </a:t>
            </a:r>
            <a:r>
              <a:rPr lang="tr-TR" dirty="0" smtClean="0">
                <a:solidFill>
                  <a:srgbClr val="0070C0"/>
                </a:solidFill>
              </a:rPr>
              <a:t>Tüzükle </a:t>
            </a:r>
            <a:r>
              <a:rPr lang="tr-TR" dirty="0">
                <a:solidFill>
                  <a:srgbClr val="0070C0"/>
                </a:solidFill>
              </a:rPr>
              <a:t>getirilen topluluk markasının amacı, marka sahibine, Avrupa </a:t>
            </a:r>
            <a:r>
              <a:rPr lang="tr-TR" dirty="0" smtClean="0">
                <a:solidFill>
                  <a:srgbClr val="0070C0"/>
                </a:solidFill>
              </a:rPr>
              <a:t>Topluluğu </a:t>
            </a:r>
            <a:r>
              <a:rPr lang="tr-TR" dirty="0">
                <a:solidFill>
                  <a:srgbClr val="0070C0"/>
                </a:solidFill>
              </a:rPr>
              <a:t>sınırları içerisinde koruma sağlamaktır (madde 1). Tüzüğün 2. </a:t>
            </a:r>
            <a:r>
              <a:rPr lang="tr-TR" dirty="0" smtClean="0">
                <a:solidFill>
                  <a:srgbClr val="0070C0"/>
                </a:solidFill>
              </a:rPr>
              <a:t>maddesine </a:t>
            </a:r>
            <a:r>
              <a:rPr lang="tr-TR" dirty="0">
                <a:solidFill>
                  <a:srgbClr val="0070C0"/>
                </a:solidFill>
              </a:rPr>
              <a:t>göre, bir de </a:t>
            </a:r>
            <a:r>
              <a:rPr lang="tr-TR" b="1" i="1" dirty="0">
                <a:solidFill>
                  <a:srgbClr val="0070C0"/>
                </a:solidFill>
              </a:rPr>
              <a:t>İç Pazar İçin Uyumlaştırma Ofisi (Marka ve Tasarım İçin OHIM) </a:t>
            </a:r>
            <a:r>
              <a:rPr lang="tr-TR" dirty="0">
                <a:solidFill>
                  <a:srgbClr val="0070C0"/>
                </a:solidFill>
              </a:rPr>
              <a:t>kurulmuştur. Tüzüğün 25/1 </a:t>
            </a:r>
            <a:r>
              <a:rPr lang="tr-TR" dirty="0" err="1">
                <a:solidFill>
                  <a:srgbClr val="0070C0"/>
                </a:solidFill>
              </a:rPr>
              <a:t>lit</a:t>
            </a:r>
            <a:r>
              <a:rPr lang="tr-TR" dirty="0">
                <a:solidFill>
                  <a:srgbClr val="0070C0"/>
                </a:solidFill>
              </a:rPr>
              <a:t>. B maddesine göre başvurular hem doğrudan </a:t>
            </a:r>
            <a:r>
              <a:rPr lang="tr-TR" dirty="0" err="1">
                <a:solidFill>
                  <a:srgbClr val="0070C0"/>
                </a:solidFill>
              </a:rPr>
              <a:t>OHIM’e</a:t>
            </a:r>
            <a:r>
              <a:rPr lang="tr-TR" dirty="0">
                <a:solidFill>
                  <a:srgbClr val="0070C0"/>
                </a:solidFill>
              </a:rPr>
              <a:t>, hem de üye devletlerde yetkili makamlara </a:t>
            </a:r>
            <a:r>
              <a:rPr lang="tr-TR" dirty="0" smtClean="0">
                <a:solidFill>
                  <a:srgbClr val="0070C0"/>
                </a:solidFill>
              </a:rPr>
              <a:t>yapılabilir</a:t>
            </a:r>
            <a:r>
              <a:rPr lang="tr-TR" dirty="0">
                <a:solidFill>
                  <a:srgbClr val="0070C0"/>
                </a:solidFill>
              </a:rPr>
              <a:t>.  Tescil ile topluluk markası elde edilir ve on yıl süre ile korunur. Bu sürenin uzatılması mümkündür. İşaretin marka olabilme özelliği, mut-lak ret nedenleri uyarınca </a:t>
            </a:r>
            <a:r>
              <a:rPr lang="tr-TR" dirty="0" err="1">
                <a:solidFill>
                  <a:srgbClr val="0070C0"/>
                </a:solidFill>
              </a:rPr>
              <a:t>re’sen</a:t>
            </a:r>
            <a:r>
              <a:rPr lang="tr-TR" dirty="0">
                <a:solidFill>
                  <a:srgbClr val="0070C0"/>
                </a:solidFill>
              </a:rPr>
              <a:t>, </a:t>
            </a:r>
            <a:r>
              <a:rPr lang="tr-TR" dirty="0" err="1">
                <a:solidFill>
                  <a:srgbClr val="0070C0"/>
                </a:solidFill>
              </a:rPr>
              <a:t>nisbi</a:t>
            </a:r>
            <a:r>
              <a:rPr lang="tr-TR" dirty="0">
                <a:solidFill>
                  <a:srgbClr val="0070C0"/>
                </a:solidFill>
              </a:rPr>
              <a:t> ret nedenleri bakımından ise itiraz üzerine değerlendirilir (madde 7 ve 8). Güncel durum olarak, söz konusu Tüzük yerine önce 26.02.2009 tarihli 207/2009 sayılı Tüzük , ardından da 16.12.2015 tarihli ve 2015/2424 sayılı Tüzük  yürürlüğe girmiştir. Son değişiklikle birlikte </a:t>
            </a:r>
            <a:r>
              <a:rPr lang="tr-TR" dirty="0" err="1">
                <a:solidFill>
                  <a:srgbClr val="0070C0"/>
                </a:solidFill>
              </a:rPr>
              <a:t>OHIM’in</a:t>
            </a:r>
            <a:r>
              <a:rPr lang="tr-TR" dirty="0">
                <a:solidFill>
                  <a:srgbClr val="0070C0"/>
                </a:solidFill>
              </a:rPr>
              <a:t> adı </a:t>
            </a:r>
            <a:r>
              <a:rPr lang="tr-TR" b="1" i="1" dirty="0" err="1">
                <a:solidFill>
                  <a:srgbClr val="0070C0"/>
                </a:solidFill>
              </a:rPr>
              <a:t>Europan</a:t>
            </a:r>
            <a:r>
              <a:rPr lang="tr-TR" b="1" i="1" dirty="0">
                <a:solidFill>
                  <a:srgbClr val="0070C0"/>
                </a:solidFill>
              </a:rPr>
              <a:t> Union </a:t>
            </a:r>
            <a:r>
              <a:rPr lang="tr-TR" b="1" i="1" dirty="0" err="1">
                <a:solidFill>
                  <a:srgbClr val="0070C0"/>
                </a:solidFill>
              </a:rPr>
              <a:t>Intellectual</a:t>
            </a:r>
            <a:r>
              <a:rPr lang="tr-TR" b="1" i="1" dirty="0">
                <a:solidFill>
                  <a:srgbClr val="0070C0"/>
                </a:solidFill>
              </a:rPr>
              <a:t> Property Office (EUIPO) </a:t>
            </a:r>
            <a:r>
              <a:rPr lang="tr-TR" dirty="0">
                <a:solidFill>
                  <a:srgbClr val="0070C0"/>
                </a:solidFill>
              </a:rPr>
              <a:t>olarak, Topluluk Markası kavramı da Avrupa Birliği Markası olarak değişmiştir. Sistemin amacı, tek bir başvuru ile tüm </a:t>
            </a:r>
            <a:r>
              <a:rPr lang="tr-TR" dirty="0" smtClean="0">
                <a:solidFill>
                  <a:srgbClr val="0070C0"/>
                </a:solidFill>
              </a:rPr>
              <a:t>Avrupa </a:t>
            </a:r>
            <a:r>
              <a:rPr lang="tr-TR" dirty="0">
                <a:solidFill>
                  <a:srgbClr val="0070C0"/>
                </a:solidFill>
              </a:rPr>
              <a:t>Birliği’nde geçerli marka koruması elde edilebilmesidir</a:t>
            </a:r>
            <a:r>
              <a:rPr lang="tr-TR" dirty="0" smtClean="0">
                <a:solidFill>
                  <a:srgbClr val="0070C0"/>
                </a:solidFill>
              </a:rPr>
              <a:t>.</a:t>
            </a:r>
          </a:p>
          <a:p>
            <a:pPr algn="just"/>
            <a:r>
              <a:rPr lang="tr-TR" dirty="0">
                <a:solidFill>
                  <a:srgbClr val="0070C0"/>
                </a:solidFill>
              </a:rPr>
              <a:t>Türkiye henüz AB üyesi olmadığı için, topluluk başvurusu markası doğrudan, </a:t>
            </a:r>
            <a:r>
              <a:rPr lang="tr-TR" dirty="0" err="1">
                <a:solidFill>
                  <a:srgbClr val="0070C0"/>
                </a:solidFill>
              </a:rPr>
              <a:t>EUIPO’ya</a:t>
            </a:r>
            <a:r>
              <a:rPr lang="tr-TR" dirty="0">
                <a:solidFill>
                  <a:srgbClr val="0070C0"/>
                </a:solidFill>
              </a:rPr>
              <a:t> yapılmalıdır. Tescilden sonra koruma, sadece AB içerisinde söz konusu olur. Bundan dolayı </a:t>
            </a:r>
            <a:r>
              <a:rPr lang="tr-TR" dirty="0" err="1">
                <a:solidFill>
                  <a:srgbClr val="0070C0"/>
                </a:solidFill>
              </a:rPr>
              <a:t>TÜRKPATENT’in</a:t>
            </a:r>
            <a:r>
              <a:rPr lang="tr-TR" dirty="0">
                <a:solidFill>
                  <a:srgbClr val="0070C0"/>
                </a:solidFill>
              </a:rPr>
              <a:t> aynı </a:t>
            </a:r>
            <a:r>
              <a:rPr lang="tr-TR" dirty="0" err="1">
                <a:solidFill>
                  <a:srgbClr val="0070C0"/>
                </a:solidFill>
              </a:rPr>
              <a:t>mar</a:t>
            </a:r>
            <a:r>
              <a:rPr lang="tr-TR" dirty="0">
                <a:solidFill>
                  <a:srgbClr val="0070C0"/>
                </a:solidFill>
              </a:rPr>
              <a:t>-kayı tekrar tescil etmesi gerekmektedir.</a:t>
            </a:r>
          </a:p>
          <a:p>
            <a:endParaRPr lang="tr-TR" dirty="0"/>
          </a:p>
        </p:txBody>
      </p:sp>
    </p:spTree>
    <p:extLst>
      <p:ext uri="{BB962C8B-B14F-4D97-AF65-F5344CB8AC3E}">
        <p14:creationId xmlns:p14="http://schemas.microsoft.com/office/powerpoint/2010/main" val="3021395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39616" y="1531345"/>
            <a:ext cx="8617945" cy="5326655"/>
          </a:xfrm>
        </p:spPr>
        <p:txBody>
          <a:bodyPr>
            <a:normAutofit fontScale="62500" lnSpcReduction="20000"/>
          </a:bodyPr>
          <a:lstStyle/>
          <a:p>
            <a:pPr algn="just"/>
            <a:r>
              <a:rPr lang="tr-TR" dirty="0" smtClean="0">
                <a:solidFill>
                  <a:srgbClr val="FF0000"/>
                </a:solidFill>
              </a:rPr>
              <a:t>B MARKA TÜRLERİ</a:t>
            </a:r>
          </a:p>
          <a:p>
            <a:pPr algn="just"/>
            <a:r>
              <a:rPr lang="tr-TR" dirty="0">
                <a:solidFill>
                  <a:srgbClr val="FF0000"/>
                </a:solidFill>
              </a:rPr>
              <a:t>2. Tescil Amacına ve İşlevlerine Göre Markalar</a:t>
            </a:r>
          </a:p>
          <a:p>
            <a:pPr algn="just"/>
            <a:r>
              <a:rPr lang="nn-NO" dirty="0">
                <a:solidFill>
                  <a:srgbClr val="FF0000"/>
                </a:solidFill>
              </a:rPr>
              <a:t>e. Vekil Markası</a:t>
            </a:r>
          </a:p>
          <a:p>
            <a:pPr algn="just"/>
            <a:r>
              <a:rPr lang="tr-TR" sz="2900" dirty="0" smtClean="0">
                <a:solidFill>
                  <a:srgbClr val="0070C0"/>
                </a:solidFill>
              </a:rPr>
              <a:t>Markanın </a:t>
            </a:r>
            <a:r>
              <a:rPr lang="tr-TR" sz="2900" dirty="0">
                <a:solidFill>
                  <a:srgbClr val="0070C0"/>
                </a:solidFill>
              </a:rPr>
              <a:t>etkili bir biçimde korunabilmesi için, vekil ya da temsilci adına tescil edilmesi söz konusu olur. </a:t>
            </a:r>
            <a:endParaRPr lang="tr-TR" sz="2900" dirty="0" smtClean="0">
              <a:solidFill>
                <a:srgbClr val="0070C0"/>
              </a:solidFill>
            </a:endParaRPr>
          </a:p>
          <a:p>
            <a:pPr algn="just"/>
            <a:r>
              <a:rPr lang="tr-TR" sz="2900" dirty="0" smtClean="0">
                <a:solidFill>
                  <a:srgbClr val="0070C0"/>
                </a:solidFill>
              </a:rPr>
              <a:t>Vekil </a:t>
            </a:r>
            <a:r>
              <a:rPr lang="tr-TR" sz="2900" dirty="0">
                <a:solidFill>
                  <a:srgbClr val="0070C0"/>
                </a:solidFill>
              </a:rPr>
              <a:t>markayı, ancak marka hakkı </a:t>
            </a:r>
            <a:r>
              <a:rPr lang="tr-TR" sz="2900" dirty="0" smtClean="0">
                <a:solidFill>
                  <a:srgbClr val="0070C0"/>
                </a:solidFill>
              </a:rPr>
              <a:t>sahibinin </a:t>
            </a:r>
            <a:r>
              <a:rPr lang="tr-TR" sz="2900" dirty="0">
                <a:solidFill>
                  <a:srgbClr val="0070C0"/>
                </a:solidFill>
              </a:rPr>
              <a:t>izni ile veya aralarındaki sözleşmesel ilişkinin niteliği gereği geçerli bir nedene binaen tescil ettirebilir</a:t>
            </a:r>
            <a:r>
              <a:rPr lang="tr-TR" sz="2900" dirty="0" smtClean="0">
                <a:solidFill>
                  <a:srgbClr val="0070C0"/>
                </a:solidFill>
              </a:rPr>
              <a:t>.</a:t>
            </a:r>
          </a:p>
          <a:p>
            <a:pPr algn="just"/>
            <a:r>
              <a:rPr lang="tr-TR" sz="2900" dirty="0" smtClean="0">
                <a:solidFill>
                  <a:srgbClr val="0070C0"/>
                </a:solidFill>
              </a:rPr>
              <a:t>Şayet </a:t>
            </a:r>
            <a:r>
              <a:rPr lang="tr-TR" sz="2900" dirty="0">
                <a:solidFill>
                  <a:srgbClr val="0070C0"/>
                </a:solidFill>
              </a:rPr>
              <a:t>marka sahibinin ticari vekili </a:t>
            </a:r>
            <a:r>
              <a:rPr lang="tr-TR" sz="2900" dirty="0" smtClean="0">
                <a:solidFill>
                  <a:srgbClr val="0070C0"/>
                </a:solidFill>
              </a:rPr>
              <a:t>veya </a:t>
            </a:r>
            <a:r>
              <a:rPr lang="tr-TR" sz="2900" dirty="0">
                <a:solidFill>
                  <a:srgbClr val="0070C0"/>
                </a:solidFill>
              </a:rPr>
              <a:t>temsilcisi, marka sahibinin izni olmadan ve geçerli bir gerekçe </a:t>
            </a:r>
            <a:r>
              <a:rPr lang="tr-TR" sz="2900" dirty="0" smtClean="0">
                <a:solidFill>
                  <a:srgbClr val="0070C0"/>
                </a:solidFill>
              </a:rPr>
              <a:t>göstermeden </a:t>
            </a:r>
            <a:r>
              <a:rPr lang="tr-TR" sz="2900" dirty="0">
                <a:solidFill>
                  <a:srgbClr val="0070C0"/>
                </a:solidFill>
              </a:rPr>
              <a:t>markanın kendi adına tescilini talep edecek olursa, vekilin yaptığı başvuruya marka sahibi (SMK md. 6/2) itiraz edebilir. </a:t>
            </a:r>
            <a:endParaRPr lang="tr-TR" sz="2900" dirty="0" smtClean="0">
              <a:solidFill>
                <a:srgbClr val="0070C0"/>
              </a:solidFill>
            </a:endParaRPr>
          </a:p>
          <a:p>
            <a:pPr algn="just"/>
            <a:r>
              <a:rPr lang="tr-TR" sz="2900" dirty="0" smtClean="0">
                <a:solidFill>
                  <a:srgbClr val="0070C0"/>
                </a:solidFill>
              </a:rPr>
              <a:t>SMK </a:t>
            </a:r>
            <a:r>
              <a:rPr lang="tr-TR" sz="2900" dirty="0">
                <a:solidFill>
                  <a:srgbClr val="0070C0"/>
                </a:solidFill>
              </a:rPr>
              <a:t>md. 10 uyarınca, marka sahibinin izni olmadan onun ticari vekili veya temsilcisi adına marka tescil edilmesi halinde, ticari vekil veya temsilcinin haklı bir gerekçesi yoksa marka sahibinin söz konusu tescilin kendi lehine devir edilmesini isteme yetkisi vardır.</a:t>
            </a:r>
          </a:p>
          <a:p>
            <a:pPr algn="just"/>
            <a:r>
              <a:rPr lang="tr-TR" sz="2900" dirty="0">
                <a:solidFill>
                  <a:srgbClr val="0070C0"/>
                </a:solidFill>
              </a:rPr>
              <a:t>Diğer yandan SMK md. 6/2 hükmü uyarınca, marka sahibinin ticari vekili veya temsilcisi adına, marka sahibinin izni alınmadan marka tescili yapılması halinde; marka sahibi kullanım için yetki vermemiş ise ve ticari vekil veya temsilcinin haklı bir gerekçesi de yoksa marka sahibinin marka-sının kullanılmasına engel olma hakkı vardır. Ayrıca yine SMK md. 25/1 hükmü gereği (nispi ret nedeni) marka hakkı sahibi hükümsüzlük davası açabilecektir.</a:t>
            </a:r>
          </a:p>
          <a:p>
            <a:pPr algn="just"/>
            <a:r>
              <a:rPr lang="tr-TR" dirty="0">
                <a:solidFill>
                  <a:srgbClr val="0070C0"/>
                </a:solidFill>
              </a:rPr>
              <a:t> </a:t>
            </a:r>
          </a:p>
          <a:p>
            <a:pPr algn="just"/>
            <a:endParaRPr lang="tr-TR" dirty="0">
              <a:solidFill>
                <a:srgbClr val="0070C0"/>
              </a:solidFill>
            </a:endParaRPr>
          </a:p>
          <a:p>
            <a:endParaRPr lang="tr-TR" dirty="0"/>
          </a:p>
        </p:txBody>
      </p:sp>
    </p:spTree>
    <p:extLst>
      <p:ext uri="{BB962C8B-B14F-4D97-AF65-F5344CB8AC3E}">
        <p14:creationId xmlns:p14="http://schemas.microsoft.com/office/powerpoint/2010/main" val="132306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fontScale="85000" lnSpcReduction="20000"/>
          </a:bodyPr>
          <a:lstStyle/>
          <a:p>
            <a:pPr algn="just"/>
            <a:r>
              <a:rPr lang="tr-TR" dirty="0" smtClean="0">
                <a:solidFill>
                  <a:srgbClr val="0070C0"/>
                </a:solidFill>
              </a:rPr>
              <a:t>SMK m. 4</a:t>
            </a:r>
            <a:r>
              <a:rPr lang="tr-TR" dirty="0">
                <a:solidFill>
                  <a:srgbClr val="0070C0"/>
                </a:solidFill>
              </a:rPr>
              <a:t>. </a:t>
            </a:r>
            <a:r>
              <a:rPr lang="tr-TR" dirty="0" smtClean="0">
                <a:solidFill>
                  <a:srgbClr val="0070C0"/>
                </a:solidFill>
              </a:rPr>
              <a:t>marka </a:t>
            </a:r>
            <a:r>
              <a:rPr lang="tr-TR" dirty="0">
                <a:solidFill>
                  <a:srgbClr val="0070C0"/>
                </a:solidFill>
              </a:rPr>
              <a:t>tanımına yer verilmiştir: </a:t>
            </a:r>
            <a:endParaRPr lang="tr-TR" dirty="0" smtClean="0">
              <a:solidFill>
                <a:srgbClr val="0070C0"/>
              </a:solidFill>
            </a:endParaRPr>
          </a:p>
          <a:p>
            <a:pPr algn="just"/>
            <a:r>
              <a:rPr lang="tr-TR" dirty="0" smtClean="0">
                <a:solidFill>
                  <a:srgbClr val="0070C0"/>
                </a:solidFill>
              </a:rPr>
              <a:t>“</a:t>
            </a:r>
            <a:r>
              <a:rPr lang="tr-TR" i="1" dirty="0">
                <a:solidFill>
                  <a:srgbClr val="0070C0"/>
                </a:solidFill>
              </a:rPr>
              <a:t>Marka, bir teşebbüsün mallarının veya hizmetlerinin diğer teşebbüslerin mallarından veya hizmetlerinden ayırt edilmesini sağlaması ve marka sahibine sağlanan korumanın konusunun açık ve kesin olarak anlaşılmasını </a:t>
            </a:r>
            <a:r>
              <a:rPr lang="tr-TR" i="1" dirty="0" smtClean="0">
                <a:solidFill>
                  <a:srgbClr val="0070C0"/>
                </a:solidFill>
              </a:rPr>
              <a:t>sağlayabilecek </a:t>
            </a:r>
            <a:r>
              <a:rPr lang="tr-TR" i="1" dirty="0">
                <a:solidFill>
                  <a:srgbClr val="0070C0"/>
                </a:solidFill>
              </a:rPr>
              <a:t>şekilde sicilde gösterilebilir olması şartıyla kişi adları dâhil sözcükler, şekiller, renkler, harfler, sayılar, sesler ve malların veya ambalajlarının biçimi olmak üzere her tür işaretten oluşabilir</a:t>
            </a:r>
            <a:r>
              <a:rPr lang="tr-TR" dirty="0" smtClean="0">
                <a:solidFill>
                  <a:srgbClr val="0070C0"/>
                </a:solidFill>
              </a:rPr>
              <a:t>”.</a:t>
            </a:r>
          </a:p>
          <a:p>
            <a:pPr algn="just"/>
            <a:endParaRPr lang="tr-TR" dirty="0">
              <a:solidFill>
                <a:srgbClr val="0070C0"/>
              </a:solidFill>
            </a:endParaRPr>
          </a:p>
          <a:p>
            <a:pPr algn="just"/>
            <a:r>
              <a:rPr lang="tr-TR" dirty="0">
                <a:solidFill>
                  <a:srgbClr val="0070C0"/>
                </a:solidFill>
              </a:rPr>
              <a:t>Buna göre marka olabilme koşullarına bir yenisi eklenmiş olmaktadır: </a:t>
            </a:r>
            <a:endParaRPr lang="tr-TR" dirty="0" smtClean="0">
              <a:solidFill>
                <a:srgbClr val="0070C0"/>
              </a:solidFill>
            </a:endParaRPr>
          </a:p>
          <a:p>
            <a:pPr marL="457200" indent="-457200" algn="just">
              <a:buAutoNum type="arabicPeriod"/>
            </a:pPr>
            <a:r>
              <a:rPr lang="tr-TR" dirty="0" smtClean="0">
                <a:solidFill>
                  <a:srgbClr val="0070C0"/>
                </a:solidFill>
              </a:rPr>
              <a:t>İşaret</a:t>
            </a:r>
            <a:r>
              <a:rPr lang="tr-TR" dirty="0">
                <a:solidFill>
                  <a:srgbClr val="0070C0"/>
                </a:solidFill>
              </a:rPr>
              <a:t>, </a:t>
            </a:r>
            <a:endParaRPr lang="tr-TR" dirty="0">
              <a:solidFill>
                <a:srgbClr val="0070C0"/>
              </a:solidFill>
            </a:endParaRPr>
          </a:p>
          <a:p>
            <a:pPr marL="457200" indent="-457200" algn="just">
              <a:buAutoNum type="arabicPeriod"/>
            </a:pPr>
            <a:r>
              <a:rPr lang="tr-TR" dirty="0" smtClean="0">
                <a:solidFill>
                  <a:srgbClr val="0070C0"/>
                </a:solidFill>
              </a:rPr>
              <a:t>Ayırt </a:t>
            </a:r>
            <a:r>
              <a:rPr lang="tr-TR" dirty="0">
                <a:solidFill>
                  <a:srgbClr val="0070C0"/>
                </a:solidFill>
              </a:rPr>
              <a:t>etmeyi sağlama, </a:t>
            </a:r>
            <a:endParaRPr lang="tr-TR" dirty="0" smtClean="0">
              <a:solidFill>
                <a:srgbClr val="0070C0"/>
              </a:solidFill>
            </a:endParaRPr>
          </a:p>
          <a:p>
            <a:pPr marL="457200" indent="-457200" algn="just">
              <a:buAutoNum type="arabicPeriod"/>
            </a:pPr>
            <a:r>
              <a:rPr lang="tr-TR" dirty="0" smtClean="0">
                <a:solidFill>
                  <a:srgbClr val="0070C0"/>
                </a:solidFill>
              </a:rPr>
              <a:t>Koruma </a:t>
            </a:r>
            <a:r>
              <a:rPr lang="tr-TR" dirty="0">
                <a:solidFill>
                  <a:srgbClr val="0070C0"/>
                </a:solidFill>
              </a:rPr>
              <a:t>konusunun açık ve kesin olarak anlaşılmasını sağlama.</a:t>
            </a:r>
          </a:p>
          <a:p>
            <a:pPr algn="just"/>
            <a:endParaRPr lang="tr-TR" dirty="0" smtClean="0">
              <a:solidFill>
                <a:srgbClr val="0070C0"/>
              </a:solidFill>
            </a:endParaRPr>
          </a:p>
          <a:p>
            <a:pPr algn="just"/>
            <a:r>
              <a:rPr lang="tr-TR" dirty="0" smtClean="0">
                <a:solidFill>
                  <a:srgbClr val="0070C0"/>
                </a:solidFill>
              </a:rPr>
              <a:t>SMK </a:t>
            </a:r>
            <a:r>
              <a:rPr lang="tr-TR" dirty="0">
                <a:solidFill>
                  <a:srgbClr val="0070C0"/>
                </a:solidFill>
              </a:rPr>
              <a:t>md. 4/1’in muhtemel marka türlerini örneklemek suretiyle </a:t>
            </a:r>
            <a:r>
              <a:rPr lang="tr-TR" dirty="0" smtClean="0">
                <a:solidFill>
                  <a:srgbClr val="0070C0"/>
                </a:solidFill>
              </a:rPr>
              <a:t>saymıştır, </a:t>
            </a:r>
            <a:r>
              <a:rPr lang="tr-TR" dirty="0">
                <a:solidFill>
                  <a:srgbClr val="0070C0"/>
                </a:solidFill>
              </a:rPr>
              <a:t>s</a:t>
            </a:r>
            <a:r>
              <a:rPr lang="tr-TR" dirty="0" smtClean="0">
                <a:solidFill>
                  <a:srgbClr val="0070C0"/>
                </a:solidFill>
              </a:rPr>
              <a:t>ınırlı sayıda değildir.</a:t>
            </a:r>
            <a:endParaRPr lang="tr-TR" dirty="0"/>
          </a:p>
        </p:txBody>
      </p:sp>
    </p:spTree>
    <p:extLst>
      <p:ext uri="{BB962C8B-B14F-4D97-AF65-F5344CB8AC3E}">
        <p14:creationId xmlns:p14="http://schemas.microsoft.com/office/powerpoint/2010/main" val="3433997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smtClean="0">
                <a:solidFill>
                  <a:srgbClr val="FF0000"/>
                </a:solidFill>
              </a:rPr>
              <a:t>a. </a:t>
            </a:r>
            <a:r>
              <a:rPr lang="tr-TR" dirty="0" smtClean="0">
                <a:solidFill>
                  <a:srgbClr val="FF0000"/>
                </a:solidFill>
              </a:rPr>
              <a:t>Sözcükler</a:t>
            </a:r>
            <a:endParaRPr lang="tr-TR" dirty="0" smtClean="0">
              <a:solidFill>
                <a:srgbClr val="0070C0"/>
              </a:solidFill>
            </a:endParaRPr>
          </a:p>
          <a:p>
            <a:pPr algn="just"/>
            <a:r>
              <a:rPr lang="tr-TR" dirty="0" smtClean="0">
                <a:solidFill>
                  <a:srgbClr val="0070C0"/>
                </a:solidFill>
              </a:rPr>
              <a:t>Bir </a:t>
            </a:r>
            <a:r>
              <a:rPr lang="tr-TR" dirty="0">
                <a:solidFill>
                  <a:srgbClr val="0070C0"/>
                </a:solidFill>
              </a:rPr>
              <a:t>sözcük markası, tek bir sözcükten oluşabileceği gibi (</a:t>
            </a:r>
            <a:r>
              <a:rPr lang="tr-TR" i="1" dirty="0">
                <a:solidFill>
                  <a:srgbClr val="0070C0"/>
                </a:solidFill>
              </a:rPr>
              <a:t>Bulgari, </a:t>
            </a:r>
            <a:r>
              <a:rPr lang="tr-TR" i="1" dirty="0" err="1" smtClean="0">
                <a:solidFill>
                  <a:srgbClr val="0070C0"/>
                </a:solidFill>
              </a:rPr>
              <a:t>Loreal</a:t>
            </a:r>
            <a:r>
              <a:rPr lang="tr-TR" i="1" dirty="0">
                <a:solidFill>
                  <a:srgbClr val="0070C0"/>
                </a:solidFill>
              </a:rPr>
              <a:t>, Honda, Beymen</a:t>
            </a:r>
            <a:r>
              <a:rPr lang="tr-TR" dirty="0">
                <a:solidFill>
                  <a:srgbClr val="0070C0"/>
                </a:solidFill>
              </a:rPr>
              <a:t>) birden fazla sözcükten de oluşabilir (</a:t>
            </a:r>
            <a:r>
              <a:rPr lang="tr-TR" i="1" dirty="0" err="1">
                <a:solidFill>
                  <a:srgbClr val="0070C0"/>
                </a:solidFill>
              </a:rPr>
              <a:t>Calvin</a:t>
            </a:r>
            <a:r>
              <a:rPr lang="tr-TR" i="1" dirty="0">
                <a:solidFill>
                  <a:srgbClr val="0070C0"/>
                </a:solidFill>
              </a:rPr>
              <a:t> </a:t>
            </a:r>
            <a:r>
              <a:rPr lang="tr-TR" i="1" dirty="0" err="1">
                <a:solidFill>
                  <a:srgbClr val="0070C0"/>
                </a:solidFill>
              </a:rPr>
              <a:t>Klein</a:t>
            </a:r>
            <a:r>
              <a:rPr lang="tr-TR" i="1" dirty="0">
                <a:solidFill>
                  <a:srgbClr val="0070C0"/>
                </a:solidFill>
              </a:rPr>
              <a:t>, </a:t>
            </a:r>
            <a:r>
              <a:rPr lang="tr-TR" i="1" dirty="0" err="1">
                <a:solidFill>
                  <a:srgbClr val="0070C0"/>
                </a:solidFill>
              </a:rPr>
              <a:t>Estée</a:t>
            </a:r>
            <a:r>
              <a:rPr lang="tr-TR" i="1" dirty="0">
                <a:solidFill>
                  <a:srgbClr val="0070C0"/>
                </a:solidFill>
              </a:rPr>
              <a:t> </a:t>
            </a:r>
            <a:r>
              <a:rPr lang="tr-TR" i="1" dirty="0" err="1">
                <a:solidFill>
                  <a:srgbClr val="0070C0"/>
                </a:solidFill>
              </a:rPr>
              <a:t>Lauder</a:t>
            </a:r>
            <a:r>
              <a:rPr lang="tr-TR" dirty="0">
                <a:solidFill>
                  <a:srgbClr val="0070C0"/>
                </a:solidFill>
              </a:rPr>
              <a:t>). Reklâm sloganları ve reklâm sözcükleri veya cümlenin bütünü (Become </a:t>
            </a:r>
            <a:r>
              <a:rPr lang="tr-TR" i="1" dirty="0" err="1">
                <a:solidFill>
                  <a:srgbClr val="0070C0"/>
                </a:solidFill>
              </a:rPr>
              <a:t>what</a:t>
            </a:r>
            <a:r>
              <a:rPr lang="tr-TR" i="1" dirty="0">
                <a:solidFill>
                  <a:srgbClr val="0070C0"/>
                </a:solidFill>
              </a:rPr>
              <a:t> </a:t>
            </a:r>
            <a:r>
              <a:rPr lang="tr-TR" i="1" dirty="0" err="1">
                <a:solidFill>
                  <a:srgbClr val="0070C0"/>
                </a:solidFill>
              </a:rPr>
              <a:t>you</a:t>
            </a:r>
            <a:r>
              <a:rPr lang="tr-TR" i="1" dirty="0">
                <a:solidFill>
                  <a:srgbClr val="0070C0"/>
                </a:solidFill>
              </a:rPr>
              <a:t> </a:t>
            </a:r>
            <a:r>
              <a:rPr lang="tr-TR" i="1" dirty="0" err="1">
                <a:solidFill>
                  <a:srgbClr val="0070C0"/>
                </a:solidFill>
              </a:rPr>
              <a:t>are</a:t>
            </a:r>
            <a:r>
              <a:rPr lang="tr-TR" dirty="0">
                <a:solidFill>
                  <a:srgbClr val="0070C0"/>
                </a:solidFill>
              </a:rPr>
              <a:t>, yarına hazır), hatta birden fazla cümle veya metin marka olabilir.</a:t>
            </a:r>
          </a:p>
          <a:p>
            <a:pPr marL="342900" indent="-342900" algn="just">
              <a:buFont typeface="Arial" panose="020B0604020202020204" pitchFamily="34" charset="0"/>
              <a:buChar char="•"/>
            </a:pPr>
            <a:r>
              <a:rPr lang="tr-TR" dirty="0" smtClean="0">
                <a:solidFill>
                  <a:srgbClr val="0070C0"/>
                </a:solidFill>
              </a:rPr>
              <a:t>somut </a:t>
            </a:r>
            <a:r>
              <a:rPr lang="tr-TR" dirty="0">
                <a:solidFill>
                  <a:srgbClr val="0070C0"/>
                </a:solidFill>
              </a:rPr>
              <a:t>ayırt </a:t>
            </a:r>
            <a:r>
              <a:rPr lang="tr-TR" dirty="0" smtClean="0">
                <a:solidFill>
                  <a:srgbClr val="0070C0"/>
                </a:solidFill>
              </a:rPr>
              <a:t>edici </a:t>
            </a:r>
            <a:r>
              <a:rPr lang="tr-TR" dirty="0">
                <a:solidFill>
                  <a:srgbClr val="0070C0"/>
                </a:solidFill>
              </a:rPr>
              <a:t>karaktere sahip </a:t>
            </a:r>
            <a:r>
              <a:rPr lang="tr-TR" dirty="0" smtClean="0">
                <a:solidFill>
                  <a:srgbClr val="0070C0"/>
                </a:solidFill>
              </a:rPr>
              <a:t>olmalıdır. </a:t>
            </a:r>
          </a:p>
          <a:p>
            <a:pPr marL="342900" indent="-342900" algn="just">
              <a:buFont typeface="Arial" panose="020B0604020202020204" pitchFamily="34" charset="0"/>
              <a:buChar char="•"/>
            </a:pPr>
            <a:endParaRPr lang="tr-TR" dirty="0" smtClean="0">
              <a:solidFill>
                <a:srgbClr val="0070C0"/>
              </a:solidFill>
            </a:endParaRPr>
          </a:p>
          <a:p>
            <a:endParaRPr lang="tr-TR" dirty="0"/>
          </a:p>
        </p:txBody>
      </p:sp>
    </p:spTree>
    <p:extLst>
      <p:ext uri="{BB962C8B-B14F-4D97-AF65-F5344CB8AC3E}">
        <p14:creationId xmlns:p14="http://schemas.microsoft.com/office/powerpoint/2010/main" val="125928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724" y="1816895"/>
            <a:ext cx="1850231"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1136" y="1908550"/>
            <a:ext cx="1827609"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0668" y="1759790"/>
            <a:ext cx="1554956"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6202" y="4003675"/>
            <a:ext cx="1696641"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35277" y="3773863"/>
            <a:ext cx="1640681"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35936" y="4510087"/>
            <a:ext cx="130968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92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smtClean="0">
                <a:solidFill>
                  <a:srgbClr val="FF0000"/>
                </a:solidFill>
              </a:rPr>
              <a:t>b</a:t>
            </a:r>
            <a:r>
              <a:rPr lang="tr-TR" dirty="0">
                <a:solidFill>
                  <a:srgbClr val="FF0000"/>
                </a:solidFill>
              </a:rPr>
              <a:t>. Harf ve Rakamlar</a:t>
            </a:r>
          </a:p>
          <a:p>
            <a:pPr marL="342900" indent="-342900" algn="just">
              <a:buClr>
                <a:srgbClr val="FF0000"/>
              </a:buClr>
              <a:buFont typeface="Arial" panose="020B0604020202020204" pitchFamily="34" charset="0"/>
              <a:buChar char="•"/>
            </a:pPr>
            <a:r>
              <a:rPr lang="tr-TR" dirty="0">
                <a:solidFill>
                  <a:srgbClr val="0070C0"/>
                </a:solidFill>
              </a:rPr>
              <a:t>SMK md. 5/1 (b)’deki anlamda ayırt edici olmaları koşulu ile harf ve sayılar da marka olarak tescil edilebilir. </a:t>
            </a:r>
            <a:endParaRPr lang="tr-TR" dirty="0" smtClean="0">
              <a:solidFill>
                <a:srgbClr val="0070C0"/>
              </a:solidFill>
            </a:endParaRPr>
          </a:p>
          <a:p>
            <a:pPr marL="342900" indent="-342900" algn="just">
              <a:buClr>
                <a:srgbClr val="FF0000"/>
              </a:buClr>
              <a:buFont typeface="Arial" panose="020B0604020202020204" pitchFamily="34" charset="0"/>
              <a:buChar char="•"/>
            </a:pPr>
            <a:r>
              <a:rPr lang="tr-TR" dirty="0" smtClean="0">
                <a:solidFill>
                  <a:srgbClr val="0070C0"/>
                </a:solidFill>
              </a:rPr>
              <a:t>Harfler </a:t>
            </a:r>
            <a:r>
              <a:rPr lang="tr-TR" dirty="0">
                <a:solidFill>
                  <a:srgbClr val="0070C0"/>
                </a:solidFill>
              </a:rPr>
              <a:t>münferiden ya da birlikte </a:t>
            </a:r>
            <a:r>
              <a:rPr lang="tr-TR" dirty="0" smtClean="0">
                <a:solidFill>
                  <a:srgbClr val="0070C0"/>
                </a:solidFill>
              </a:rPr>
              <a:t>(C, R, E), </a:t>
            </a:r>
            <a:r>
              <a:rPr lang="tr-TR" dirty="0">
                <a:solidFill>
                  <a:srgbClr val="0070C0"/>
                </a:solidFill>
              </a:rPr>
              <a:t>kısaltmalar (BMW, IBM), ve sayılar (311,4) ya da harf ve sayı kombinasyonları (BP4, </a:t>
            </a:r>
            <a:r>
              <a:rPr lang="tr-TR" dirty="0" smtClean="0">
                <a:solidFill>
                  <a:srgbClr val="0070C0"/>
                </a:solidFill>
              </a:rPr>
              <a:t>A101) şeklinde tescil edilebilir</a:t>
            </a:r>
          </a:p>
          <a:p>
            <a:pPr marL="342900" indent="-342900" algn="just">
              <a:buClr>
                <a:srgbClr val="FF0000"/>
              </a:buClr>
              <a:buFont typeface="Arial" panose="020B0604020202020204" pitchFamily="34" charset="0"/>
              <a:buChar char="•"/>
            </a:pPr>
            <a:r>
              <a:rPr lang="tr-TR" dirty="0" smtClean="0">
                <a:solidFill>
                  <a:srgbClr val="0070C0"/>
                </a:solidFill>
              </a:rPr>
              <a:t>Bunların </a:t>
            </a:r>
            <a:r>
              <a:rPr lang="tr-TR" dirty="0">
                <a:solidFill>
                  <a:srgbClr val="0070C0"/>
                </a:solidFill>
              </a:rPr>
              <a:t>telaffuz edilebilir olup olmadıkları ya da bir anlama sahip olup olmadıkları önemli değildir .</a:t>
            </a:r>
          </a:p>
          <a:p>
            <a:endParaRPr lang="tr-TR" dirty="0"/>
          </a:p>
        </p:txBody>
      </p:sp>
    </p:spTree>
    <p:extLst>
      <p:ext uri="{BB962C8B-B14F-4D97-AF65-F5344CB8AC3E}">
        <p14:creationId xmlns:p14="http://schemas.microsoft.com/office/powerpoint/2010/main" val="38203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658" y="1345721"/>
            <a:ext cx="1872854"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299" y="1682272"/>
            <a:ext cx="2174081"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2573" y="4376738"/>
            <a:ext cx="185380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077" y="4191270"/>
            <a:ext cx="1674019"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0106" y="3748394"/>
            <a:ext cx="2591991"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2036" y="2059294"/>
            <a:ext cx="1687116"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113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normAutofit fontScale="92500" lnSpcReduction="20000"/>
          </a:bodyPr>
          <a:lstStyle/>
          <a:p>
            <a:pPr algn="just"/>
            <a:r>
              <a:rPr lang="tr-TR" dirty="0" smtClean="0">
                <a:solidFill>
                  <a:srgbClr val="FF0000"/>
                </a:solidFill>
              </a:rPr>
              <a:t>B MARKA TÜRLERİ</a:t>
            </a:r>
          </a:p>
          <a:p>
            <a:pPr marL="457200" indent="-457200" algn="just">
              <a:buAutoNum type="arabicPeriod"/>
            </a:pPr>
            <a:r>
              <a:rPr lang="tr-TR" dirty="0" smtClean="0">
                <a:solidFill>
                  <a:srgbClr val="FF0000"/>
                </a:solidFill>
              </a:rPr>
              <a:t>Biçime Göre</a:t>
            </a:r>
          </a:p>
          <a:p>
            <a:pPr algn="just"/>
            <a:r>
              <a:rPr lang="tr-TR" dirty="0">
                <a:solidFill>
                  <a:srgbClr val="FF0000"/>
                </a:solidFill>
              </a:rPr>
              <a:t>c. Kişi Adları</a:t>
            </a:r>
          </a:p>
          <a:p>
            <a:pPr marL="342900" indent="-342900" algn="just">
              <a:buFont typeface="Arial" panose="020B0604020202020204" pitchFamily="34" charset="0"/>
              <a:buChar char="•"/>
            </a:pPr>
            <a:r>
              <a:rPr lang="tr-TR" dirty="0" smtClean="0">
                <a:solidFill>
                  <a:srgbClr val="0070C0"/>
                </a:solidFill>
              </a:rPr>
              <a:t>kişi </a:t>
            </a:r>
            <a:r>
              <a:rPr lang="tr-TR" dirty="0">
                <a:solidFill>
                  <a:srgbClr val="0070C0"/>
                </a:solidFill>
              </a:rPr>
              <a:t>adları da marka olarak tescil edilebilir. </a:t>
            </a:r>
            <a:endParaRPr lang="tr-TR" dirty="0" smtClean="0">
              <a:solidFill>
                <a:srgbClr val="0070C0"/>
              </a:solidFill>
            </a:endParaRPr>
          </a:p>
          <a:p>
            <a:pPr marL="342900" indent="-342900" algn="just">
              <a:buFont typeface="Arial" panose="020B0604020202020204" pitchFamily="34" charset="0"/>
              <a:buChar char="•"/>
            </a:pPr>
            <a:r>
              <a:rPr lang="tr-TR" dirty="0" smtClean="0">
                <a:solidFill>
                  <a:srgbClr val="0070C0"/>
                </a:solidFill>
              </a:rPr>
              <a:t>Ayırt edici olmalıdır</a:t>
            </a:r>
            <a:endParaRPr lang="tr-TR" dirty="0" smtClean="0">
              <a:solidFill>
                <a:srgbClr val="0070C0"/>
              </a:solidFill>
            </a:endParaRPr>
          </a:p>
          <a:p>
            <a:pPr algn="just"/>
            <a:r>
              <a:rPr lang="tr-TR" dirty="0" smtClean="0">
                <a:solidFill>
                  <a:srgbClr val="0070C0"/>
                </a:solidFill>
              </a:rPr>
              <a:t>Ad</a:t>
            </a:r>
            <a:r>
              <a:rPr lang="tr-TR" dirty="0">
                <a:solidFill>
                  <a:srgbClr val="0070C0"/>
                </a:solidFill>
              </a:rPr>
              <a:t>, ön ad veya soyadı olabileceği gibi, tüzel kişi adı, </a:t>
            </a:r>
            <a:r>
              <a:rPr lang="tr-TR" dirty="0" smtClean="0">
                <a:solidFill>
                  <a:srgbClr val="0070C0"/>
                </a:solidFill>
              </a:rPr>
              <a:t>sahibinin </a:t>
            </a:r>
            <a:r>
              <a:rPr lang="tr-TR" dirty="0">
                <a:solidFill>
                  <a:srgbClr val="0070C0"/>
                </a:solidFill>
              </a:rPr>
              <a:t>adını taşıyan şahıs şirketlerinin adı olabilir. Örneğin, “Hamdi”, Mithat” gibi tek başına ön ad, “Sabancı”, “Koç” gibi tek başına </a:t>
            </a:r>
            <a:r>
              <a:rPr lang="tr-TR" dirty="0" err="1">
                <a:solidFill>
                  <a:srgbClr val="0070C0"/>
                </a:solidFill>
              </a:rPr>
              <a:t>soyad</a:t>
            </a:r>
            <a:r>
              <a:rPr lang="tr-TR" dirty="0">
                <a:solidFill>
                  <a:srgbClr val="0070C0"/>
                </a:solidFill>
              </a:rPr>
              <a:t> veya “Abdullah Kiğılı” örneğinde olduğu gibi ad ve </a:t>
            </a:r>
            <a:r>
              <a:rPr lang="tr-TR" dirty="0" err="1">
                <a:solidFill>
                  <a:srgbClr val="0070C0"/>
                </a:solidFill>
              </a:rPr>
              <a:t>soyad</a:t>
            </a:r>
            <a:r>
              <a:rPr lang="tr-TR" dirty="0">
                <a:solidFill>
                  <a:srgbClr val="0070C0"/>
                </a:solidFill>
              </a:rPr>
              <a:t> bir arada tescil edilebilir. </a:t>
            </a:r>
            <a:endParaRPr lang="tr-TR" dirty="0" smtClean="0">
              <a:solidFill>
                <a:srgbClr val="0070C0"/>
              </a:solidFill>
            </a:endParaRPr>
          </a:p>
          <a:p>
            <a:pPr algn="just"/>
            <a:r>
              <a:rPr lang="tr-TR" dirty="0" smtClean="0">
                <a:solidFill>
                  <a:srgbClr val="0070C0"/>
                </a:solidFill>
              </a:rPr>
              <a:t>Bu </a:t>
            </a:r>
            <a:r>
              <a:rPr lang="tr-TR" dirty="0">
                <a:solidFill>
                  <a:srgbClr val="0070C0"/>
                </a:solidFill>
              </a:rPr>
              <a:t>noktada “Hamdi”, “Mithat” gibi ön adların ayırt edicilikleri zayıf olmakla birlikte, kullanım yoluyla ayırt </a:t>
            </a:r>
            <a:r>
              <a:rPr lang="tr-TR" dirty="0" smtClean="0">
                <a:solidFill>
                  <a:srgbClr val="0070C0"/>
                </a:solidFill>
              </a:rPr>
              <a:t>edicilik </a:t>
            </a:r>
            <a:r>
              <a:rPr lang="tr-TR" dirty="0">
                <a:solidFill>
                  <a:srgbClr val="0070C0"/>
                </a:solidFill>
              </a:rPr>
              <a:t>kazandıkları kabul edilmektedir .</a:t>
            </a:r>
          </a:p>
          <a:p>
            <a:pPr algn="just"/>
            <a:r>
              <a:rPr lang="tr-TR" dirty="0">
                <a:solidFill>
                  <a:srgbClr val="0070C0"/>
                </a:solidFill>
              </a:rPr>
              <a:t>Hayal ürünü adlar, kişi adlarının bir kısmı ve mahlas adlar da marka olarak tescil edilebilir. “Halikarnas Balıkçısı” buna bir örnektir.</a:t>
            </a:r>
          </a:p>
          <a:p>
            <a:endParaRPr lang="tr-TR" dirty="0"/>
          </a:p>
        </p:txBody>
      </p:sp>
    </p:spTree>
    <p:extLst>
      <p:ext uri="{BB962C8B-B14F-4D97-AF65-F5344CB8AC3E}">
        <p14:creationId xmlns:p14="http://schemas.microsoft.com/office/powerpoint/2010/main" val="196074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p:txBody>
          <a:bodyPr/>
          <a:lstStyle/>
          <a:p>
            <a:endParaRPr lang="tr-TR"/>
          </a:p>
        </p:txBody>
      </p:sp>
      <p:pic>
        <p:nvPicPr>
          <p:cNvPr id="3"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689" y="2959005"/>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3487" y="3238500"/>
            <a:ext cx="1258491"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9547" y="2719293"/>
            <a:ext cx="1513284"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87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2158</Words>
  <Application>Microsoft Office PowerPoint</Application>
  <PresentationFormat>Ekran Gösterisi (4:3)</PresentationFormat>
  <Paragraphs>133</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zehra</dc:creator>
  <cp:lastModifiedBy>zehra</cp:lastModifiedBy>
  <cp:revision>1</cp:revision>
  <dcterms:created xsi:type="dcterms:W3CDTF">2021-01-28T08:50:21Z</dcterms:created>
  <dcterms:modified xsi:type="dcterms:W3CDTF">2021-01-28T08:50:39Z</dcterms:modified>
</cp:coreProperties>
</file>