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4" r:id="rId2"/>
  </p:sldMasterIdLst>
  <p:notesMasterIdLst>
    <p:notesMasterId r:id="rId12"/>
  </p:notesMasterIdLst>
  <p:sldIdLst>
    <p:sldId id="420" r:id="rId3"/>
    <p:sldId id="474" r:id="rId4"/>
    <p:sldId id="499" r:id="rId5"/>
    <p:sldId id="500" r:id="rId6"/>
    <p:sldId id="501" r:id="rId7"/>
    <p:sldId id="505" r:id="rId8"/>
    <p:sldId id="503" r:id="rId9"/>
    <p:sldId id="502" r:id="rId10"/>
    <p:sldId id="50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3CFD6B-7959-47A2-B35F-9BC3A42264C4}" type="datetimeFigureOut">
              <a:rPr lang="tr-TR" smtClean="0"/>
              <a:t>1.4.2018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77E9F-B426-43E0-ABF1-C906BD23CBAC}" type="slidenum">
              <a:rPr lang="tr-TR" smtClean="0"/>
              <a:t>‹#›</a:t>
            </a:fld>
            <a:endParaRPr lang="tr-TR"/>
          </a:p>
        </p:txBody>
      </p:sp>
    </p:spTree>
    <p:extLst>
      <p:ext uri="{BB962C8B-B14F-4D97-AF65-F5344CB8AC3E}">
        <p14:creationId xmlns:p14="http://schemas.microsoft.com/office/powerpoint/2010/main" val="409982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1C77E9F-B426-43E0-ABF1-C906BD23CBAC}" type="slidenum">
              <a:rPr lang="tr-TR" smtClean="0"/>
              <a:t>9</a:t>
            </a:fld>
            <a:endParaRPr lang="tr-TR"/>
          </a:p>
        </p:txBody>
      </p:sp>
    </p:spTree>
    <p:extLst>
      <p:ext uri="{BB962C8B-B14F-4D97-AF65-F5344CB8AC3E}">
        <p14:creationId xmlns:p14="http://schemas.microsoft.com/office/powerpoint/2010/main" val="2607654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9718FB5-0CA4-4236-8AC0-5C1FCD277F09}"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263204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8E91D5-9833-4013-869C-9096EC692B5A}"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994169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C8F84D-03E9-4AB2-A0F9-1638B2546EB7}"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2541309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2" name="11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3" name="12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8 Alt Başlık"/>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1509B2C4-53DE-41B3-A555-7B616D01E2D4}" type="datetime1">
              <a:rPr lang="tr-TR" smtClean="0">
                <a:solidFill>
                  <a:srgbClr val="04617B"/>
                </a:solidFill>
              </a:rPr>
              <a:t>1.4.2018</a:t>
            </a:fld>
            <a:endParaRPr lang="tr-TR">
              <a:solidFill>
                <a:srgbClr val="04617B"/>
              </a:solidFill>
            </a:endParaRPr>
          </a:p>
        </p:txBody>
      </p:sp>
      <p:sp>
        <p:nvSpPr>
          <p:cNvPr id="17" name="16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384B6DD9-C308-4B6A-87E3-5A218D535CE2}" type="slidenum">
              <a:rPr lang="tr-TR" smtClean="0"/>
              <a:pPr/>
              <a:t>‹#›</a:t>
            </a:fld>
            <a:endParaRPr lang="tr-TR"/>
          </a:p>
        </p:txBody>
      </p:sp>
      <p:sp>
        <p:nvSpPr>
          <p:cNvPr id="7" name="6 Dikdörtgen"/>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0" name="9 Dikdörtgen"/>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ikdörtgen"/>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Başlık"/>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extLst>
      <p:ext uri="{BB962C8B-B14F-4D97-AF65-F5344CB8AC3E}">
        <p14:creationId xmlns:p14="http://schemas.microsoft.com/office/powerpoint/2010/main" val="3070689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A35A5C43-4E80-484B-8874-B495FF5FA0DF}" type="datetime1">
              <a:rPr lang="tr-TR" smtClean="0">
                <a:solidFill>
                  <a:srgbClr val="04617B"/>
                </a:solidFill>
              </a:rPr>
              <a:t>1.4.2018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8" name="7 İçerik Yer Tutucusu"/>
          <p:cNvSpPr>
            <a:spLocks noGrp="1"/>
          </p:cNvSpPr>
          <p:nvPr>
            <p:ph sz="quarter" idx="1"/>
          </p:nvPr>
        </p:nvSpPr>
        <p:spPr>
          <a:xfrm>
            <a:off x="1219200" y="1447800"/>
            <a:ext cx="103632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129651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1" name="10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0" name="9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1 Başlık"/>
          <p:cNvSpPr>
            <a:spLocks noGrp="1"/>
          </p:cNvSpPr>
          <p:nvPr>
            <p:ph type="title"/>
          </p:nvPr>
        </p:nvSpPr>
        <p:spPr>
          <a:xfrm>
            <a:off x="963084" y="952501"/>
            <a:ext cx="103632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C2650DEA-10B4-4C8E-B390-D8158617C2A6}" type="datetime1">
              <a:rPr lang="tr-TR" smtClean="0">
                <a:solidFill>
                  <a:srgbClr val="04617B"/>
                </a:solidFill>
              </a:rPr>
              <a:t>1.4.2018</a:t>
            </a:fld>
            <a:endParaRPr lang="tr-TR">
              <a:solidFill>
                <a:srgbClr val="04617B"/>
              </a:solidFill>
            </a:endParaRPr>
          </a:p>
        </p:txBody>
      </p:sp>
      <p:sp>
        <p:nvSpPr>
          <p:cNvPr id="5" name="4 Altbilgi Yer Tutucusu"/>
          <p:cNvSpPr>
            <a:spLocks noGrp="1"/>
          </p:cNvSpPr>
          <p:nvPr>
            <p:ph type="ftr" sz="quarter" idx="11"/>
          </p:nvPr>
        </p:nvSpPr>
        <p:spPr>
          <a:xfrm>
            <a:off x="1066800" y="6172200"/>
            <a:ext cx="5334000" cy="457200"/>
          </a:xfrm>
        </p:spPr>
        <p:txBody>
          <a:bodyPr/>
          <a:lstStyle/>
          <a:p>
            <a:r>
              <a:rPr lang="tr-TR" smtClean="0">
                <a:solidFill>
                  <a:srgbClr val="04617B"/>
                </a:solidFill>
              </a:rPr>
              <a:t>Prof. Dr. Rıfat Miser</a:t>
            </a:r>
            <a:endParaRPr lang="tr-TR">
              <a:solidFill>
                <a:srgbClr val="04617B"/>
              </a:solidFill>
            </a:endParaRPr>
          </a:p>
        </p:txBody>
      </p:sp>
      <p:sp>
        <p:nvSpPr>
          <p:cNvPr id="7" name="6 Dikdörtgen"/>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Dikdörtgen"/>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8 Dikdörtgen"/>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5 Slayt Numarası Yer Tutucusu"/>
          <p:cNvSpPr>
            <a:spLocks noGrp="1"/>
          </p:cNvSpPr>
          <p:nvPr>
            <p:ph type="sldNum" sz="quarter" idx="12"/>
          </p:nvPr>
        </p:nvSpPr>
        <p:spPr>
          <a:xfrm>
            <a:off x="195072" y="6208776"/>
            <a:ext cx="609600" cy="457200"/>
          </a:xfrm>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35704145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AB88354-C289-4F1B-BF11-E11AE936B369}" type="datetime1">
              <a:rPr lang="tr-TR" smtClean="0">
                <a:solidFill>
                  <a:srgbClr val="04617B"/>
                </a:solidFill>
              </a:rPr>
              <a:t>1.4.2018</a:t>
            </a:fld>
            <a:endParaRPr lang="tr-TR">
              <a:solidFill>
                <a:srgbClr val="04617B"/>
              </a:solidFill>
            </a:endParaRPr>
          </a:p>
        </p:txBody>
      </p:sp>
      <p:sp>
        <p:nvSpPr>
          <p:cNvPr id="6" name="5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9" name="8 İçerik Yer Tutucusu"/>
          <p:cNvSpPr>
            <a:spLocks noGrp="1"/>
          </p:cNvSpPr>
          <p:nvPr>
            <p:ph sz="quarter" idx="1"/>
          </p:nvPr>
        </p:nvSpPr>
        <p:spPr>
          <a:xfrm>
            <a:off x="12192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65786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741718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73050"/>
            <a:ext cx="103632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FB314557-BAA4-4E8C-B97F-4AE89AC4753B}" type="datetime1">
              <a:rPr lang="tr-TR" smtClean="0">
                <a:solidFill>
                  <a:srgbClr val="04617B"/>
                </a:solidFill>
              </a:rPr>
              <a:t>1.4.2018</a:t>
            </a:fld>
            <a:endParaRPr lang="tr-TR">
              <a:solidFill>
                <a:srgbClr val="04617B"/>
              </a:solidFill>
            </a:endParaRPr>
          </a:p>
        </p:txBody>
      </p:sp>
      <p:sp>
        <p:nvSpPr>
          <p:cNvPr id="8" name="7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9" name="8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11" name="10 İçerik Yer Tutucusu"/>
          <p:cNvSpPr>
            <a:spLocks noGrp="1"/>
          </p:cNvSpPr>
          <p:nvPr>
            <p:ph sz="half" idx="2"/>
          </p:nvPr>
        </p:nvSpPr>
        <p:spPr>
          <a:xfrm>
            <a:off x="12192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66040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577155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624F54D3-4E26-4448-AA58-13137FAA8ADC}" type="datetime1">
              <a:rPr lang="tr-TR" smtClean="0">
                <a:solidFill>
                  <a:srgbClr val="04617B"/>
                </a:solidFill>
              </a:rPr>
              <a:t>1.4.2018</a:t>
            </a:fld>
            <a:endParaRPr lang="tr-TR">
              <a:solidFill>
                <a:srgbClr val="04617B"/>
              </a:solidFill>
            </a:endParaRPr>
          </a:p>
        </p:txBody>
      </p:sp>
      <p:sp>
        <p:nvSpPr>
          <p:cNvPr id="4" name="3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5" name="4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38319380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768B90C-F059-4A0A-AB17-2E5D86CEB4BB}" type="datetime1">
              <a:rPr lang="tr-TR" smtClean="0">
                <a:solidFill>
                  <a:srgbClr val="04617B"/>
                </a:solidFill>
              </a:rPr>
              <a:t>1.4.2018</a:t>
            </a:fld>
            <a:endParaRPr lang="tr-TR">
              <a:solidFill>
                <a:srgbClr val="04617B"/>
              </a:solidFill>
            </a:endParaRPr>
          </a:p>
        </p:txBody>
      </p:sp>
      <p:sp>
        <p:nvSpPr>
          <p:cNvPr id="3" name="2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4" name="3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2818832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useBgFill="1">
        <p:nvSpPr>
          <p:cNvPr id="9" name="8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1 Başlık"/>
          <p:cNvSpPr>
            <a:spLocks noGrp="1"/>
          </p:cNvSpPr>
          <p:nvPr>
            <p:ph type="title"/>
          </p:nvPr>
        </p:nvSpPr>
        <p:spPr>
          <a:xfrm>
            <a:off x="1219200" y="273050"/>
            <a:ext cx="103632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8270789-0C92-4B26-B503-78BA59507C76}" type="datetime1">
              <a:rPr lang="tr-TR" smtClean="0">
                <a:solidFill>
                  <a:srgbClr val="04617B"/>
                </a:solidFill>
              </a:rPr>
              <a:t>1.4.2018</a:t>
            </a:fld>
            <a:endParaRPr lang="tr-TR">
              <a:solidFill>
                <a:srgbClr val="04617B"/>
              </a:solidFill>
            </a:endParaRPr>
          </a:p>
        </p:txBody>
      </p:sp>
      <p:sp>
        <p:nvSpPr>
          <p:cNvPr id="6" name="5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11" name="10 İçerik Yer Tutucusu"/>
          <p:cNvSpPr>
            <a:spLocks noGrp="1"/>
          </p:cNvSpPr>
          <p:nvPr>
            <p:ph sz="quarter" idx="1"/>
          </p:nvPr>
        </p:nvSpPr>
        <p:spPr>
          <a:xfrm>
            <a:off x="3962400" y="1600200"/>
            <a:ext cx="7620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240718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E6A3CF-C9B8-4B62-AB4E-85FE3AEF7F0C}"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5260486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5571A64-A7F4-4013-BBA8-254D73F2E241}" type="datetime1">
              <a:rPr lang="tr-TR" smtClean="0">
                <a:solidFill>
                  <a:srgbClr val="04617B"/>
                </a:solidFill>
              </a:rPr>
              <a:t>1.4.2018</a:t>
            </a:fld>
            <a:endParaRPr lang="tr-TR">
              <a:solidFill>
                <a:srgbClr val="04617B"/>
              </a:solidFill>
            </a:endParaRPr>
          </a:p>
        </p:txBody>
      </p:sp>
      <p:sp>
        <p:nvSpPr>
          <p:cNvPr id="6" name="5 Altbilgi Yer Tutucusu"/>
          <p:cNvSpPr>
            <a:spLocks noGrp="1"/>
          </p:cNvSpPr>
          <p:nvPr>
            <p:ph type="ftr" sz="quarter" idx="11"/>
          </p:nvPr>
        </p:nvSpPr>
        <p:spPr>
          <a:xfrm>
            <a:off x="1219200" y="6172200"/>
            <a:ext cx="5181600" cy="457200"/>
          </a:xfrm>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a:xfrm>
            <a:off x="195072" y="6208776"/>
            <a:ext cx="609600" cy="457200"/>
          </a:xfrm>
        </p:spPr>
        <p:txBody>
          <a:bodyPr/>
          <a:lstStyle/>
          <a:p>
            <a:fld id="{384B6DD9-C308-4B6A-87E3-5A218D535CE2}" type="slidenum">
              <a:rPr lang="tr-TR" smtClean="0"/>
              <a:pPr/>
              <a:t>‹#›</a:t>
            </a:fld>
            <a:endParaRPr lang="tr-TR"/>
          </a:p>
        </p:txBody>
      </p:sp>
      <p:sp>
        <p:nvSpPr>
          <p:cNvPr id="11" name="10 Dikdörtgen"/>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ikdörtgen"/>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12 Dikdörtgen"/>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3" name="2 Resim Yer Tutucusu"/>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extLst>
      <p:ext uri="{BB962C8B-B14F-4D97-AF65-F5344CB8AC3E}">
        <p14:creationId xmlns:p14="http://schemas.microsoft.com/office/powerpoint/2010/main" val="14869006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491D46C-F9C0-4B8A-804E-6F1D33E7A5FE}" type="datetime1">
              <a:rPr lang="tr-TR" smtClean="0">
                <a:solidFill>
                  <a:srgbClr val="04617B"/>
                </a:solidFill>
              </a:rPr>
              <a:t>1.4.2018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13337599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2"/>
            <a:ext cx="268224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219200" y="274641"/>
            <a:ext cx="7416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AF5BFDA-4C0D-4685-B5F7-EF4C5FA0C915}" type="datetime1">
              <a:rPr lang="tr-TR" smtClean="0">
                <a:solidFill>
                  <a:srgbClr val="04617B"/>
                </a:solidFill>
              </a:rPr>
              <a:t>1.4.2018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184515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5DA0604-880D-4BD6-BBAF-4FF901353D55}"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784266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49AA966-00E7-445F-AE8E-BE8AFF3D92C4}" type="datetime1">
              <a:rPr lang="tr-TR" smtClean="0"/>
              <a:t>1.4.2018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669999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816FB6A-DD99-442A-A2B1-0F51BE1F9FA8}" type="datetime1">
              <a:rPr lang="tr-TR" smtClean="0"/>
              <a:t>1.4.2018</a:t>
            </a:fld>
            <a:endParaRPr lang="tr-TR"/>
          </a:p>
        </p:txBody>
      </p:sp>
      <p:sp>
        <p:nvSpPr>
          <p:cNvPr id="8" name="Altbilgi Yer Tutucusu 7"/>
          <p:cNvSpPr>
            <a:spLocks noGrp="1"/>
          </p:cNvSpPr>
          <p:nvPr>
            <p:ph type="ftr" sz="quarter" idx="11"/>
          </p:nvPr>
        </p:nvSpPr>
        <p:spPr/>
        <p:txBody>
          <a:bodyPr/>
          <a:lstStyle/>
          <a:p>
            <a:r>
              <a:rPr lang="tr-TR" smtClean="0"/>
              <a:t>Prof. Dr. Rıfat Miser</a:t>
            </a:r>
            <a:endParaRPr lang="tr-TR"/>
          </a:p>
        </p:txBody>
      </p:sp>
      <p:sp>
        <p:nvSpPr>
          <p:cNvPr id="9" name="Slayt Numarası Yer Tutucusu 8"/>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502658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58B1897-6CAE-43FE-8E3F-778B702629DA}" type="datetime1">
              <a:rPr lang="tr-TR" smtClean="0"/>
              <a:t>1.4.2018</a:t>
            </a:fld>
            <a:endParaRPr lang="tr-TR"/>
          </a:p>
        </p:txBody>
      </p:sp>
      <p:sp>
        <p:nvSpPr>
          <p:cNvPr id="4" name="Altbilgi Yer Tutucusu 3"/>
          <p:cNvSpPr>
            <a:spLocks noGrp="1"/>
          </p:cNvSpPr>
          <p:nvPr>
            <p:ph type="ftr" sz="quarter" idx="11"/>
          </p:nvPr>
        </p:nvSpPr>
        <p:spPr/>
        <p:txBody>
          <a:bodyPr/>
          <a:lstStyle/>
          <a:p>
            <a:r>
              <a:rPr lang="tr-TR" smtClean="0"/>
              <a:t>Prof. Dr. Rıfat Miser</a:t>
            </a:r>
            <a:endParaRPr lang="tr-TR"/>
          </a:p>
        </p:txBody>
      </p:sp>
      <p:sp>
        <p:nvSpPr>
          <p:cNvPr id="5" name="Slayt Numarası Yer Tutucusu 4"/>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414003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A0C5201-9203-438F-8DE7-613FB608D915}" type="datetime1">
              <a:rPr lang="tr-TR" smtClean="0"/>
              <a:t>1.4.2018</a:t>
            </a:fld>
            <a:endParaRPr lang="tr-TR"/>
          </a:p>
        </p:txBody>
      </p:sp>
      <p:sp>
        <p:nvSpPr>
          <p:cNvPr id="3" name="Altbilgi Yer Tutucusu 2"/>
          <p:cNvSpPr>
            <a:spLocks noGrp="1"/>
          </p:cNvSpPr>
          <p:nvPr>
            <p:ph type="ftr" sz="quarter" idx="11"/>
          </p:nvPr>
        </p:nvSpPr>
        <p:spPr/>
        <p:txBody>
          <a:bodyPr/>
          <a:lstStyle/>
          <a:p>
            <a:r>
              <a:rPr lang="tr-TR" smtClean="0"/>
              <a:t>Prof. Dr. Rıfat Miser</a:t>
            </a:r>
            <a:endParaRPr lang="tr-TR"/>
          </a:p>
        </p:txBody>
      </p:sp>
      <p:sp>
        <p:nvSpPr>
          <p:cNvPr id="4" name="Slayt Numarası Yer Tutucusu 3"/>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513366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594EFBF-9B82-48C4-979F-8A17CC89FF15}" type="datetime1">
              <a:rPr lang="tr-TR" smtClean="0"/>
              <a:t>1.4.2018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9893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9D55D20-A0B3-4644-9F2A-A4D4D0DAD4D2}" type="datetime1">
              <a:rPr lang="tr-TR" smtClean="0"/>
              <a:t>1.4.2018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2917923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0769CB-43A1-404E-ACD7-00E8ACA114D4}" type="datetime1">
              <a:rPr lang="tr-TR" smtClean="0"/>
              <a:t>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Rıfat Miser</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45ABE-3E08-4235-90B6-92B310CAFBD1}" type="slidenum">
              <a:rPr lang="tr-TR" smtClean="0"/>
              <a:t>‹#›</a:t>
            </a:fld>
            <a:endParaRPr lang="tr-TR"/>
          </a:p>
        </p:txBody>
      </p:sp>
    </p:spTree>
    <p:extLst>
      <p:ext uri="{BB962C8B-B14F-4D97-AF65-F5344CB8AC3E}">
        <p14:creationId xmlns:p14="http://schemas.microsoft.com/office/powerpoint/2010/main" val="1057281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9" name="8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8" name="7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2" name="21 Başlık Yer Tutucusu"/>
          <p:cNvSpPr>
            <a:spLocks noGrp="1"/>
          </p:cNvSpPr>
          <p:nvPr>
            <p:ph type="title"/>
          </p:nvPr>
        </p:nvSpPr>
        <p:spPr>
          <a:xfrm>
            <a:off x="1219200" y="274638"/>
            <a:ext cx="103632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10A38689-9CD2-4C6F-943B-D5AEC2C3088D}" type="datetime1">
              <a:rPr lang="tr-TR" smtClean="0">
                <a:solidFill>
                  <a:srgbClr val="04617B"/>
                </a:solidFill>
              </a:rPr>
              <a:t>1.4.2018</a:t>
            </a:fld>
            <a:endParaRPr lang="tr-TR">
              <a:solidFill>
                <a:srgbClr val="04617B"/>
              </a:solidFill>
            </a:endParaRPr>
          </a:p>
        </p:txBody>
      </p:sp>
      <p:sp>
        <p:nvSpPr>
          <p:cNvPr id="3" name="2 Altbilgi Yer Tutucusu"/>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r>
              <a:rPr lang="tr-TR" smtClean="0">
                <a:solidFill>
                  <a:srgbClr val="04617B"/>
                </a:solidFill>
              </a:rPr>
              <a:t>Prof. Dr. Rıfat Miser</a:t>
            </a:r>
            <a:endParaRPr lang="tr-TR">
              <a:solidFill>
                <a:srgbClr val="04617B"/>
              </a:solidFill>
            </a:endParaRPr>
          </a:p>
        </p:txBody>
      </p:sp>
      <p:sp>
        <p:nvSpPr>
          <p:cNvPr id="23" name="22 Slayt Numarası Yer Tutucusu"/>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84B6DD9-C308-4B6A-87E3-5A218D535CE2}" type="slidenum">
              <a:rPr lang="tr-TR" smtClean="0"/>
              <a:pPr/>
              <a:t>‹#›</a:t>
            </a:fld>
            <a:endParaRPr lang="tr-TR"/>
          </a:p>
        </p:txBody>
      </p:sp>
    </p:spTree>
    <p:extLst>
      <p:ext uri="{BB962C8B-B14F-4D97-AF65-F5344CB8AC3E}">
        <p14:creationId xmlns:p14="http://schemas.microsoft.com/office/powerpoint/2010/main" val="10077399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Dikdörtgen 1"/>
          <p:cNvSpPr/>
          <p:nvPr/>
        </p:nvSpPr>
        <p:spPr>
          <a:xfrm>
            <a:off x="579549" y="1893194"/>
            <a:ext cx="10071279" cy="3785652"/>
          </a:xfrm>
          <a:prstGeom prst="rect">
            <a:avLst/>
          </a:prstGeom>
        </p:spPr>
        <p:txBody>
          <a:bodyPr wrap="square">
            <a:spAutoFit/>
          </a:bodyPr>
          <a:lstStyle/>
          <a:p>
            <a:pPr algn="ctr"/>
            <a:r>
              <a:rPr lang="tr-TR" sz="6000" dirty="0" smtClean="0">
                <a:solidFill>
                  <a:prstClr val="black"/>
                </a:solidFill>
                <a:latin typeface="Vladimir Script" panose="03050402040407070305" pitchFamily="66" charset="0"/>
              </a:rPr>
              <a:t>Sekizinci Hafta: </a:t>
            </a:r>
          </a:p>
          <a:p>
            <a:pPr lvl="0" algn="ctr"/>
            <a:r>
              <a:rPr lang="tr-TR" sz="6000" dirty="0">
                <a:solidFill>
                  <a:prstClr val="black"/>
                </a:solidFill>
                <a:latin typeface="Vladimir Script" panose="03050402040407070305" pitchFamily="66" charset="0"/>
              </a:rPr>
              <a:t>Ana-babanın ve öğretmenin terbiye (disiplin) rolü</a:t>
            </a:r>
            <a:endParaRPr lang="tr-TR" dirty="0">
              <a:solidFill>
                <a:prstClr val="black"/>
              </a:solidFill>
            </a:endParaRPr>
          </a:p>
          <a:p>
            <a:pPr algn="ctr"/>
            <a:r>
              <a:rPr lang="tr-TR" sz="6000" dirty="0" smtClean="0">
                <a:solidFill>
                  <a:prstClr val="black"/>
                </a:solidFill>
                <a:latin typeface="Vladimir Script" panose="03050402040407070305" pitchFamily="66" charset="0"/>
              </a:rPr>
              <a:t> </a:t>
            </a:r>
          </a:p>
        </p:txBody>
      </p:sp>
      <p:sp>
        <p:nvSpPr>
          <p:cNvPr id="3" name="Altbilgi Yer Tutucusu 2"/>
          <p:cNvSpPr>
            <a:spLocks noGrp="1"/>
          </p:cNvSpPr>
          <p:nvPr>
            <p:ph type="ftr" sz="quarter" idx="11"/>
          </p:nvPr>
        </p:nvSpPr>
        <p:spPr/>
        <p:txBody>
          <a:bodyPr/>
          <a:lstStyle/>
          <a:p>
            <a:r>
              <a:rPr lang="tr-TR" smtClean="0"/>
              <a:t>Prof. Dr. Rıfat Miser</a:t>
            </a:r>
            <a:endParaRPr lang="tr-TR"/>
          </a:p>
        </p:txBody>
      </p:sp>
    </p:spTree>
    <p:extLst>
      <p:ext uri="{BB962C8B-B14F-4D97-AF65-F5344CB8AC3E}">
        <p14:creationId xmlns:p14="http://schemas.microsoft.com/office/powerpoint/2010/main" val="32491840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rgbClr val="0070C0"/>
                </a:solidFill>
              </a:rPr>
              <a:t>Kendini kontrol (çocuğa verir talkını, kendi yutar salkımı)</a:t>
            </a:r>
            <a:endParaRPr lang="tr-TR" dirty="0">
              <a:solidFill>
                <a:srgbClr val="0070C0"/>
              </a:solidFill>
            </a:endParaRPr>
          </a:p>
        </p:txBody>
      </p:sp>
      <p:sp>
        <p:nvSpPr>
          <p:cNvPr id="3" name="2 İçerik Yer Tutucusu"/>
          <p:cNvSpPr>
            <a:spLocks noGrp="1"/>
          </p:cNvSpPr>
          <p:nvPr>
            <p:ph sz="quarter" idx="1"/>
          </p:nvPr>
        </p:nvSpPr>
        <p:spPr>
          <a:xfrm>
            <a:off x="1219200" y="2820472"/>
            <a:ext cx="10363200" cy="3199327"/>
          </a:xfrm>
        </p:spPr>
        <p:txBody>
          <a:bodyPr>
            <a:normAutofit/>
          </a:bodyPr>
          <a:lstStyle/>
          <a:p>
            <a:r>
              <a:rPr lang="tr-TR" sz="3200" dirty="0" smtClean="0">
                <a:solidFill>
                  <a:srgbClr val="0070C0"/>
                </a:solidFill>
                <a:latin typeface="Times New Roman" panose="02020603050405020304" pitchFamily="18" charset="0"/>
                <a:cs typeface="Times New Roman" panose="02020603050405020304" pitchFamily="18" charset="0"/>
              </a:rPr>
              <a:t>İyi bir disiplin sisteminin temelini, kendini kontrol edebilen yetişkinler oluşturur,</a:t>
            </a:r>
          </a:p>
          <a:p>
            <a:r>
              <a:rPr lang="tr-TR" sz="3200" dirty="0" smtClean="0">
                <a:solidFill>
                  <a:srgbClr val="0070C0"/>
                </a:solidFill>
                <a:latin typeface="Times New Roman" panose="02020603050405020304" pitchFamily="18" charset="0"/>
                <a:cs typeface="Times New Roman" panose="02020603050405020304" pitchFamily="18" charset="0"/>
              </a:rPr>
              <a:t>Ana- baba ve öğretmenler çocuklar ve diğerleri karşısında sürekli kontrollerini kaybederken, çocuklardan kendilerini kontrol etmelerini beklememelidirler. </a:t>
            </a:r>
            <a:endParaRPr lang="tr-TR" sz="3200" dirty="0">
              <a:solidFill>
                <a:srgbClr val="0070C0"/>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Tree>
    <p:extLst>
      <p:ext uri="{BB962C8B-B14F-4D97-AF65-F5344CB8AC3E}">
        <p14:creationId xmlns:p14="http://schemas.microsoft.com/office/powerpoint/2010/main" val="29727685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0070C0"/>
                </a:solidFill>
              </a:rPr>
              <a:t>Terbiye: Gölge polis</a:t>
            </a:r>
            <a:endParaRPr lang="tr-TR" dirty="0">
              <a:solidFill>
                <a:srgbClr val="0070C0"/>
              </a:solidFill>
            </a:endParaRPr>
          </a:p>
        </p:txBody>
      </p:sp>
      <p:sp>
        <p:nvSpPr>
          <p:cNvPr id="3" name="2 İçerik Yer Tutucusu"/>
          <p:cNvSpPr>
            <a:spLocks noGrp="1"/>
          </p:cNvSpPr>
          <p:nvPr>
            <p:ph sz="quarter" idx="1"/>
          </p:nvPr>
        </p:nvSpPr>
        <p:spPr>
          <a:xfrm>
            <a:off x="1219200" y="2932770"/>
            <a:ext cx="10363200" cy="3087029"/>
          </a:xfrm>
        </p:spPr>
        <p:txBody>
          <a:bodyPr/>
          <a:lstStyle/>
          <a:p>
            <a:r>
              <a:rPr lang="tr-TR" dirty="0" smtClean="0">
                <a:solidFill>
                  <a:srgbClr val="0070C0"/>
                </a:solidFill>
              </a:rPr>
              <a:t>Disiplin başkalarını kontrol etmeye yönelik bir iş değildir; ana-babaların ve öğretmenlerin sorumluluğu çocukları kontrol etmek değil, onların kendilerini kontrol etmelerine yardımcı olmaktır.</a:t>
            </a:r>
            <a:endParaRPr lang="tr-TR" dirty="0">
              <a:solidFill>
                <a:srgbClr val="0070C0"/>
              </a:solidFill>
            </a:endParaRPr>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Tree>
    <p:extLst>
      <p:ext uri="{BB962C8B-B14F-4D97-AF65-F5344CB8AC3E}">
        <p14:creationId xmlns:p14="http://schemas.microsoft.com/office/powerpoint/2010/main" val="417572023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769434"/>
            <a:ext cx="10363200" cy="1148576"/>
          </a:xfrm>
        </p:spPr>
        <p:txBody>
          <a:bodyPr/>
          <a:lstStyle/>
          <a:p>
            <a:r>
              <a:rPr lang="tr-TR" dirty="0" err="1" smtClean="0">
                <a:solidFill>
                  <a:srgbClr val="0070C0"/>
                </a:solidFill>
              </a:rPr>
              <a:t>Anababa</a:t>
            </a:r>
            <a:r>
              <a:rPr lang="tr-TR" dirty="0" smtClean="0">
                <a:solidFill>
                  <a:srgbClr val="0070C0"/>
                </a:solidFill>
              </a:rPr>
              <a:t>-öğretmen işbirliği</a:t>
            </a:r>
            <a:endParaRPr lang="tr-TR" dirty="0">
              <a:solidFill>
                <a:srgbClr val="0070C0"/>
              </a:solidFill>
            </a:endParaRPr>
          </a:p>
        </p:txBody>
      </p:sp>
      <p:sp>
        <p:nvSpPr>
          <p:cNvPr id="3" name="2 İçerik Yer Tutucusu"/>
          <p:cNvSpPr>
            <a:spLocks noGrp="1"/>
          </p:cNvSpPr>
          <p:nvPr>
            <p:ph idx="1"/>
          </p:nvPr>
        </p:nvSpPr>
        <p:spPr>
          <a:xfrm>
            <a:off x="1219200" y="3066584"/>
            <a:ext cx="10363200" cy="2953215"/>
          </a:xfrm>
        </p:spPr>
        <p:txBody>
          <a:bodyPr/>
          <a:lstStyle/>
          <a:p>
            <a:r>
              <a:rPr lang="tr-TR" dirty="0" smtClean="0"/>
              <a:t>Öğretmenler ve ana-babalar disiplin oluşturmada birleşik güç olmalıdırlar,</a:t>
            </a:r>
          </a:p>
          <a:p>
            <a:r>
              <a:rPr lang="tr-TR" dirty="0" smtClean="0"/>
              <a:t>Evlerde uygun disiplin sistemleri kurmada öğretmenlerin ana-babalara destek olması gerekmektedir.</a:t>
            </a:r>
            <a:endParaRPr lang="tr-TR" dirty="0"/>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Tree>
    <p:extLst>
      <p:ext uri="{BB962C8B-B14F-4D97-AF65-F5344CB8AC3E}">
        <p14:creationId xmlns:p14="http://schemas.microsoft.com/office/powerpoint/2010/main" val="2884667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0070C0"/>
                </a:solidFill>
              </a:rPr>
              <a:t>Sevgi, kabul edilme, saygı görme</a:t>
            </a:r>
            <a:endParaRPr lang="tr-TR" dirty="0">
              <a:solidFill>
                <a:srgbClr val="0070C0"/>
              </a:solidFill>
            </a:endParaRPr>
          </a:p>
        </p:txBody>
      </p:sp>
      <p:sp>
        <p:nvSpPr>
          <p:cNvPr id="3" name="2 İçerik Yer Tutucusu"/>
          <p:cNvSpPr>
            <a:spLocks noGrp="1"/>
          </p:cNvSpPr>
          <p:nvPr>
            <p:ph idx="1"/>
          </p:nvPr>
        </p:nvSpPr>
        <p:spPr>
          <a:xfrm>
            <a:off x="1981200" y="2636913"/>
            <a:ext cx="8229600" cy="3489251"/>
          </a:xfrm>
        </p:spPr>
        <p:txBody>
          <a:bodyPr/>
          <a:lstStyle/>
          <a:p>
            <a:pPr algn="ctr"/>
            <a:r>
              <a:rPr lang="tr-TR" dirty="0" smtClean="0">
                <a:solidFill>
                  <a:srgbClr val="0070C0"/>
                </a:solidFill>
              </a:rPr>
              <a:t>Koşulsuz sevgi, kabul edilme ve saygı görme her çocuğun (her insanın) en derin özlemidir,</a:t>
            </a:r>
          </a:p>
          <a:p>
            <a:pPr algn="ctr"/>
            <a:r>
              <a:rPr lang="tr-TR" dirty="0" smtClean="0">
                <a:solidFill>
                  <a:srgbClr val="0070C0"/>
                </a:solidFill>
              </a:rPr>
              <a:t>İnsanların bu temel gereksinmeleri dikkate alındığında, başarılı bir disiplin sisteminin temel taşı yerine konulmuş olur.</a:t>
            </a:r>
            <a:endParaRPr lang="tr-TR" dirty="0">
              <a:solidFill>
                <a:srgbClr val="0070C0"/>
              </a:solidFill>
            </a:endParaRPr>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Tree>
    <p:extLst>
      <p:ext uri="{BB962C8B-B14F-4D97-AF65-F5344CB8AC3E}">
        <p14:creationId xmlns:p14="http://schemas.microsoft.com/office/powerpoint/2010/main" val="3412009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0070C0"/>
                </a:solidFill>
              </a:rPr>
              <a:t>Özgüven</a:t>
            </a:r>
            <a:endParaRPr lang="tr-TR" dirty="0">
              <a:solidFill>
                <a:srgbClr val="0070C0"/>
              </a:solidFill>
            </a:endParaRPr>
          </a:p>
        </p:txBody>
      </p:sp>
      <p:sp>
        <p:nvSpPr>
          <p:cNvPr id="3" name="2 İçerik Yer Tutucusu"/>
          <p:cNvSpPr>
            <a:spLocks noGrp="1"/>
          </p:cNvSpPr>
          <p:nvPr>
            <p:ph sz="quarter" idx="1"/>
          </p:nvPr>
        </p:nvSpPr>
        <p:spPr>
          <a:xfrm>
            <a:off x="1981200" y="2924945"/>
            <a:ext cx="8229600" cy="3201219"/>
          </a:xfrm>
        </p:spPr>
        <p:txBody>
          <a:bodyPr/>
          <a:lstStyle/>
          <a:p>
            <a:pPr algn="ctr"/>
            <a:r>
              <a:rPr lang="tr-TR" dirty="0" smtClean="0"/>
              <a:t>Sevilmek, kabul edilmek, saygı görmek bize kendimiz olma özgürlüğünü tanıyan pasaporttur.</a:t>
            </a:r>
            <a:endParaRPr lang="tr-TR" dirty="0"/>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Tree>
    <p:extLst>
      <p:ext uri="{BB962C8B-B14F-4D97-AF65-F5344CB8AC3E}">
        <p14:creationId xmlns:p14="http://schemas.microsoft.com/office/powerpoint/2010/main" val="1371539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0070C0"/>
                </a:solidFill>
              </a:rPr>
              <a:t>Proaktif</a:t>
            </a:r>
            <a:r>
              <a:rPr lang="tr-TR" dirty="0" smtClean="0">
                <a:solidFill>
                  <a:srgbClr val="0070C0"/>
                </a:solidFill>
              </a:rPr>
              <a:t> önlemler</a:t>
            </a:r>
            <a:endParaRPr lang="tr-TR" dirty="0">
              <a:solidFill>
                <a:srgbClr val="0070C0"/>
              </a:solidFill>
            </a:endParaRPr>
          </a:p>
        </p:txBody>
      </p:sp>
      <p:sp>
        <p:nvSpPr>
          <p:cNvPr id="3" name="2 İçerik Yer Tutucusu"/>
          <p:cNvSpPr>
            <a:spLocks noGrp="1"/>
          </p:cNvSpPr>
          <p:nvPr>
            <p:ph idx="1"/>
          </p:nvPr>
        </p:nvSpPr>
        <p:spPr>
          <a:xfrm>
            <a:off x="1219200" y="2720898"/>
            <a:ext cx="10363200" cy="3298902"/>
          </a:xfrm>
        </p:spPr>
        <p:txBody>
          <a:bodyPr/>
          <a:lstStyle/>
          <a:p>
            <a:r>
              <a:rPr lang="tr-TR" dirty="0" smtClean="0"/>
              <a:t>Çocuğun sevilme, değer görme, açık eşit ve saygılı ilişki kurulma, kendi meşru hedeflerinin peşine düşme gibi  hak ve gereksinmelerinin saygı gördüğü, korunduğu ev, okul ve topluluk ortamlarında çocuğun yıkıcı, kabul edilemez davranışlarda bulunma olasılığı azalır</a:t>
            </a:r>
            <a:endParaRPr lang="tr-TR" dirty="0"/>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Tree>
    <p:extLst>
      <p:ext uri="{BB962C8B-B14F-4D97-AF65-F5344CB8AC3E}">
        <p14:creationId xmlns:p14="http://schemas.microsoft.com/office/powerpoint/2010/main" val="16195951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41185"/>
            <a:ext cx="10363200" cy="1143000"/>
          </a:xfrm>
        </p:spPr>
        <p:txBody>
          <a:bodyPr/>
          <a:lstStyle/>
          <a:p>
            <a:r>
              <a:rPr lang="tr-TR" dirty="0" smtClean="0">
                <a:solidFill>
                  <a:srgbClr val="0070C0"/>
                </a:solidFill>
              </a:rPr>
              <a:t>Denetimsiz ya da aşırı denetimli</a:t>
            </a:r>
            <a:endParaRPr lang="tr-TR" dirty="0">
              <a:solidFill>
                <a:srgbClr val="0070C0"/>
              </a:solidFill>
            </a:endParaRPr>
          </a:p>
        </p:txBody>
      </p:sp>
      <p:sp>
        <p:nvSpPr>
          <p:cNvPr id="3" name="2 İçerik Yer Tutucusu"/>
          <p:cNvSpPr>
            <a:spLocks noGrp="1"/>
          </p:cNvSpPr>
          <p:nvPr>
            <p:ph idx="1"/>
          </p:nvPr>
        </p:nvSpPr>
        <p:spPr>
          <a:xfrm>
            <a:off x="1219200" y="2676292"/>
            <a:ext cx="10363200" cy="3343507"/>
          </a:xfrm>
        </p:spPr>
        <p:txBody>
          <a:bodyPr>
            <a:normAutofit/>
          </a:bodyPr>
          <a:lstStyle/>
          <a:p>
            <a:r>
              <a:rPr lang="tr-TR" dirty="0" smtClean="0"/>
              <a:t>Çocukların kontrolsüz ve aşırı kontrollü tepkileri; evlerde, okullarda ve topluluk içinde, sevilme, kabul edilme  saygı görme gereksinmelerinin karşılanmaması ya da tehdit altına girmesi durumunda ortaya çıkar.</a:t>
            </a:r>
          </a:p>
          <a:p>
            <a:pPr>
              <a:buNone/>
            </a:pPr>
            <a:endParaRPr lang="tr-TR" dirty="0" smtClean="0"/>
          </a:p>
          <a:p>
            <a:r>
              <a:rPr lang="tr-TR" dirty="0" smtClean="0"/>
              <a:t>Göz ardı edilmeye karşı kendilerini koruma gereksinmesini karşılamanın başlıca iki yolu vardır: Ya aşırı beklenti içinde olmak ya da fazlasıyla beklentisiz olmak</a:t>
            </a:r>
          </a:p>
          <a:p>
            <a:endParaRPr lang="tr-TR" dirty="0" smtClean="0"/>
          </a:p>
          <a:p>
            <a:pPr>
              <a:buNone/>
            </a:pPr>
            <a:endParaRPr lang="tr-TR" dirty="0" smtClean="0"/>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Tree>
    <p:extLst>
      <p:ext uri="{BB962C8B-B14F-4D97-AF65-F5344CB8AC3E}">
        <p14:creationId xmlns:p14="http://schemas.microsoft.com/office/powerpoint/2010/main" val="572308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0070C0"/>
                </a:solidFill>
              </a:rPr>
              <a:t>Disiplinsiz bir davranışa tepki verilirken</a:t>
            </a:r>
            <a:endParaRPr lang="tr-TR" dirty="0">
              <a:solidFill>
                <a:srgbClr val="0070C0"/>
              </a:solidFill>
            </a:endParaRPr>
          </a:p>
        </p:txBody>
      </p:sp>
      <p:sp>
        <p:nvSpPr>
          <p:cNvPr id="3" name="2 İçerik Yer Tutucusu"/>
          <p:cNvSpPr>
            <a:spLocks noGrp="1"/>
          </p:cNvSpPr>
          <p:nvPr>
            <p:ph idx="1"/>
          </p:nvPr>
        </p:nvSpPr>
        <p:spPr>
          <a:xfrm>
            <a:off x="1219200" y="2843560"/>
            <a:ext cx="10363200" cy="3176239"/>
          </a:xfrm>
        </p:spPr>
        <p:txBody>
          <a:bodyPr/>
          <a:lstStyle/>
          <a:p>
            <a:r>
              <a:rPr lang="tr-TR" dirty="0" smtClean="0">
                <a:solidFill>
                  <a:srgbClr val="0070C0"/>
                </a:solidFill>
              </a:rPr>
              <a:t>Mağdurun ve terbiyesizlik eyleyenin kişiliğine karşı saygı korunmalı,</a:t>
            </a:r>
          </a:p>
          <a:p>
            <a:r>
              <a:rPr lang="tr-TR" dirty="0" err="1" smtClean="0">
                <a:solidFill>
                  <a:srgbClr val="0070C0"/>
                </a:solidFill>
              </a:rPr>
              <a:t>Anababa</a:t>
            </a:r>
            <a:r>
              <a:rPr lang="tr-TR" dirty="0" smtClean="0">
                <a:solidFill>
                  <a:srgbClr val="0070C0"/>
                </a:solidFill>
              </a:rPr>
              <a:t>- çocuk; öğretmen- çocuk arasındaki ilişki korunmalı,</a:t>
            </a:r>
          </a:p>
          <a:p>
            <a:r>
              <a:rPr lang="tr-TR" dirty="0" smtClean="0">
                <a:solidFill>
                  <a:srgbClr val="0070C0"/>
                </a:solidFill>
              </a:rPr>
              <a:t>İstenmeyen davranışla ilgili açık ve kararlı bir biçimde düzeltici eylemde bulunulmalı.</a:t>
            </a:r>
            <a:endParaRPr lang="tr-TR" dirty="0">
              <a:solidFill>
                <a:srgbClr val="0070C0"/>
              </a:solidFill>
            </a:endParaRPr>
          </a:p>
        </p:txBody>
      </p:sp>
      <p:sp>
        <p:nvSpPr>
          <p:cNvPr id="4" name="Altbilgi Yer Tutucusu 3"/>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Tree>
    <p:extLst>
      <p:ext uri="{BB962C8B-B14F-4D97-AF65-F5344CB8AC3E}">
        <p14:creationId xmlns:p14="http://schemas.microsoft.com/office/powerpoint/2010/main" val="2986350025"/>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Hisse Senedi">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1037</TotalTime>
  <Words>353</Words>
  <Application>Microsoft Office PowerPoint</Application>
  <PresentationFormat>Geniş ekran</PresentationFormat>
  <Paragraphs>36</Paragraphs>
  <Slides>9</Slides>
  <Notes>1</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9</vt:i4>
      </vt:variant>
    </vt:vector>
  </HeadingPairs>
  <TitlesOfParts>
    <vt:vector size="19" baseType="lpstr">
      <vt:lpstr>Arial</vt:lpstr>
      <vt:lpstr>Calibri</vt:lpstr>
      <vt:lpstr>Calibri Light</vt:lpstr>
      <vt:lpstr>Franklin Gothic Book</vt:lpstr>
      <vt:lpstr>Perpetua</vt:lpstr>
      <vt:lpstr>Times New Roman</vt:lpstr>
      <vt:lpstr>Vladimir Script</vt:lpstr>
      <vt:lpstr>Wingdings 2</vt:lpstr>
      <vt:lpstr>Office Teması</vt:lpstr>
      <vt:lpstr>2_Hisse Senedi</vt:lpstr>
      <vt:lpstr>PowerPoint Sunusu</vt:lpstr>
      <vt:lpstr>Kendini kontrol (çocuğa verir talkını, kendi yutar salkımı)</vt:lpstr>
      <vt:lpstr>Terbiye: Gölge polis</vt:lpstr>
      <vt:lpstr>Anababa-öğretmen işbirliği</vt:lpstr>
      <vt:lpstr>Sevgi, kabul edilme, saygı görme</vt:lpstr>
      <vt:lpstr>Özgüven</vt:lpstr>
      <vt:lpstr>Proaktif önlemler</vt:lpstr>
      <vt:lpstr>Denetimsiz ya da aşırı denetimli</vt:lpstr>
      <vt:lpstr>Disiplinsiz bir davranışa tepki verilirken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Hedef: Çevre okuryazarı olmak</dc:title>
  <dc:creator>rm</dc:creator>
  <cp:lastModifiedBy>rm_pc</cp:lastModifiedBy>
  <cp:revision>125</cp:revision>
  <dcterms:created xsi:type="dcterms:W3CDTF">2016-02-29T19:43:42Z</dcterms:created>
  <dcterms:modified xsi:type="dcterms:W3CDTF">2018-04-01T12:10:14Z</dcterms:modified>
  <cp:contentStatus>Tamamlandı</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