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2"/>
  </p:notesMasterIdLst>
  <p:sldIdLst>
    <p:sldId id="256" r:id="rId2"/>
    <p:sldId id="257" r:id="rId3"/>
    <p:sldId id="263" r:id="rId4"/>
    <p:sldId id="258" r:id="rId5"/>
    <p:sldId id="259" r:id="rId6"/>
    <p:sldId id="260" r:id="rId7"/>
    <p:sldId id="264" r:id="rId8"/>
    <p:sldId id="281" r:id="rId9"/>
    <p:sldId id="282" r:id="rId10"/>
    <p:sldId id="283" r:id="rId11"/>
    <p:sldId id="284" r:id="rId12"/>
    <p:sldId id="285" r:id="rId13"/>
    <p:sldId id="286" r:id="rId14"/>
    <p:sldId id="287" r:id="rId15"/>
    <p:sldId id="288" r:id="rId16"/>
    <p:sldId id="290" r:id="rId17"/>
    <p:sldId id="291" r:id="rId18"/>
    <p:sldId id="292" r:id="rId19"/>
    <p:sldId id="293" r:id="rId20"/>
    <p:sldId id="294" r:id="rId21"/>
    <p:sldId id="295" r:id="rId22"/>
    <p:sldId id="296" r:id="rId23"/>
    <p:sldId id="297" r:id="rId24"/>
    <p:sldId id="298" r:id="rId25"/>
    <p:sldId id="265" r:id="rId26"/>
    <p:sldId id="266" r:id="rId27"/>
    <p:sldId id="267" r:id="rId28"/>
    <p:sldId id="268" r:id="rId29"/>
    <p:sldId id="269" r:id="rId30"/>
    <p:sldId id="270" r:id="rId31"/>
    <p:sldId id="271" r:id="rId32"/>
    <p:sldId id="272" r:id="rId33"/>
    <p:sldId id="273" r:id="rId34"/>
    <p:sldId id="274" r:id="rId35"/>
    <p:sldId id="276" r:id="rId36"/>
    <p:sldId id="277" r:id="rId37"/>
    <p:sldId id="278" r:id="rId38"/>
    <p:sldId id="279" r:id="rId39"/>
    <p:sldId id="280" r:id="rId40"/>
    <p:sldId id="26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077E"/>
    <a:srgbClr val="671758"/>
    <a:srgbClr val="341A06"/>
    <a:srgbClr val="6699AB"/>
    <a:srgbClr val="F7EBF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87" autoAdjust="0"/>
    <p:restoredTop sz="86437" autoAdjust="0"/>
  </p:normalViewPr>
  <p:slideViewPr>
    <p:cSldViewPr snapToGrid="0">
      <p:cViewPr varScale="1">
        <p:scale>
          <a:sx n="51" d="100"/>
          <a:sy n="51" d="100"/>
        </p:scale>
        <p:origin x="-186" y="-108"/>
      </p:cViewPr>
      <p:guideLst>
        <p:guide orient="horz" pos="2160"/>
        <p:guide pos="3840"/>
      </p:guideLst>
    </p:cSldViewPr>
  </p:slideViewPr>
  <p:outlineViewPr>
    <p:cViewPr>
      <p:scale>
        <a:sx n="33" d="100"/>
        <a:sy n="33" d="100"/>
      </p:scale>
      <p:origin x="216" y="0"/>
    </p:cViewPr>
  </p:outlineViewPr>
  <p:notesTextViewPr>
    <p:cViewPr>
      <p:scale>
        <a:sx n="1" d="1"/>
        <a:sy n="1" d="1"/>
      </p:scale>
      <p:origin x="0" y="0"/>
    </p:cViewPr>
  </p:notesTextViewPr>
  <p:sorterViewPr>
    <p:cViewPr>
      <p:scale>
        <a:sx n="100" d="100"/>
        <a:sy n="100" d="100"/>
      </p:scale>
      <p:origin x="0" y="40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D44C5-44E1-4827-86D3-209A6F659DBD}" type="datetimeFigureOut">
              <a:rPr lang="tr-TR" smtClean="0"/>
              <a:pPr/>
              <a:t>09.09.2015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93881-66E8-46CE-A7B1-781A1BE325B2}" type="slidenum">
              <a:rPr lang="tr-TR" smtClean="0"/>
              <a:pPr/>
              <a:t>‹#›</a:t>
            </a:fld>
            <a:endParaRPr lang="tr-TR"/>
          </a:p>
        </p:txBody>
      </p:sp>
    </p:spTree>
    <p:extLst>
      <p:ext uri="{BB962C8B-B14F-4D97-AF65-F5344CB8AC3E}">
        <p14:creationId xmlns:p14="http://schemas.microsoft.com/office/powerpoint/2010/main" xmlns="" val="5474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 Yer Tutucusu 2"/>
          <p:cNvSpPr>
            <a:spLocks noGrp="1"/>
          </p:cNvSpPr>
          <p:nvPr>
            <p:ph type="body" idx="1"/>
          </p:nvPr>
        </p:nvSpPr>
        <p:spPr/>
        <p:txBody>
          <a:bodyPr/>
          <a:lstStyle/>
          <a:p>
            <a:pPr marL="342660" indent="-342660">
              <a:spcBef>
                <a:spcPct val="20000"/>
              </a:spcBef>
              <a:buClr>
                <a:srgbClr val="FF0000"/>
              </a:buClr>
              <a:buSzPct val="130000"/>
              <a:defRPr/>
            </a:pPr>
            <a:r>
              <a:rPr lang="tr-TR" dirty="0" smtClean="0"/>
              <a:t>İlgili Hasta </a:t>
            </a:r>
            <a:r>
              <a:rPr lang="tr-TR" dirty="0" err="1" smtClean="0"/>
              <a:t>Populasyonu</a:t>
            </a:r>
            <a:r>
              <a:rPr lang="tr-TR" dirty="0" smtClean="0"/>
              <a:t> Yeni tanı</a:t>
            </a:r>
          </a:p>
          <a:p>
            <a:pPr marL="342660" indent="-342660">
              <a:spcBef>
                <a:spcPct val="20000"/>
              </a:spcBef>
              <a:buClr>
                <a:srgbClr val="FF0000"/>
              </a:buClr>
              <a:buSzPct val="130000"/>
              <a:buFontTx/>
              <a:buChar char="•"/>
              <a:defRPr/>
            </a:pPr>
            <a:r>
              <a:rPr lang="tr-TR" dirty="0" smtClean="0"/>
              <a:t>Kür edilebilir hastalık</a:t>
            </a:r>
          </a:p>
          <a:p>
            <a:pPr marL="342660" indent="-342660">
              <a:spcBef>
                <a:spcPct val="20000"/>
              </a:spcBef>
              <a:buClr>
                <a:srgbClr val="FF0000"/>
              </a:buClr>
              <a:buSzPct val="130000"/>
              <a:buFontTx/>
              <a:buChar char="•"/>
              <a:defRPr/>
            </a:pPr>
            <a:r>
              <a:rPr lang="tr-TR" dirty="0" smtClean="0"/>
              <a:t>Yaygın hastalık</a:t>
            </a:r>
          </a:p>
          <a:p>
            <a:pPr marL="342660" indent="-342660">
              <a:spcBef>
                <a:spcPct val="20000"/>
              </a:spcBef>
              <a:buClr>
                <a:srgbClr val="FF0000"/>
              </a:buClr>
              <a:buSzPct val="130000"/>
              <a:buFontTx/>
              <a:buChar char="•"/>
              <a:defRPr/>
            </a:pPr>
            <a:r>
              <a:rPr lang="tr-TR" dirty="0" smtClean="0"/>
              <a:t>Terminal dönem </a:t>
            </a:r>
          </a:p>
          <a:p>
            <a:pPr marL="342660" indent="-342660">
              <a:spcBef>
                <a:spcPct val="20000"/>
              </a:spcBef>
              <a:buClr>
                <a:srgbClr val="FF0000"/>
              </a:buClr>
              <a:buSzPct val="130000"/>
              <a:defRPr/>
            </a:pPr>
            <a:endParaRPr lang="tr-TR" dirty="0" smtClean="0"/>
          </a:p>
          <a:p>
            <a:pPr marL="342660" indent="-342660">
              <a:spcBef>
                <a:spcPct val="20000"/>
              </a:spcBef>
              <a:buClr>
                <a:srgbClr val="FF0000"/>
              </a:buClr>
              <a:buSzPct val="130000"/>
              <a:defRPr/>
            </a:pPr>
            <a:r>
              <a:rPr lang="tr-TR" dirty="0" smtClean="0"/>
              <a:t>Kanserli hastalar terminal döneme yaklaştıkça, </a:t>
            </a:r>
            <a:r>
              <a:rPr lang="tr-TR" dirty="0" err="1" smtClean="0"/>
              <a:t>küratif</a:t>
            </a:r>
            <a:r>
              <a:rPr lang="tr-TR" dirty="0" smtClean="0"/>
              <a:t> tedavilerin rolü azalırken, palyatif bakım hizmetleri her geçen süre daha da artmaktadır. </a:t>
            </a:r>
          </a:p>
          <a:p>
            <a:pPr>
              <a:spcBef>
                <a:spcPct val="20000"/>
              </a:spcBef>
              <a:buClr>
                <a:srgbClr val="FF0000"/>
              </a:buClr>
              <a:buSzPct val="130000"/>
              <a:defRPr/>
            </a:pPr>
            <a:endParaRPr lang="tr-TR" dirty="0" smtClean="0"/>
          </a:p>
          <a:p>
            <a:pPr>
              <a:buFont typeface="Wingdings" pitchFamily="2" charset="2"/>
              <a:buChar char="Ø"/>
              <a:defRPr/>
            </a:pPr>
            <a:r>
              <a:rPr lang="en-AU" b="1" dirty="0" err="1" smtClean="0"/>
              <a:t>Kanser</a:t>
            </a:r>
            <a:r>
              <a:rPr lang="en-AU" b="1" dirty="0" smtClean="0"/>
              <a:t> </a:t>
            </a:r>
            <a:r>
              <a:rPr lang="en-AU" b="1" dirty="0" err="1" smtClean="0"/>
              <a:t>insidansındaki</a:t>
            </a:r>
            <a:r>
              <a:rPr lang="en-AU" b="1" dirty="0" smtClean="0"/>
              <a:t> </a:t>
            </a:r>
            <a:r>
              <a:rPr lang="en-AU" b="1" dirty="0" err="1" smtClean="0"/>
              <a:t>artış</a:t>
            </a:r>
            <a:r>
              <a:rPr lang="en-AU" b="1" dirty="0" smtClean="0"/>
              <a:t> </a:t>
            </a:r>
            <a:r>
              <a:rPr lang="en-AU" b="1" dirty="0" err="1" smtClean="0"/>
              <a:t>özellikle</a:t>
            </a:r>
            <a:r>
              <a:rPr lang="en-AU" b="1" dirty="0" smtClean="0"/>
              <a:t> </a:t>
            </a:r>
            <a:r>
              <a:rPr lang="en-AU" b="1" dirty="0" err="1" smtClean="0"/>
              <a:t>gelişmekte</a:t>
            </a:r>
            <a:r>
              <a:rPr lang="en-AU" b="1" dirty="0" smtClean="0"/>
              <a:t> </a:t>
            </a:r>
            <a:r>
              <a:rPr lang="en-AU" b="1" dirty="0" err="1" smtClean="0"/>
              <a:t>olan</a:t>
            </a:r>
            <a:r>
              <a:rPr lang="en-AU" b="1" dirty="0" smtClean="0"/>
              <a:t> </a:t>
            </a:r>
            <a:r>
              <a:rPr lang="en-AU" b="1" dirty="0" err="1" smtClean="0"/>
              <a:t>ülkelerde</a:t>
            </a:r>
            <a:r>
              <a:rPr lang="en-AU" b="1" dirty="0" smtClean="0"/>
              <a:t> </a:t>
            </a:r>
            <a:r>
              <a:rPr lang="en-AU" b="1" dirty="0" err="1" smtClean="0"/>
              <a:t>belirgin</a:t>
            </a:r>
            <a:r>
              <a:rPr lang="en-AU" b="1" dirty="0" smtClean="0"/>
              <a:t> (WHO)</a:t>
            </a:r>
          </a:p>
          <a:p>
            <a:pPr>
              <a:buFont typeface="Wingdings" pitchFamily="2" charset="2"/>
              <a:buChar char="Ø"/>
              <a:defRPr/>
            </a:pPr>
            <a:r>
              <a:rPr lang="en-AU" b="1" dirty="0" err="1" smtClean="0"/>
              <a:t>Kanserden</a:t>
            </a:r>
            <a:r>
              <a:rPr lang="en-AU" b="1" dirty="0" smtClean="0"/>
              <a:t> </a:t>
            </a:r>
            <a:r>
              <a:rPr lang="en-AU" b="1" dirty="0" err="1" smtClean="0"/>
              <a:t>ölüm</a:t>
            </a:r>
            <a:r>
              <a:rPr lang="en-AU" b="1" dirty="0" smtClean="0"/>
              <a:t> </a:t>
            </a:r>
            <a:r>
              <a:rPr lang="en-AU" b="1" dirty="0" err="1" smtClean="0"/>
              <a:t>artıyor</a:t>
            </a:r>
            <a:r>
              <a:rPr lang="en-AU" b="1" dirty="0" smtClean="0"/>
              <a:t>, </a:t>
            </a:r>
            <a:r>
              <a:rPr lang="en-AU" b="1" dirty="0" err="1" smtClean="0"/>
              <a:t>populasyon</a:t>
            </a:r>
            <a:r>
              <a:rPr lang="en-AU" b="1" dirty="0" smtClean="0"/>
              <a:t> </a:t>
            </a:r>
            <a:r>
              <a:rPr lang="en-AU" b="1" dirty="0" err="1" smtClean="0"/>
              <a:t>yaşlanıyor</a:t>
            </a:r>
            <a:r>
              <a:rPr lang="en-AU" b="1" dirty="0" smtClean="0"/>
              <a:t>. </a:t>
            </a:r>
            <a:endParaRPr lang="tr-TR" b="1" dirty="0" smtClean="0"/>
          </a:p>
          <a:p>
            <a:pPr>
              <a:buFont typeface="Wingdings" pitchFamily="2" charset="2"/>
              <a:buChar char="Ø"/>
              <a:defRPr/>
            </a:pPr>
            <a:r>
              <a:rPr lang="en-AU" b="1" dirty="0" err="1" smtClean="0"/>
              <a:t>Desteğe</a:t>
            </a:r>
            <a:r>
              <a:rPr lang="en-AU" b="1" dirty="0" smtClean="0"/>
              <a:t> </a:t>
            </a:r>
            <a:r>
              <a:rPr lang="en-AU" b="1" dirty="0" err="1" smtClean="0"/>
              <a:t>gereksinim</a:t>
            </a:r>
            <a:r>
              <a:rPr lang="en-AU" b="1" dirty="0" smtClean="0"/>
              <a:t> </a:t>
            </a:r>
            <a:r>
              <a:rPr lang="en-AU" b="1" dirty="0" err="1" smtClean="0"/>
              <a:t>duyanların</a:t>
            </a:r>
            <a:r>
              <a:rPr lang="en-AU" b="1" dirty="0" smtClean="0"/>
              <a:t> </a:t>
            </a:r>
            <a:r>
              <a:rPr lang="en-AU" b="1" dirty="0" err="1" smtClean="0"/>
              <a:t>sayısı</a:t>
            </a:r>
            <a:r>
              <a:rPr lang="en-AU" b="1" dirty="0" smtClean="0"/>
              <a:t> </a:t>
            </a:r>
            <a:r>
              <a:rPr lang="en-AU" b="1" dirty="0" err="1" smtClean="0"/>
              <a:t>artıyor</a:t>
            </a:r>
            <a:r>
              <a:rPr lang="en-AU" b="1" dirty="0" smtClean="0"/>
              <a:t>.</a:t>
            </a:r>
          </a:p>
          <a:p>
            <a:pPr marL="342660" indent="-342660">
              <a:spcBef>
                <a:spcPct val="20000"/>
              </a:spcBef>
              <a:buClr>
                <a:srgbClr val="FF0000"/>
              </a:buClr>
              <a:buSzPct val="130000"/>
              <a:defRPr/>
            </a:pPr>
            <a:endParaRPr lang="tr-TR" dirty="0" smtClean="0"/>
          </a:p>
          <a:p>
            <a:pPr marL="342660" indent="-342660">
              <a:spcBef>
                <a:spcPct val="20000"/>
              </a:spcBef>
              <a:buClr>
                <a:srgbClr val="FF0000"/>
              </a:buClr>
              <a:buSzPct val="130000"/>
              <a:defRPr/>
            </a:pPr>
            <a:endParaRPr lang="tr-TR" dirty="0" smtClean="0"/>
          </a:p>
          <a:p>
            <a:pPr>
              <a:defRPr/>
            </a:pPr>
            <a:endParaRPr lang="tr-TR" dirty="0" smtClean="0"/>
          </a:p>
          <a:p>
            <a:pPr>
              <a:defRPr/>
            </a:pPr>
            <a:endParaRPr lang="tr-TR" dirty="0"/>
          </a:p>
        </p:txBody>
      </p:sp>
      <p:sp>
        <p:nvSpPr>
          <p:cNvPr id="91140"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C89E54A-810E-42A5-BFA7-F632CDC9340C}" type="slidenum">
              <a:rPr lang="tr-TR" smtClean="0">
                <a:latin typeface="Calibri" pitchFamily="34" charset="0"/>
              </a:rPr>
              <a:pPr eaLnBrk="1" hangingPunct="1"/>
              <a:t>3</a:t>
            </a:fld>
            <a:endParaRPr lang="tr-TR" smtClean="0">
              <a:latin typeface="Calibri" pitchFamily="34" charset="0"/>
            </a:endParaRPr>
          </a:p>
        </p:txBody>
      </p:sp>
    </p:spTree>
    <p:extLst>
      <p:ext uri="{BB962C8B-B14F-4D97-AF65-F5344CB8AC3E}">
        <p14:creationId xmlns:p14="http://schemas.microsoft.com/office/powerpoint/2010/main" xmlns="" val="26578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p:cNvSpPr>
            <a:spLocks noGrp="1" noRot="1" noChangeAspect="1" noTextEdit="1"/>
          </p:cNvSpPr>
          <p:nvPr>
            <p:ph type="sldImg"/>
          </p:nvPr>
        </p:nvSpPr>
        <p:spPr>
          <a:ln/>
        </p:spPr>
      </p:sp>
      <p:sp>
        <p:nvSpPr>
          <p:cNvPr id="77827" name="2 Not Yer Tutucusu"/>
          <p:cNvSpPr>
            <a:spLocks noGrp="1"/>
          </p:cNvSpPr>
          <p:nvPr>
            <p:ph type="body" idx="1"/>
          </p:nvPr>
        </p:nvSpPr>
        <p:spPr>
          <a:noFill/>
          <a:ln/>
        </p:spPr>
        <p:txBody>
          <a:bodyPr/>
          <a:lstStyle/>
          <a:p>
            <a:endParaRPr lang="tr-TR" smtClean="0">
              <a:latin typeface="Arial" pitchFamily="34" charset="0"/>
            </a:endParaRPr>
          </a:p>
        </p:txBody>
      </p:sp>
      <p:sp>
        <p:nvSpPr>
          <p:cNvPr id="77828" name="3 Slayt Numarası Yer Tutucusu"/>
          <p:cNvSpPr>
            <a:spLocks noGrp="1"/>
          </p:cNvSpPr>
          <p:nvPr>
            <p:ph type="sldNum" sz="quarter" idx="5"/>
          </p:nvPr>
        </p:nvSpPr>
        <p:spPr>
          <a:noFill/>
        </p:spPr>
        <p:txBody>
          <a:bodyPr/>
          <a:lstStyle/>
          <a:p>
            <a:fld id="{DC94B8F2-E745-45A5-AA53-6C14B771A0ED}" type="slidenum">
              <a:rPr lang="tr-TR" smtClean="0">
                <a:latin typeface="Arial" pitchFamily="34" charset="0"/>
              </a:rPr>
              <a:pPr/>
              <a:t>7</a:t>
            </a:fld>
            <a:endParaRPr lang="tr-TR" smtClean="0">
              <a:latin typeface="Arial" pitchFamily="34" charset="0"/>
            </a:endParaRPr>
          </a:p>
        </p:txBody>
      </p:sp>
    </p:spTree>
    <p:extLst>
      <p:ext uri="{BB962C8B-B14F-4D97-AF65-F5344CB8AC3E}">
        <p14:creationId xmlns:p14="http://schemas.microsoft.com/office/powerpoint/2010/main" xmlns="" val="375898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 Yer Tutucusu 2"/>
          <p:cNvSpPr>
            <a:spLocks noGrp="1"/>
          </p:cNvSpPr>
          <p:nvPr>
            <p:ph type="body" idx="1"/>
          </p:nvPr>
        </p:nvSpPr>
        <p:spPr/>
        <p:txBody>
          <a:bodyPr>
            <a:normAutofit fontScale="85000" lnSpcReduction="20000"/>
          </a:bodyPr>
          <a:lstStyle/>
          <a:p>
            <a:pPr lvl="2">
              <a:defRPr/>
            </a:pPr>
            <a:r>
              <a:rPr lang="tr-TR" sz="3600" dirty="0" smtClean="0"/>
              <a:t>Palyatif bakım programı: 	</a:t>
            </a:r>
          </a:p>
          <a:p>
            <a:pPr marL="2244725" lvl="4" indent="-403225">
              <a:spcBef>
                <a:spcPts val="600"/>
              </a:spcBef>
              <a:buFont typeface="Wingdings" pitchFamily="2" charset="2"/>
              <a:buChar char="§"/>
              <a:defRPr/>
            </a:pPr>
            <a:r>
              <a:rPr lang="tr-TR" sz="3200" dirty="0" smtClean="0"/>
              <a:t>Akut</a:t>
            </a:r>
          </a:p>
          <a:p>
            <a:pPr marL="2244725" lvl="4" indent="-403225">
              <a:spcBef>
                <a:spcPts val="600"/>
              </a:spcBef>
              <a:buFont typeface="Wingdings" pitchFamily="2" charset="2"/>
              <a:buChar char="§"/>
              <a:defRPr/>
            </a:pPr>
            <a:r>
              <a:rPr lang="tr-TR" sz="3200" dirty="0" err="1" smtClean="0"/>
              <a:t>Subakut</a:t>
            </a:r>
            <a:r>
              <a:rPr lang="tr-TR" sz="3200" dirty="0" smtClean="0"/>
              <a:t> </a:t>
            </a:r>
          </a:p>
          <a:p>
            <a:pPr marL="2244725" lvl="4" indent="-403225">
              <a:spcBef>
                <a:spcPts val="600"/>
              </a:spcBef>
              <a:buFont typeface="Wingdings" pitchFamily="2" charset="2"/>
              <a:buChar char="§"/>
              <a:defRPr/>
            </a:pPr>
            <a:r>
              <a:rPr lang="tr-TR" sz="3200" dirty="0" smtClean="0"/>
              <a:t>Kronik</a:t>
            </a:r>
          </a:p>
          <a:p>
            <a:pPr lvl="2">
              <a:defRPr/>
            </a:pPr>
            <a:r>
              <a:rPr lang="tr-TR" sz="3600" dirty="0" smtClean="0"/>
              <a:t>Terminal dönem bakım programı (</a:t>
            </a:r>
            <a:r>
              <a:rPr lang="tr-TR" sz="3600" dirty="0" err="1" smtClean="0"/>
              <a:t>Hospice</a:t>
            </a:r>
            <a:r>
              <a:rPr lang="tr-TR" sz="3600" dirty="0" smtClean="0"/>
              <a:t>=</a:t>
            </a:r>
            <a:r>
              <a:rPr lang="tr-TR" sz="3600" dirty="0" err="1" smtClean="0"/>
              <a:t>Destekevi</a:t>
            </a:r>
            <a:r>
              <a:rPr lang="tr-TR" sz="3600" dirty="0" smtClean="0"/>
              <a:t>)  </a:t>
            </a:r>
          </a:p>
          <a:p>
            <a:pPr lvl="2">
              <a:defRPr/>
            </a:pPr>
            <a:r>
              <a:rPr lang="tr-TR" sz="3600" dirty="0" smtClean="0"/>
              <a:t>Evde sağlık hizmetleri</a:t>
            </a:r>
          </a:p>
          <a:p>
            <a:pPr>
              <a:defRPr/>
            </a:pPr>
            <a:endParaRPr lang="tr-TR" dirty="0"/>
          </a:p>
        </p:txBody>
      </p:sp>
      <p:sp>
        <p:nvSpPr>
          <p:cNvPr id="93188"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D97E8B0-DF68-41B1-BF1B-2979381E0116}" type="slidenum">
              <a:rPr lang="tr-TR" smtClean="0">
                <a:latin typeface="Calibri" pitchFamily="34" charset="0"/>
              </a:rPr>
              <a:pPr eaLnBrk="1" hangingPunct="1"/>
              <a:t>25</a:t>
            </a:fld>
            <a:endParaRPr lang="tr-TR" smtClean="0">
              <a:latin typeface="Calibri" pitchFamily="34" charset="0"/>
            </a:endParaRPr>
          </a:p>
        </p:txBody>
      </p:sp>
    </p:spTree>
    <p:extLst>
      <p:ext uri="{BB962C8B-B14F-4D97-AF65-F5344CB8AC3E}">
        <p14:creationId xmlns:p14="http://schemas.microsoft.com/office/powerpoint/2010/main" xmlns="" val="328514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 Yer Tutucusu 2"/>
          <p:cNvSpPr>
            <a:spLocks noGrp="1"/>
          </p:cNvSpPr>
          <p:nvPr>
            <p:ph type="body" idx="1"/>
          </p:nvPr>
        </p:nvSpPr>
        <p:spPr/>
        <p:txBody>
          <a:bodyPr/>
          <a:lstStyle/>
          <a:p>
            <a:pPr>
              <a:defRPr/>
            </a:pPr>
            <a:r>
              <a:rPr lang="tr-TR" dirty="0" smtClean="0"/>
              <a:t>4. </a:t>
            </a:r>
            <a:r>
              <a:rPr lang="tr-TR" dirty="0" err="1" smtClean="0"/>
              <a:t>Yy’da</a:t>
            </a:r>
            <a:r>
              <a:rPr lang="tr-TR" dirty="0" smtClean="0"/>
              <a:t> Roma döneminde </a:t>
            </a:r>
            <a:r>
              <a:rPr lang="tr-TR" dirty="0" err="1" smtClean="0"/>
              <a:t>Fabiola</a:t>
            </a:r>
            <a:r>
              <a:rPr lang="tr-TR" dirty="0" smtClean="0"/>
              <a:t> isimli kadının Mal varlığını ve kişisel çabalarını  ölmekte olan hastalar için  kullanması ile başlamıştır</a:t>
            </a:r>
          </a:p>
          <a:p>
            <a:pPr>
              <a:defRPr/>
            </a:pPr>
            <a:r>
              <a:rPr lang="tr-TR" dirty="0" smtClean="0"/>
              <a:t>Gezginlerin sığındığı yeri ifade etmektedir.</a:t>
            </a:r>
          </a:p>
          <a:p>
            <a:pPr eaLnBrk="1" hangingPunct="1">
              <a:lnSpc>
                <a:spcPct val="150000"/>
              </a:lnSpc>
              <a:defRPr/>
            </a:pPr>
            <a:r>
              <a:rPr lang="tr-TR" sz="1400" b="1" u="sng" dirty="0" smtClean="0">
                <a:solidFill>
                  <a:srgbClr val="FF6600"/>
                </a:solidFill>
              </a:rPr>
              <a:t>Günümüzde</a:t>
            </a:r>
            <a:r>
              <a:rPr lang="tr-TR" sz="1400" b="1" u="sng" dirty="0" smtClean="0"/>
              <a:t> </a:t>
            </a:r>
            <a:r>
              <a:rPr lang="tr-TR" b="1" u="sng" dirty="0" smtClean="0"/>
              <a:t>;</a:t>
            </a:r>
            <a:r>
              <a:rPr lang="tr-TR" b="1" dirty="0" smtClean="0"/>
              <a:t>Yaşamın sonuna yaklaşmış ve ölümle karşı karşıya olan insanlara yönelik bakımı ifade eder</a:t>
            </a:r>
            <a:r>
              <a:rPr lang="tr-TR" b="1" u="sng" dirty="0" smtClean="0"/>
              <a:t>. </a:t>
            </a:r>
          </a:p>
          <a:p>
            <a:pPr>
              <a:defRPr/>
            </a:pPr>
            <a:r>
              <a:rPr lang="tr-TR" kern="0" dirty="0" smtClean="0"/>
              <a:t>“</a:t>
            </a:r>
            <a:r>
              <a:rPr lang="en-US" kern="0" dirty="0" smtClean="0"/>
              <a:t>Medicare </a:t>
            </a:r>
            <a:r>
              <a:rPr lang="tr-TR" kern="0" dirty="0" smtClean="0"/>
              <a:t>ve</a:t>
            </a:r>
            <a:r>
              <a:rPr lang="en-US" kern="0" dirty="0" smtClean="0"/>
              <a:t> Medicaid Services</a:t>
            </a:r>
            <a:r>
              <a:rPr lang="tr-TR" kern="0" dirty="0" smtClean="0"/>
              <a:t>”</a:t>
            </a:r>
            <a:r>
              <a:rPr lang="en-US" kern="0" dirty="0" smtClean="0"/>
              <a:t> </a:t>
            </a:r>
            <a:r>
              <a:rPr lang="tr-TR" kern="0" dirty="0" smtClean="0"/>
              <a:t>tarafınca kuralları belirlenmiş federal programı ifade eder</a:t>
            </a:r>
          </a:p>
          <a:p>
            <a:pPr algn="ctr">
              <a:defRPr/>
            </a:pPr>
            <a:endParaRPr lang="tr-TR" dirty="0" smtClean="0"/>
          </a:p>
          <a:p>
            <a:pPr eaLnBrk="1" hangingPunct="1">
              <a:buFont typeface="Arial" pitchFamily="34" charset="0"/>
              <a:buChar char="•"/>
              <a:defRPr/>
            </a:pPr>
            <a:r>
              <a:rPr lang="tr-TR" b="1" u="sng" dirty="0" smtClean="0"/>
              <a:t>Büyük aileler, hane halkı nüfusu yaklaşık 4.5</a:t>
            </a:r>
          </a:p>
          <a:p>
            <a:pPr eaLnBrk="1" hangingPunct="1">
              <a:buFont typeface="Arial" pitchFamily="34" charset="0"/>
              <a:buChar char="•"/>
              <a:defRPr/>
            </a:pPr>
            <a:r>
              <a:rPr lang="tr-TR" b="1" u="sng" dirty="0" smtClean="0"/>
              <a:t>Kişiler / akrabalar arası yakın ilişkiler </a:t>
            </a:r>
          </a:p>
          <a:p>
            <a:pPr eaLnBrk="1" hangingPunct="1">
              <a:buFont typeface="Arial" pitchFamily="34" charset="0"/>
              <a:buChar char="•"/>
              <a:defRPr/>
            </a:pPr>
            <a:r>
              <a:rPr lang="tr-TR" b="1" u="sng" dirty="0" smtClean="0"/>
              <a:t>Aileden biri sıkıntıdaysa tüm aile sahiplenir</a:t>
            </a:r>
          </a:p>
          <a:p>
            <a:pPr>
              <a:defRPr/>
            </a:pPr>
            <a:endParaRPr lang="tr-TR" dirty="0"/>
          </a:p>
        </p:txBody>
      </p:sp>
      <p:sp>
        <p:nvSpPr>
          <p:cNvPr id="99332"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C58A932-570B-4ABA-A327-3B74F14B1E55}" type="slidenum">
              <a:rPr lang="tr-TR" smtClean="0">
                <a:latin typeface="Calibri" pitchFamily="34" charset="0"/>
              </a:rPr>
              <a:pPr eaLnBrk="1" hangingPunct="1"/>
              <a:t>26</a:t>
            </a:fld>
            <a:endParaRPr lang="tr-TR" smtClean="0">
              <a:latin typeface="Calibri" pitchFamily="34" charset="0"/>
            </a:endParaRPr>
          </a:p>
        </p:txBody>
      </p:sp>
    </p:spTree>
    <p:extLst>
      <p:ext uri="{BB962C8B-B14F-4D97-AF65-F5344CB8AC3E}">
        <p14:creationId xmlns:p14="http://schemas.microsoft.com/office/powerpoint/2010/main" xmlns="" val="15544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 Yer Tutucusu 2"/>
          <p:cNvSpPr>
            <a:spLocks noGrp="1"/>
          </p:cNvSpPr>
          <p:nvPr>
            <p:ph type="body" idx="1"/>
          </p:nvPr>
        </p:nvSpPr>
        <p:spPr/>
        <p:txBody>
          <a:bodyPr>
            <a:normAutofit fontScale="70000" lnSpcReduction="20000"/>
          </a:bodyPr>
          <a:lstStyle/>
          <a:p>
            <a:pPr>
              <a:defRPr/>
            </a:pPr>
            <a:r>
              <a:rPr lang="tr-TR" b="1" u="sng" dirty="0" err="1" smtClean="0"/>
              <a:t>Destekevi</a:t>
            </a:r>
            <a:r>
              <a:rPr lang="tr-TR" b="1" u="sng" dirty="0" smtClean="0"/>
              <a:t>:</a:t>
            </a:r>
            <a:r>
              <a:rPr lang="tr-TR" i="1" dirty="0" smtClean="0"/>
              <a:t> </a:t>
            </a:r>
            <a:r>
              <a:rPr lang="tr-TR" dirty="0" err="1" smtClean="0"/>
              <a:t>Küratif</a:t>
            </a:r>
            <a:r>
              <a:rPr lang="tr-TR" dirty="0" smtClean="0"/>
              <a:t> tedaviye daha fazla yanıt vermeyen son dönem hastalar ile ilerlemiş kronik hastalığı olan bireylerin semptom kontrolünün ev benzeri ortamlarda  sağlanması amacıyla Sağlık Bakanlığına ait yataklı sağlık tesislerine bağlı olarak açılan yataklı ve tercihen müstakil yapıları,</a:t>
            </a:r>
          </a:p>
          <a:p>
            <a:pPr>
              <a:defRPr/>
            </a:pPr>
            <a:endParaRPr lang="tr-TR" dirty="0" smtClean="0"/>
          </a:p>
          <a:p>
            <a:pPr>
              <a:defRPr/>
            </a:pPr>
            <a:endParaRPr lang="tr-TR" dirty="0" smtClean="0"/>
          </a:p>
          <a:p>
            <a:pPr>
              <a:defRPr/>
            </a:pPr>
            <a:r>
              <a:rPr lang="tr-TR" dirty="0" smtClean="0"/>
              <a:t>Hasta ve refakatçisinin birlikte kalabileceği özel odalı, kapsamlı palyatif bakım merkezlerinin bulunduğu hastaneye bağlı olmakla birlikte, mümkün mertebe sağlık tesisine çok uzak olmayan yerlerde ve bağımsız binalarda kurulur. </a:t>
            </a:r>
            <a:r>
              <a:rPr lang="tr-TR" dirty="0" err="1" smtClean="0"/>
              <a:t>Destekevi</a:t>
            </a:r>
            <a:r>
              <a:rPr lang="tr-TR" dirty="0" smtClean="0"/>
              <a:t> bünyesinde bulunması gereken alanlar ile fiziki şartlar ve asgari donanım standartları şunlardır:</a:t>
            </a:r>
          </a:p>
          <a:p>
            <a:pPr>
              <a:defRPr/>
            </a:pPr>
            <a:r>
              <a:rPr lang="tr-TR" dirty="0" smtClean="0"/>
              <a:t>	b) Giriş ve karşılama alanı.</a:t>
            </a:r>
          </a:p>
          <a:p>
            <a:pPr>
              <a:defRPr/>
            </a:pPr>
            <a:r>
              <a:rPr lang="tr-TR" dirty="0" smtClean="0"/>
              <a:t>c) Meşgale odası: İçerisinde lavabo, kolay temizlenebilen masalar, yeterli sayıda tabure ya da sandalye, duvar panosu, kilitli malzeme dolapları, duvara monte televizyon ve benzeri donanım olan yeterli alana sahip mekândır. Meşgale odasında fizyoterapi, mesleki terapi, konuşma ve dil terapisi, hastaların fiziksel-ruhsal rahatlamalarını sağlayacak tedavi ve hizmetleri (akupunktur, dokunma tedavisi, masaj, </a:t>
            </a:r>
            <a:r>
              <a:rPr lang="tr-TR" dirty="0" err="1" smtClean="0"/>
              <a:t>spa</a:t>
            </a:r>
            <a:r>
              <a:rPr lang="tr-TR" dirty="0" smtClean="0"/>
              <a:t>, mezoterapi, müzik terapisi, sanat terapisi vb.) ile aile görüşmesi ve </a:t>
            </a:r>
            <a:r>
              <a:rPr lang="tr-TR" dirty="0" err="1" smtClean="0"/>
              <a:t>psikososyal</a:t>
            </a:r>
            <a:r>
              <a:rPr lang="tr-TR" dirty="0" smtClean="0"/>
              <a:t> hizmetler de verilebilir. Hasta sayısına ve ihtiyaca göre belirtilen faaliyetlerin yapılabileceği birden fazla meşgale odası amacına uygun donanımda yapılandırılabilir.</a:t>
            </a:r>
          </a:p>
          <a:p>
            <a:pPr>
              <a:defRPr/>
            </a:pPr>
            <a:r>
              <a:rPr lang="tr-TR" dirty="0" smtClean="0"/>
              <a:t>	ç) Çok amaçlı salon.</a:t>
            </a:r>
          </a:p>
          <a:p>
            <a:pPr>
              <a:defRPr/>
            </a:pPr>
            <a:r>
              <a:rPr lang="tr-TR" dirty="0" smtClean="0"/>
              <a:t>	d) Ekip odası.</a:t>
            </a:r>
          </a:p>
          <a:p>
            <a:pPr>
              <a:defRPr/>
            </a:pPr>
            <a:r>
              <a:rPr lang="tr-TR" dirty="0" smtClean="0"/>
              <a:t>	e) Hasta müdahale odası: En az bir adet olmak üzere hekimin hastasına müdahale edebildiği yeterli tıbbi araç gereç ve ortama sahip mekandır.</a:t>
            </a:r>
          </a:p>
          <a:p>
            <a:pPr>
              <a:defRPr/>
            </a:pPr>
            <a:r>
              <a:rPr lang="tr-TR" dirty="0" smtClean="0"/>
              <a:t>	f) Poliklinik odası: Poliklinik hizmetlerinin verildiği ve yatış işlemleri için gelen hastaların ilk değerlendirmesinin yapıldığı mekanlardır.</a:t>
            </a:r>
          </a:p>
          <a:p>
            <a:pPr>
              <a:defRPr/>
            </a:pPr>
            <a:r>
              <a:rPr lang="tr-TR" dirty="0" smtClean="0"/>
              <a:t>	g) Mutfak: Bina yapılanmasına göre her katta ortak kullanıma açık bir mutfak, mikrodalga fırın, masa, buzdolabı gibi çeşitli tefrişatla donatılmış mekanlardır.</a:t>
            </a:r>
          </a:p>
          <a:p>
            <a:pPr>
              <a:defRPr/>
            </a:pPr>
            <a:r>
              <a:rPr lang="tr-TR" dirty="0" smtClean="0"/>
              <a:t>	ğ) Hasta odası: Her hastaya özel en az 40 m2 alana sahip iki bölümden oluşan, küvetli banyolu, balkonlu ve hasta yakınlarının sürekli refakatine uygun tefrişata sahip mekânlardır. </a:t>
            </a:r>
          </a:p>
          <a:p>
            <a:pPr>
              <a:defRPr/>
            </a:pPr>
            <a:r>
              <a:rPr lang="tr-TR" b="1" dirty="0" smtClean="0"/>
              <a:t>	</a:t>
            </a:r>
            <a:r>
              <a:rPr lang="tr-TR" dirty="0" smtClean="0"/>
              <a:t>h) Özellikli banyo. </a:t>
            </a:r>
          </a:p>
          <a:p>
            <a:pPr>
              <a:defRPr/>
            </a:pPr>
            <a:r>
              <a:rPr lang="tr-TR" dirty="0" smtClean="0"/>
              <a:t>ı) Çamaşırhane: Hasta ve yakınlarının ihtiyacı için çamaşır makinesi, kurutma makinesi, ütü gibi ekipmanların bulundurulduğu alandır. </a:t>
            </a:r>
            <a:r>
              <a:rPr lang="tr-TR" dirty="0" err="1" smtClean="0"/>
              <a:t>Destekevinin</a:t>
            </a:r>
            <a:r>
              <a:rPr lang="tr-TR" dirty="0" smtClean="0"/>
              <a:t> genel çamaşır ve ütü hizmetleri bağlı bulunduğu sağlık tesisi tarafından yürütülür.</a:t>
            </a:r>
          </a:p>
          <a:p>
            <a:pPr>
              <a:defRPr/>
            </a:pPr>
            <a:r>
              <a:rPr lang="tr-TR" dirty="0" smtClean="0"/>
              <a:t>i) </a:t>
            </a:r>
            <a:r>
              <a:rPr lang="tr-TR" dirty="0" err="1" smtClean="0"/>
              <a:t>Destekevi</a:t>
            </a:r>
            <a:r>
              <a:rPr lang="tr-TR" dirty="0" smtClean="0"/>
              <a:t> bahçesi: Geniş bir alanda, içerisinde toplu faaliyetler için masalar, hayvan bakım kulübeleri, çocuk parkı, hobi bahçesi gibi alanların bulunabileceği özel mekânlardır.</a:t>
            </a:r>
          </a:p>
          <a:p>
            <a:pPr>
              <a:defRPr/>
            </a:pPr>
            <a:r>
              <a:rPr lang="tr-TR" dirty="0" smtClean="0"/>
              <a:t>	j) İbadet odası: Hasta, hasta yakını ve personel için gerek gördüklerinde kullanabilecekleri alanlardır.</a:t>
            </a:r>
          </a:p>
          <a:p>
            <a:pPr>
              <a:defRPr/>
            </a:pPr>
            <a:r>
              <a:rPr lang="tr-TR" dirty="0" smtClean="0"/>
              <a:t>	k) Özel araba: </a:t>
            </a:r>
            <a:r>
              <a:rPr lang="tr-TR" dirty="0" err="1" smtClean="0"/>
              <a:t>Destekevi</a:t>
            </a:r>
            <a:r>
              <a:rPr lang="tr-TR" dirty="0" smtClean="0"/>
              <a:t> hastalarının bahçe ve bina içerisindeki ziyaretlerinde kullanabileceği şarjlı, kumandalı, tekerlekli koltuklar.</a:t>
            </a:r>
          </a:p>
          <a:p>
            <a:pPr>
              <a:defRPr/>
            </a:pPr>
            <a:r>
              <a:rPr lang="tr-TR" dirty="0" smtClean="0"/>
              <a:t>	l) Kuaför: Genel amaçlı saç, sakal, tırnak kesimi gibi hizmetlerin verildiği  alanlardır.</a:t>
            </a:r>
          </a:p>
          <a:p>
            <a:pPr>
              <a:defRPr/>
            </a:pPr>
            <a:endParaRPr lang="tr-TR" dirty="0"/>
          </a:p>
        </p:txBody>
      </p:sp>
      <p:sp>
        <p:nvSpPr>
          <p:cNvPr id="102404"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269192E-876C-430B-8855-FD0BFABBC6EE}" type="slidenum">
              <a:rPr lang="tr-TR" smtClean="0">
                <a:latin typeface="Calibri" pitchFamily="34" charset="0"/>
              </a:rPr>
              <a:pPr eaLnBrk="1" hangingPunct="1"/>
              <a:t>27</a:t>
            </a:fld>
            <a:endParaRPr lang="tr-TR" smtClean="0">
              <a:latin typeface="Calibri" pitchFamily="34" charset="0"/>
            </a:endParaRPr>
          </a:p>
        </p:txBody>
      </p:sp>
    </p:spTree>
    <p:extLst>
      <p:ext uri="{BB962C8B-B14F-4D97-AF65-F5344CB8AC3E}">
        <p14:creationId xmlns:p14="http://schemas.microsoft.com/office/powerpoint/2010/main" xmlns="" val="253967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 Yer Tutucusu 2"/>
          <p:cNvSpPr>
            <a:spLocks noGrp="1"/>
          </p:cNvSpPr>
          <p:nvPr>
            <p:ph type="body" idx="1"/>
          </p:nvPr>
        </p:nvSpPr>
        <p:spPr/>
        <p:txBody>
          <a:bodyPr>
            <a:normAutofit fontScale="85000" lnSpcReduction="20000"/>
          </a:bodyPr>
          <a:lstStyle/>
          <a:p>
            <a:pPr eaLnBrk="1" hangingPunct="1">
              <a:defRPr/>
            </a:pPr>
            <a:r>
              <a:rPr lang="tr-TR" sz="2600" dirty="0" smtClean="0"/>
              <a:t>Her yıl 58 milyon insan ölüyor</a:t>
            </a:r>
          </a:p>
          <a:p>
            <a:pPr eaLnBrk="1" hangingPunct="1">
              <a:defRPr/>
            </a:pPr>
            <a:r>
              <a:rPr lang="tr-TR" sz="2800" dirty="0" smtClean="0">
                <a:latin typeface="Arial" pitchFamily="34" charset="0"/>
              </a:rPr>
              <a:t>Dünyada her yıl 7.9 milyon insan kanser nedeniyle ölüyor (tüm ölümlerin %13’ü)</a:t>
            </a:r>
          </a:p>
          <a:p>
            <a:pPr eaLnBrk="1" hangingPunct="1">
              <a:defRPr/>
            </a:pPr>
            <a:r>
              <a:rPr lang="tr-TR" sz="2600" dirty="0" smtClean="0"/>
              <a:t>Yaklaşık 100 milyonun insanın palyatif bakıma ihtiyacı var</a:t>
            </a:r>
          </a:p>
          <a:p>
            <a:pPr lvl="1" eaLnBrk="1" hangingPunct="1">
              <a:defRPr/>
            </a:pPr>
            <a:r>
              <a:rPr lang="tr-TR" sz="2200" dirty="0" smtClean="0"/>
              <a:t>Kliniğe yatan hastaların %80’i</a:t>
            </a:r>
          </a:p>
          <a:p>
            <a:pPr lvl="1" eaLnBrk="1" hangingPunct="1">
              <a:defRPr/>
            </a:pPr>
            <a:r>
              <a:rPr lang="tr-TR" sz="2200" dirty="0" smtClean="0"/>
              <a:t>Polikliniğe başvuran hastaların %50’si</a:t>
            </a:r>
          </a:p>
          <a:p>
            <a:pPr lvl="1" eaLnBrk="1" hangingPunct="1">
              <a:defRPr/>
            </a:pPr>
            <a:r>
              <a:rPr lang="tr-TR" sz="2200" dirty="0" smtClean="0"/>
              <a:t>Bu hastaların yakınlarının %100’ü (?) profesyonel destek bakıma ihtiyaç duymaktadır</a:t>
            </a:r>
          </a:p>
          <a:p>
            <a:pPr eaLnBrk="1" hangingPunct="1">
              <a:defRPr/>
            </a:pPr>
            <a:endParaRPr lang="tr-TR" sz="2600" dirty="0" smtClean="0"/>
          </a:p>
          <a:p>
            <a:pPr eaLnBrk="1" hangingPunct="1">
              <a:defRPr/>
            </a:pPr>
            <a:r>
              <a:rPr lang="tr-TR" sz="2600" dirty="0" smtClean="0"/>
              <a:t>Global palyatif bakım kaynaklarının %55’ini kuzey Amerika %1.5’uğunu Afrika kullanıyor</a:t>
            </a:r>
          </a:p>
          <a:p>
            <a:pPr>
              <a:defRPr/>
            </a:pPr>
            <a:endParaRPr lang="tr-TR" dirty="0"/>
          </a:p>
        </p:txBody>
      </p:sp>
      <p:sp>
        <p:nvSpPr>
          <p:cNvPr id="97284"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C9D7040-DBC2-491F-B4FE-8A77B7A48E1F}" type="slidenum">
              <a:rPr lang="tr-TR" smtClean="0">
                <a:latin typeface="Calibri" pitchFamily="34" charset="0"/>
              </a:rPr>
              <a:pPr eaLnBrk="1" hangingPunct="1"/>
              <a:t>28</a:t>
            </a:fld>
            <a:endParaRPr lang="tr-TR" smtClean="0">
              <a:latin typeface="Calibri" pitchFamily="34" charset="0"/>
            </a:endParaRPr>
          </a:p>
        </p:txBody>
      </p:sp>
    </p:spTree>
    <p:extLst>
      <p:ext uri="{BB962C8B-B14F-4D97-AF65-F5344CB8AC3E}">
        <p14:creationId xmlns:p14="http://schemas.microsoft.com/office/powerpoint/2010/main" xmlns="" val="1442400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AU" b="1" smtClean="0">
                <a:latin typeface="Arial" pitchFamily="34" charset="0"/>
                <a:ea typeface="ＭＳ Ｐゴシック" pitchFamily="34" charset="-128"/>
              </a:rPr>
              <a:t>Yoğun Destek Tedavisinin Yararları</a:t>
            </a:r>
            <a:endParaRPr lang="tr-TR" b="1" smtClean="0">
              <a:latin typeface="Arial" pitchFamily="34" charset="0"/>
              <a:ea typeface="ＭＳ Ｐゴシック" pitchFamily="34" charset="-128"/>
            </a:endParaRPr>
          </a:p>
          <a:p>
            <a:r>
              <a:rPr lang="en-AU" b="1" smtClean="0">
                <a:latin typeface="Arial" pitchFamily="34" charset="0"/>
                <a:ea typeface="ＭＳ Ｐゴシック" pitchFamily="34" charset="-128"/>
              </a:rPr>
              <a:t>Yaşam kalitesini yükseltir.</a:t>
            </a:r>
          </a:p>
          <a:p>
            <a:r>
              <a:rPr lang="en-AU" b="1" smtClean="0">
                <a:latin typeface="Arial" pitchFamily="34" charset="0"/>
                <a:ea typeface="ＭＳ Ｐゴシック" pitchFamily="34" charset="-128"/>
              </a:rPr>
              <a:t>* Kendisi ve çevresi ile uyumlu birey</a:t>
            </a:r>
          </a:p>
          <a:p>
            <a:r>
              <a:rPr lang="en-AU" b="1" smtClean="0">
                <a:latin typeface="Arial" pitchFamily="34" charset="0"/>
                <a:ea typeface="ＭＳ Ｐゴシック" pitchFamily="34" charset="-128"/>
              </a:rPr>
              <a:t>* Antitümör tedavisine uyum ile şifa oranında artma</a:t>
            </a:r>
          </a:p>
          <a:p>
            <a:r>
              <a:rPr lang="en-AU" b="1" smtClean="0">
                <a:latin typeface="Arial" pitchFamily="34" charset="0"/>
                <a:ea typeface="ＭＳ Ｐゴシック" pitchFamily="34" charset="-128"/>
              </a:rPr>
              <a:t>* KT ve RT toksisiteleri ile başarılı mücadele</a:t>
            </a:r>
          </a:p>
          <a:p>
            <a:endParaRPr lang="tr-TR" smtClean="0">
              <a:ea typeface="ＭＳ Ｐゴシック" pitchFamily="34" charset="-128"/>
            </a:endParaRPr>
          </a:p>
        </p:txBody>
      </p:sp>
      <p:sp>
        <p:nvSpPr>
          <p:cNvPr id="94212"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038C998-30C9-43F4-8F37-9CB18CF4A31E}" type="slidenum">
              <a:rPr lang="tr-TR" smtClean="0">
                <a:latin typeface="Calibri" pitchFamily="34" charset="0"/>
              </a:rPr>
              <a:pPr eaLnBrk="1" hangingPunct="1"/>
              <a:t>29</a:t>
            </a:fld>
            <a:endParaRPr lang="tr-TR" smtClean="0">
              <a:latin typeface="Calibri" pitchFamily="34" charset="0"/>
            </a:endParaRPr>
          </a:p>
        </p:txBody>
      </p:sp>
    </p:spTree>
    <p:extLst>
      <p:ext uri="{BB962C8B-B14F-4D97-AF65-F5344CB8AC3E}">
        <p14:creationId xmlns:p14="http://schemas.microsoft.com/office/powerpoint/2010/main" xmlns="" val="1146161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dirty="0" smtClean="0">
                <a:latin typeface="Arial" pitchFamily="34" charset="0"/>
                <a:ea typeface="ＭＳ Ｐゴシック" pitchFamily="34" charset="-128"/>
              </a:rPr>
              <a:t>Kanser kontrol programının en zayıf noktası</a:t>
            </a:r>
          </a:p>
          <a:p>
            <a:r>
              <a:rPr lang="tr-TR" dirty="0" smtClean="0">
                <a:latin typeface="Arial" pitchFamily="34" charset="0"/>
                <a:ea typeface="ＭＳ Ｐゴシック" pitchFamily="34" charset="-128"/>
              </a:rPr>
              <a:t>Gerçek anlamda Palyatif Bakım merkezimiz yok</a:t>
            </a:r>
          </a:p>
          <a:p>
            <a:endParaRPr lang="tr-TR" dirty="0" smtClean="0">
              <a:ea typeface="ＭＳ Ｐゴシック" pitchFamily="34" charset="-128"/>
            </a:endParaRPr>
          </a:p>
        </p:txBody>
      </p:sp>
      <p:sp>
        <p:nvSpPr>
          <p:cNvPr id="105476"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2A60194-7562-4F45-B61B-2D25AD1DC47B}" type="slidenum">
              <a:rPr lang="tr-TR" smtClean="0">
                <a:latin typeface="Calibri" pitchFamily="34" charset="0"/>
              </a:rPr>
              <a:pPr eaLnBrk="1" hangingPunct="1"/>
              <a:t>34</a:t>
            </a:fld>
            <a:endParaRPr lang="tr-TR" smtClean="0">
              <a:latin typeface="Calibri" pitchFamily="34" charset="0"/>
            </a:endParaRPr>
          </a:p>
        </p:txBody>
      </p:sp>
    </p:spTree>
    <p:extLst>
      <p:ext uri="{BB962C8B-B14F-4D97-AF65-F5344CB8AC3E}">
        <p14:creationId xmlns:p14="http://schemas.microsoft.com/office/powerpoint/2010/main" xmlns="" val="2960894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19" name="18 Altbilgi Yer Tutucusu"/>
          <p:cNvSpPr>
            <a:spLocks noGrp="1"/>
          </p:cNvSpPr>
          <p:nvPr>
            <p:ph type="ftr" sz="quarter" idx="11"/>
          </p:nvPr>
        </p:nvSpPr>
        <p:spPr/>
        <p:txBody>
          <a:bodyPr/>
          <a:lstStyle/>
          <a:p>
            <a:endParaRPr lang="en-US" dirty="0"/>
          </a:p>
        </p:txBody>
      </p:sp>
      <p:sp>
        <p:nvSpPr>
          <p:cNvPr id="27" name="26 Slayt Numarası Yer Tutucusu"/>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8" name="7 Altbilgi Yer Tutucusu"/>
          <p:cNvSpPr>
            <a:spLocks noGrp="1"/>
          </p:cNvSpPr>
          <p:nvPr>
            <p:ph type="ftr" sz="quarter" idx="11"/>
          </p:nvPr>
        </p:nvSpPr>
        <p:spPr/>
        <p:txBody>
          <a:bodyPr/>
          <a:lstStyle/>
          <a:p>
            <a:endParaRPr lang="en-US" dirty="0"/>
          </a:p>
        </p:txBody>
      </p:sp>
      <p:sp>
        <p:nvSpPr>
          <p:cNvPr id="9" name="8 Slayt Numarası Yer Tutucusu"/>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4" name="3 Altbilgi Yer Tutucusu"/>
          <p:cNvSpPr>
            <a:spLocks noGrp="1"/>
          </p:cNvSpPr>
          <p:nvPr>
            <p:ph type="ftr" sz="quarter" idx="11"/>
          </p:nvPr>
        </p:nvSpPr>
        <p:spPr/>
        <p:txBody>
          <a:bodyPr/>
          <a:lstStyle/>
          <a:p>
            <a:endParaRPr lang="en-US" dirty="0"/>
          </a:p>
        </p:txBody>
      </p:sp>
      <p:sp>
        <p:nvSpPr>
          <p:cNvPr id="5" name="4 Slayt Numarası Yer Tutucusu"/>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3" name="2 Altbilgi Yer Tutucusu"/>
          <p:cNvSpPr>
            <a:spLocks noGrp="1"/>
          </p:cNvSpPr>
          <p:nvPr>
            <p:ph type="ftr" sz="quarter" idx="11"/>
          </p:nvPr>
        </p:nvSpPr>
        <p:spPr/>
        <p:txBody>
          <a:bodyPr/>
          <a:lstStyle/>
          <a:p>
            <a:endParaRPr lang="en-US" dirty="0"/>
          </a:p>
        </p:txBody>
      </p:sp>
      <p:sp>
        <p:nvSpPr>
          <p:cNvPr id="4" name="3 Slayt Numarası Yer Tutucusu"/>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B61BEF0D-F0BB-DE4B-95CE-6DB70DBA9567}" type="datetimeFigureOut">
              <a:rPr lang="en-US" smtClean="0"/>
              <a:pPr/>
              <a:t>9/9/2015</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a:xfrm>
            <a:off x="10769600" y="6356351"/>
            <a:ext cx="812800" cy="365125"/>
          </a:xfrm>
        </p:spPr>
        <p:txBody>
          <a:bodyPr/>
          <a:lstStyle/>
          <a:p>
            <a:fld id="{D57F1E4F-1CFF-5643-939E-217C01CDF565}" type="slidenum">
              <a:rPr lang="en-US" smtClean="0"/>
              <a:pPr/>
              <a:t>‹#›</a:t>
            </a:fld>
            <a:endParaRPr lang="en-US" dirty="0"/>
          </a:p>
        </p:txBody>
      </p:sp>
      <p:sp>
        <p:nvSpPr>
          <p:cNvPr id="3" name="2 Resim Yer Tutucusu"/>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61BEF0D-F0BB-DE4B-95CE-6DB70DBA9567}" type="datetimeFigureOut">
              <a:rPr lang="en-US" smtClean="0"/>
              <a:pPr/>
              <a:t>9/9/2015</a:t>
            </a:fld>
            <a:endParaRPr lang="en-US" dirty="0"/>
          </a:p>
        </p:txBody>
      </p:sp>
      <p:sp>
        <p:nvSpPr>
          <p:cNvPr id="22" name="21 Altbilgi Yer Tutucusu"/>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17 Slayt Numarası Yer Tutucusu"/>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7F1E4F-1CFF-5643-939E-217C01CDF565}" type="slidenum">
              <a:rPr lang="en-US" smtClean="0"/>
              <a:pPr/>
              <a:t>‹#›</a:t>
            </a:fld>
            <a:endParaRPr lang="en-US" dirty="0"/>
          </a:p>
        </p:txBody>
      </p:sp>
      <p:grpSp>
        <p:nvGrpSpPr>
          <p:cNvPr id="2" name="1 Grup"/>
          <p:cNvGrpSpPr/>
          <p:nvPr/>
        </p:nvGrpSpPr>
        <p:grpSpPr>
          <a:xfrm>
            <a:off x="-25356" y="202408"/>
            <a:ext cx="12240731"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76204" y="1124922"/>
            <a:ext cx="8001000" cy="1357490"/>
          </a:xfrm>
        </p:spPr>
        <p:txBody>
          <a:bodyPr>
            <a:normAutofit fontScale="90000"/>
          </a:bodyPr>
          <a:lstStyle/>
          <a:p>
            <a:r>
              <a:rPr lang="tr-TR" b="1" i="1" dirty="0" smtClean="0">
                <a:solidFill>
                  <a:srgbClr val="B9077E"/>
                </a:solidFill>
              </a:rPr>
              <a:t>PEDİATRİK PALYATİF BAKIM</a:t>
            </a:r>
            <a:br>
              <a:rPr lang="tr-TR" b="1" i="1" dirty="0" smtClean="0">
                <a:solidFill>
                  <a:srgbClr val="B9077E"/>
                </a:solidFill>
              </a:rPr>
            </a:br>
            <a:endParaRPr lang="tr-TR" b="1" i="1" dirty="0">
              <a:solidFill>
                <a:srgbClr val="B9077E"/>
              </a:solidFill>
            </a:endParaRPr>
          </a:p>
        </p:txBody>
      </p:sp>
      <p:sp>
        <p:nvSpPr>
          <p:cNvPr id="3" name="Alt Başlık 2"/>
          <p:cNvSpPr>
            <a:spLocks noGrp="1"/>
          </p:cNvSpPr>
          <p:nvPr>
            <p:ph type="subTitle" idx="1"/>
          </p:nvPr>
        </p:nvSpPr>
        <p:spPr>
          <a:xfrm>
            <a:off x="140515" y="2690569"/>
            <a:ext cx="6400800" cy="1947333"/>
          </a:xfrm>
        </p:spPr>
        <p:txBody>
          <a:bodyPr/>
          <a:lstStyle/>
          <a:p>
            <a:r>
              <a:rPr lang="tr-TR" b="1" i="1" dirty="0" smtClean="0">
                <a:solidFill>
                  <a:schemeClr val="accent4">
                    <a:lumMod val="20000"/>
                    <a:lumOff val="80000"/>
                  </a:schemeClr>
                </a:solidFill>
              </a:rPr>
              <a:t>PROF DR NURDAN TAÇYILDIZ</a:t>
            </a:r>
          </a:p>
          <a:p>
            <a:r>
              <a:rPr lang="tr-TR" b="1" i="1" dirty="0" smtClean="0">
                <a:solidFill>
                  <a:schemeClr val="accent4">
                    <a:lumMod val="20000"/>
                    <a:lumOff val="80000"/>
                  </a:schemeClr>
                </a:solidFill>
              </a:rPr>
              <a:t>ANKARA ÜNİVERSİTESİ TIP FAKÜLTESİ</a:t>
            </a:r>
          </a:p>
          <a:p>
            <a:r>
              <a:rPr lang="tr-TR" b="1" i="1" dirty="0" smtClean="0">
                <a:solidFill>
                  <a:schemeClr val="accent4">
                    <a:lumMod val="20000"/>
                    <a:lumOff val="80000"/>
                  </a:schemeClr>
                </a:solidFill>
              </a:rPr>
              <a:t>ÇOCUK HEMATOLOJİ ONKOLOJİ BİLİMDALI</a:t>
            </a:r>
            <a:endParaRPr lang="tr-TR" b="1" i="1" dirty="0">
              <a:solidFill>
                <a:schemeClr val="accent4">
                  <a:lumMod val="20000"/>
                  <a:lumOff val="80000"/>
                </a:schemeClr>
              </a:solidFill>
            </a:endParaRPr>
          </a:p>
        </p:txBody>
      </p:sp>
      <p:pic>
        <p:nvPicPr>
          <p:cNvPr id="4" name="Picture 12" descr="abant3"/>
          <p:cNvPicPr>
            <a:picLocks noChangeAspect="1" noChangeArrowheads="1"/>
          </p:cNvPicPr>
          <p:nvPr/>
        </p:nvPicPr>
        <p:blipFill>
          <a:blip r:embed="rId2">
            <a:extLst>
              <a:ext uri="{28A0092B-C50C-407E-A947-70E740481C1C}">
                <a14:useLocalDpi xmlns:a14="http://schemas.microsoft.com/office/drawing/2010/main" xmlns="" val="0"/>
              </a:ext>
            </a:extLst>
          </a:blip>
          <a:srcRect t="9410" b="16145"/>
          <a:stretch>
            <a:fillRect/>
          </a:stretch>
        </p:blipFill>
        <p:spPr bwMode="auto">
          <a:xfrm>
            <a:off x="7061963" y="2207740"/>
            <a:ext cx="5023554" cy="3056467"/>
          </a:xfrm>
          <a:prstGeom prst="rect">
            <a:avLst/>
          </a:prstGeom>
          <a:noFill/>
          <a:ln w="2857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5" name="Metin kutusu 4"/>
          <p:cNvSpPr txBox="1"/>
          <p:nvPr/>
        </p:nvSpPr>
        <p:spPr>
          <a:xfrm>
            <a:off x="4795935" y="5559965"/>
            <a:ext cx="7270468" cy="1015663"/>
          </a:xfrm>
          <a:prstGeom prst="rect">
            <a:avLst/>
          </a:prstGeom>
          <a:noFill/>
        </p:spPr>
        <p:txBody>
          <a:bodyPr wrap="square" rtlCol="0">
            <a:spAutoFit/>
          </a:bodyPr>
          <a:lstStyle/>
          <a:p>
            <a:r>
              <a:rPr lang="tr-TR" sz="2000" dirty="0" smtClean="0">
                <a:solidFill>
                  <a:srgbClr val="B9077E"/>
                </a:solidFill>
                <a:latin typeface="Lucida Handwriting" panose="03010101010101010101" pitchFamily="66" charset="0"/>
              </a:rPr>
              <a:t>Hayata, zor durumlarda bile, hep böyle güzel bir pencereden bakıyormuş gibi, pozitif </a:t>
            </a:r>
            <a:r>
              <a:rPr lang="tr-TR" sz="2000" dirty="0" smtClean="0">
                <a:solidFill>
                  <a:srgbClr val="B9077E"/>
                </a:solidFill>
                <a:latin typeface="Lucida Handwriting" panose="03010101010101010101" pitchFamily="66" charset="0"/>
              </a:rPr>
              <a:t> bakmak</a:t>
            </a:r>
            <a:r>
              <a:rPr lang="tr-TR" sz="2000" dirty="0" smtClean="0">
                <a:solidFill>
                  <a:srgbClr val="B9077E"/>
                </a:solidFill>
                <a:latin typeface="Lucida Handwriting" panose="03010101010101010101" pitchFamily="66" charset="0"/>
              </a:rPr>
              <a:t>, en güzel  çözümlere götürür.. </a:t>
            </a:r>
            <a:endParaRPr lang="tr-TR" sz="2000" dirty="0">
              <a:solidFill>
                <a:srgbClr val="B9077E"/>
              </a:solidFill>
              <a:latin typeface="Lucida Handwriting" panose="03010101010101010101" pitchFamily="66" charset="0"/>
            </a:endParaRPr>
          </a:p>
        </p:txBody>
      </p:sp>
    </p:spTree>
    <p:extLst>
      <p:ext uri="{BB962C8B-B14F-4D97-AF65-F5344CB8AC3E}">
        <p14:creationId xmlns:p14="http://schemas.microsoft.com/office/powerpoint/2010/main" xmlns="" val="2268525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11872" y="600301"/>
            <a:ext cx="11180128" cy="6852921"/>
          </a:xfrm>
        </p:spPr>
        <p:txBody>
          <a:bodyPr>
            <a:normAutofit/>
          </a:bodyPr>
          <a:lstStyle/>
          <a:p>
            <a:r>
              <a:rPr lang="tr-TR" sz="3200" b="1" dirty="0">
                <a:solidFill>
                  <a:srgbClr val="B9077E"/>
                </a:solidFill>
              </a:rPr>
              <a:t>Sorunların belirlenmesi-1</a:t>
            </a:r>
          </a:p>
          <a:p>
            <a:r>
              <a:rPr lang="tr-TR" sz="2400" dirty="0">
                <a:solidFill>
                  <a:schemeClr val="accent1">
                    <a:lumMod val="75000"/>
                  </a:schemeClr>
                </a:solidFill>
              </a:rPr>
              <a:t> </a:t>
            </a:r>
            <a:r>
              <a:rPr lang="tr-TR" sz="2400" b="1" dirty="0">
                <a:solidFill>
                  <a:srgbClr val="7030A0"/>
                </a:solidFill>
              </a:rPr>
              <a:t>Hasta ve ailenin bilgi gereksinimi</a:t>
            </a:r>
          </a:p>
          <a:p>
            <a:r>
              <a:rPr lang="tr-TR" sz="2400" b="1" dirty="0">
                <a:solidFill>
                  <a:srgbClr val="7030A0"/>
                </a:solidFill>
              </a:rPr>
              <a:t> Semptom kontrolü</a:t>
            </a:r>
          </a:p>
          <a:p>
            <a:r>
              <a:rPr lang="tr-TR" sz="2400" b="1" dirty="0">
                <a:solidFill>
                  <a:srgbClr val="7030A0"/>
                </a:solidFill>
              </a:rPr>
              <a:t> Fiziksel</a:t>
            </a:r>
          </a:p>
          <a:p>
            <a:r>
              <a:rPr lang="tr-TR" sz="2400" b="1" dirty="0">
                <a:solidFill>
                  <a:srgbClr val="7030A0"/>
                </a:solidFill>
              </a:rPr>
              <a:t> Ağrı</a:t>
            </a:r>
          </a:p>
          <a:p>
            <a:r>
              <a:rPr lang="tr-TR" sz="2400" b="1" dirty="0">
                <a:solidFill>
                  <a:srgbClr val="7030A0"/>
                </a:solidFill>
              </a:rPr>
              <a:t> </a:t>
            </a:r>
            <a:r>
              <a:rPr lang="tr-TR" sz="2400" b="1" dirty="0" err="1">
                <a:solidFill>
                  <a:srgbClr val="7030A0"/>
                </a:solidFill>
              </a:rPr>
              <a:t>Dispne</a:t>
            </a:r>
            <a:endParaRPr lang="tr-TR" sz="2400" b="1" dirty="0">
              <a:solidFill>
                <a:srgbClr val="7030A0"/>
              </a:solidFill>
            </a:endParaRPr>
          </a:p>
          <a:p>
            <a:r>
              <a:rPr lang="tr-TR" sz="2400" b="1" dirty="0">
                <a:solidFill>
                  <a:srgbClr val="7030A0"/>
                </a:solidFill>
              </a:rPr>
              <a:t> Yorgunluk</a:t>
            </a:r>
          </a:p>
          <a:p>
            <a:r>
              <a:rPr lang="tr-TR" sz="2400" b="1" dirty="0">
                <a:solidFill>
                  <a:srgbClr val="7030A0"/>
                </a:solidFill>
              </a:rPr>
              <a:t> İştahsızlık/ beslenme sorunları</a:t>
            </a:r>
          </a:p>
          <a:p>
            <a:r>
              <a:rPr lang="tr-TR" sz="2400" b="1" dirty="0">
                <a:solidFill>
                  <a:srgbClr val="7030A0"/>
                </a:solidFill>
              </a:rPr>
              <a:t> Kabızlık</a:t>
            </a:r>
          </a:p>
          <a:p>
            <a:r>
              <a:rPr lang="tr-TR" sz="2400" b="1" dirty="0">
                <a:solidFill>
                  <a:srgbClr val="7030A0"/>
                </a:solidFill>
              </a:rPr>
              <a:t> </a:t>
            </a:r>
            <a:r>
              <a:rPr lang="tr-TR" sz="2400" b="1" dirty="0" err="1">
                <a:solidFill>
                  <a:srgbClr val="7030A0"/>
                </a:solidFill>
              </a:rPr>
              <a:t>Psikososyal</a:t>
            </a:r>
            <a:endParaRPr lang="tr-TR" sz="2400" b="1" dirty="0">
              <a:solidFill>
                <a:srgbClr val="7030A0"/>
              </a:solidFill>
            </a:endParaRPr>
          </a:p>
          <a:p>
            <a:r>
              <a:rPr lang="tr-TR" sz="2400" b="1" dirty="0">
                <a:solidFill>
                  <a:srgbClr val="7030A0"/>
                </a:solidFill>
              </a:rPr>
              <a:t> </a:t>
            </a:r>
            <a:r>
              <a:rPr lang="tr-TR" sz="2400" b="1" dirty="0" err="1">
                <a:solidFill>
                  <a:srgbClr val="7030A0"/>
                </a:solidFill>
              </a:rPr>
              <a:t>Anksiyete</a:t>
            </a:r>
            <a:endParaRPr lang="tr-TR" sz="2400" b="1" dirty="0">
              <a:solidFill>
                <a:srgbClr val="7030A0"/>
              </a:solidFill>
            </a:endParaRPr>
          </a:p>
          <a:p>
            <a:r>
              <a:rPr lang="tr-TR" sz="2400" b="1" dirty="0">
                <a:solidFill>
                  <a:srgbClr val="7030A0"/>
                </a:solidFill>
              </a:rPr>
              <a:t> Depresyon</a:t>
            </a:r>
          </a:p>
          <a:p>
            <a:r>
              <a:rPr lang="tr-TR" sz="2400" b="1" dirty="0">
                <a:solidFill>
                  <a:srgbClr val="7030A0"/>
                </a:solidFill>
              </a:rPr>
              <a:t> Sosyal izolasyon</a:t>
            </a:r>
          </a:p>
        </p:txBody>
      </p:sp>
    </p:spTree>
    <p:extLst>
      <p:ext uri="{BB962C8B-B14F-4D97-AF65-F5344CB8AC3E}">
        <p14:creationId xmlns:p14="http://schemas.microsoft.com/office/powerpoint/2010/main" xmlns="" val="3016858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10755" y="667253"/>
            <a:ext cx="8534400" cy="6423660"/>
          </a:xfrm>
        </p:spPr>
        <p:txBody>
          <a:bodyPr>
            <a:normAutofit/>
          </a:bodyPr>
          <a:lstStyle/>
          <a:p>
            <a:r>
              <a:rPr lang="tr-TR" sz="2800" b="1" dirty="0">
                <a:solidFill>
                  <a:srgbClr val="B9077E"/>
                </a:solidFill>
              </a:rPr>
              <a:t>Hasta ve ailesinin bilgi gereksinimi</a:t>
            </a:r>
          </a:p>
          <a:p>
            <a:pPr>
              <a:buNone/>
            </a:pPr>
            <a:r>
              <a:rPr lang="tr-TR" sz="2800" b="1" dirty="0" smtClean="0">
                <a:solidFill>
                  <a:srgbClr val="B9077E"/>
                </a:solidFill>
              </a:rPr>
              <a:t>karşılanmalı</a:t>
            </a:r>
            <a:endParaRPr lang="tr-TR" sz="2800" b="1" dirty="0">
              <a:solidFill>
                <a:srgbClr val="B9077E"/>
              </a:solidFill>
            </a:endParaRPr>
          </a:p>
          <a:p>
            <a:r>
              <a:rPr lang="tr-TR" sz="2400" dirty="0" smtClean="0">
                <a:solidFill>
                  <a:schemeClr val="accent6">
                    <a:lumMod val="75000"/>
                  </a:schemeClr>
                </a:solidFill>
              </a:rPr>
              <a:t> </a:t>
            </a:r>
            <a:r>
              <a:rPr lang="tr-TR" sz="2400" b="1" dirty="0">
                <a:solidFill>
                  <a:srgbClr val="671758"/>
                </a:solidFill>
              </a:rPr>
              <a:t>Hastalığı ve tedavisi,</a:t>
            </a:r>
          </a:p>
          <a:p>
            <a:r>
              <a:rPr lang="tr-TR" sz="2400" b="1" dirty="0" smtClean="0">
                <a:solidFill>
                  <a:srgbClr val="671758"/>
                </a:solidFill>
              </a:rPr>
              <a:t> </a:t>
            </a:r>
            <a:r>
              <a:rPr lang="tr-TR" sz="2400" b="1" dirty="0">
                <a:solidFill>
                  <a:srgbClr val="671758"/>
                </a:solidFill>
              </a:rPr>
              <a:t>Komplikasyonları,</a:t>
            </a:r>
          </a:p>
          <a:p>
            <a:r>
              <a:rPr lang="tr-TR" sz="2400" b="1" dirty="0" smtClean="0">
                <a:solidFill>
                  <a:srgbClr val="671758"/>
                </a:solidFill>
              </a:rPr>
              <a:t>Şu </a:t>
            </a:r>
            <a:r>
              <a:rPr lang="tr-TR" sz="2400" b="1" dirty="0">
                <a:solidFill>
                  <a:srgbClr val="671758"/>
                </a:solidFill>
              </a:rPr>
              <a:t>anki durumu,</a:t>
            </a:r>
          </a:p>
          <a:p>
            <a:r>
              <a:rPr lang="tr-TR" sz="2400" b="1" dirty="0" smtClean="0">
                <a:solidFill>
                  <a:srgbClr val="671758"/>
                </a:solidFill>
              </a:rPr>
              <a:t>Yapılacak </a:t>
            </a:r>
            <a:r>
              <a:rPr lang="tr-TR" sz="2400" b="1" dirty="0">
                <a:solidFill>
                  <a:srgbClr val="671758"/>
                </a:solidFill>
              </a:rPr>
              <a:t>uygulamalar ve hizmetler</a:t>
            </a:r>
          </a:p>
          <a:p>
            <a:r>
              <a:rPr lang="tr-TR" sz="2400" b="1" dirty="0" err="1" smtClean="0">
                <a:solidFill>
                  <a:srgbClr val="671758"/>
                </a:solidFill>
              </a:rPr>
              <a:t>Prognozu</a:t>
            </a:r>
            <a:r>
              <a:rPr lang="tr-TR" sz="2400" b="1" dirty="0">
                <a:solidFill>
                  <a:srgbClr val="671758"/>
                </a:solidFill>
              </a:rPr>
              <a:t>, hastalığın seyrini içermelidir.</a:t>
            </a:r>
          </a:p>
          <a:p>
            <a:r>
              <a:rPr lang="tr-TR" sz="2400" b="1" dirty="0">
                <a:solidFill>
                  <a:srgbClr val="671758"/>
                </a:solidFill>
              </a:rPr>
              <a:t>Hastaya verilecek bilgiler hastanın yaşına ve</a:t>
            </a:r>
          </a:p>
          <a:p>
            <a:r>
              <a:rPr lang="tr-TR" sz="2400" b="1" dirty="0">
                <a:solidFill>
                  <a:srgbClr val="671758"/>
                </a:solidFill>
              </a:rPr>
              <a:t>gelişimsel düzeyine uygun olmalıdır</a:t>
            </a:r>
          </a:p>
          <a:p>
            <a:r>
              <a:rPr lang="tr-TR" dirty="0"/>
              <a:t>(</a:t>
            </a:r>
            <a:r>
              <a:rPr lang="tr-TR" dirty="0" err="1"/>
              <a:t>Ishibashi</a:t>
            </a:r>
            <a:r>
              <a:rPr lang="tr-TR" dirty="0"/>
              <a:t> 2001).</a:t>
            </a:r>
          </a:p>
        </p:txBody>
      </p:sp>
    </p:spTree>
    <p:extLst>
      <p:ext uri="{BB962C8B-B14F-4D97-AF65-F5344CB8AC3E}">
        <p14:creationId xmlns:p14="http://schemas.microsoft.com/office/powerpoint/2010/main" xmlns="" val="3931832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4709" y="680624"/>
            <a:ext cx="8534400" cy="8526780"/>
          </a:xfrm>
        </p:spPr>
        <p:txBody>
          <a:bodyPr/>
          <a:lstStyle/>
          <a:p>
            <a:r>
              <a:rPr lang="tr-TR" sz="3200" b="1" dirty="0">
                <a:solidFill>
                  <a:srgbClr val="C00000"/>
                </a:solidFill>
              </a:rPr>
              <a:t>ÇOCUK AĞRI </a:t>
            </a:r>
            <a:r>
              <a:rPr lang="tr-TR" sz="3200" b="1" dirty="0" smtClean="0">
                <a:solidFill>
                  <a:srgbClr val="C00000"/>
                </a:solidFill>
              </a:rPr>
              <a:t>YAŞAMAMALI </a:t>
            </a:r>
            <a:r>
              <a:rPr lang="tr-TR" sz="3200" b="1" dirty="0">
                <a:solidFill>
                  <a:srgbClr val="C00000"/>
                </a:solidFill>
              </a:rPr>
              <a:t>!!</a:t>
            </a:r>
          </a:p>
          <a:p>
            <a:r>
              <a:rPr lang="tr-TR" sz="2400" dirty="0"/>
              <a:t> </a:t>
            </a:r>
            <a:r>
              <a:rPr lang="tr-TR" sz="2400" dirty="0">
                <a:solidFill>
                  <a:srgbClr val="671758"/>
                </a:solidFill>
              </a:rPr>
              <a:t>Ağrısının değerlendirilmesi sürekli olmalı ve</a:t>
            </a:r>
          </a:p>
          <a:p>
            <a:r>
              <a:rPr lang="tr-TR" sz="2400" dirty="0">
                <a:solidFill>
                  <a:srgbClr val="671758"/>
                </a:solidFill>
              </a:rPr>
              <a:t>aileye öğretilmelidir .</a:t>
            </a:r>
          </a:p>
          <a:p>
            <a:r>
              <a:rPr lang="tr-TR" sz="2400" dirty="0">
                <a:solidFill>
                  <a:srgbClr val="671758"/>
                </a:solidFill>
              </a:rPr>
              <a:t> Çocuğun yaşına uygun bir ölçekle</a:t>
            </a:r>
          </a:p>
          <a:p>
            <a:r>
              <a:rPr lang="tr-TR" sz="2400" dirty="0">
                <a:solidFill>
                  <a:srgbClr val="671758"/>
                </a:solidFill>
              </a:rPr>
              <a:t>değerlendirilmelidir.</a:t>
            </a:r>
          </a:p>
          <a:p>
            <a:r>
              <a:rPr lang="en-US" sz="1800" i="1" dirty="0"/>
              <a:t>(</a:t>
            </a:r>
            <a:r>
              <a:rPr lang="en-US" sz="1800" i="1" dirty="0" err="1"/>
              <a:t>Lebel</a:t>
            </a:r>
            <a:r>
              <a:rPr lang="en-US" sz="1800" i="1" dirty="0"/>
              <a:t> A., Cancer pain and palliative care in children, Techniques in Regional Anesthesia and</a:t>
            </a:r>
          </a:p>
          <a:p>
            <a:r>
              <a:rPr lang="tr-TR" sz="1800" i="1" dirty="0" err="1"/>
              <a:t>Pain</a:t>
            </a:r>
            <a:r>
              <a:rPr lang="tr-TR" sz="1800" i="1" dirty="0"/>
              <a:t> Management, 2005; 9, 145-151).</a:t>
            </a:r>
            <a:endParaRPr lang="tr-TR" sz="1800" dirty="0"/>
          </a:p>
        </p:txBody>
      </p:sp>
    </p:spTree>
    <p:extLst>
      <p:ext uri="{BB962C8B-B14F-4D97-AF65-F5344CB8AC3E}">
        <p14:creationId xmlns:p14="http://schemas.microsoft.com/office/powerpoint/2010/main" xmlns="" val="479835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4212" y="685800"/>
            <a:ext cx="11225848" cy="5806440"/>
          </a:xfrm>
        </p:spPr>
        <p:txBody>
          <a:bodyPr>
            <a:normAutofit/>
          </a:bodyPr>
          <a:lstStyle/>
          <a:p>
            <a:r>
              <a:rPr lang="tr-TR" sz="3200" b="1" dirty="0">
                <a:solidFill>
                  <a:srgbClr val="C00000"/>
                </a:solidFill>
                <a:latin typeface="Garamond,Bold"/>
              </a:rPr>
              <a:t>Ağrı</a:t>
            </a:r>
          </a:p>
          <a:p>
            <a:r>
              <a:rPr lang="tr-TR" sz="1600" dirty="0" smtClean="0">
                <a:solidFill>
                  <a:srgbClr val="FFCD00"/>
                </a:solidFill>
                <a:latin typeface="Wingdings" panose="05000000000000000000" pitchFamily="2" charset="2"/>
              </a:rPr>
              <a:t> </a:t>
            </a:r>
            <a:r>
              <a:rPr lang="tr-TR" sz="3300" b="1" dirty="0" smtClean="0">
                <a:solidFill>
                  <a:srgbClr val="671758"/>
                </a:solidFill>
                <a:latin typeface="Garamond" panose="02020404030301010803" pitchFamily="18" charset="0"/>
              </a:rPr>
              <a:t>Ağrısının </a:t>
            </a:r>
            <a:r>
              <a:rPr lang="tr-TR" sz="3300" b="1" dirty="0">
                <a:solidFill>
                  <a:srgbClr val="671758"/>
                </a:solidFill>
                <a:latin typeface="Garamond" panose="02020404030301010803" pitchFamily="18" charset="0"/>
              </a:rPr>
              <a:t>ortadan kaldırılması için uygun tedavi</a:t>
            </a:r>
          </a:p>
          <a:p>
            <a:pPr>
              <a:buNone/>
            </a:pPr>
            <a:r>
              <a:rPr lang="tr-TR" sz="3300" b="1" dirty="0">
                <a:solidFill>
                  <a:srgbClr val="671758"/>
                </a:solidFill>
                <a:latin typeface="Garamond" panose="02020404030301010803" pitchFamily="18" charset="0"/>
              </a:rPr>
              <a:t>alması sağlanmalıdır.</a:t>
            </a:r>
          </a:p>
          <a:p>
            <a:r>
              <a:rPr lang="tr-TR" sz="3300" b="1" dirty="0">
                <a:solidFill>
                  <a:srgbClr val="671758"/>
                </a:solidFill>
                <a:latin typeface="Wingdings" panose="05000000000000000000" pitchFamily="2" charset="2"/>
              </a:rPr>
              <a:t> </a:t>
            </a:r>
            <a:r>
              <a:rPr lang="tr-TR" sz="3300" b="1" dirty="0">
                <a:solidFill>
                  <a:srgbClr val="671758"/>
                </a:solidFill>
                <a:latin typeface="Garamond" panose="02020404030301010803" pitchFamily="18" charset="0"/>
              </a:rPr>
              <a:t>Tedavinin sürekliliği sağlanmalıdır.</a:t>
            </a:r>
          </a:p>
          <a:p>
            <a:r>
              <a:rPr lang="tr-TR" sz="3300" b="1" dirty="0">
                <a:solidFill>
                  <a:schemeClr val="tx1"/>
                </a:solidFill>
                <a:latin typeface="Wingdings" panose="05000000000000000000" pitchFamily="2" charset="2"/>
              </a:rPr>
              <a:t> </a:t>
            </a:r>
            <a:r>
              <a:rPr lang="tr-TR" sz="3300" b="1" dirty="0">
                <a:solidFill>
                  <a:schemeClr val="tx1"/>
                </a:solidFill>
                <a:latin typeface="Garamond" panose="02020404030301010803" pitchFamily="18" charset="0"/>
              </a:rPr>
              <a:t>Farmakolojik ve farmakolojik olmayan</a:t>
            </a:r>
          </a:p>
          <a:p>
            <a:r>
              <a:rPr lang="tr-TR" sz="3300" b="1" dirty="0">
                <a:solidFill>
                  <a:schemeClr val="tx1"/>
                </a:solidFill>
                <a:latin typeface="Garamond" panose="02020404030301010803" pitchFamily="18" charset="0"/>
              </a:rPr>
              <a:t>yöntemlerin kullanılması sağlanmalıdır.</a:t>
            </a:r>
          </a:p>
          <a:p>
            <a:r>
              <a:rPr lang="tr-TR" sz="3300" b="1" dirty="0">
                <a:solidFill>
                  <a:schemeClr val="tx1"/>
                </a:solidFill>
                <a:latin typeface="Wingdings" panose="05000000000000000000" pitchFamily="2" charset="2"/>
              </a:rPr>
              <a:t> </a:t>
            </a:r>
            <a:r>
              <a:rPr lang="tr-TR" sz="3300" b="1" dirty="0">
                <a:solidFill>
                  <a:schemeClr val="tx1"/>
                </a:solidFill>
                <a:latin typeface="Garamond" panose="02020404030301010803" pitchFamily="18" charset="0"/>
              </a:rPr>
              <a:t>Tedavinin etkinliği izlenmelidir.</a:t>
            </a:r>
          </a:p>
          <a:p>
            <a:r>
              <a:rPr lang="tr-TR" sz="3300" b="1" dirty="0">
                <a:solidFill>
                  <a:schemeClr val="tx1"/>
                </a:solidFill>
                <a:latin typeface="Wingdings" panose="05000000000000000000" pitchFamily="2" charset="2"/>
              </a:rPr>
              <a:t> </a:t>
            </a:r>
            <a:r>
              <a:rPr lang="tr-TR" sz="3300" b="1" dirty="0">
                <a:solidFill>
                  <a:schemeClr val="tx1"/>
                </a:solidFill>
                <a:latin typeface="Garamond" panose="02020404030301010803" pitchFamily="18" charset="0"/>
              </a:rPr>
              <a:t>Yan etkileri izlenmelidir</a:t>
            </a:r>
            <a:r>
              <a:rPr lang="tr-TR" sz="3300" dirty="0">
                <a:solidFill>
                  <a:schemeClr val="tx1"/>
                </a:solidFill>
                <a:latin typeface="Garamond" panose="02020404030301010803" pitchFamily="18" charset="0"/>
              </a:rPr>
              <a:t>.</a:t>
            </a:r>
            <a:endParaRPr lang="tr-TR" sz="3300" dirty="0">
              <a:solidFill>
                <a:schemeClr val="tx1"/>
              </a:solidFill>
            </a:endParaRPr>
          </a:p>
        </p:txBody>
      </p:sp>
    </p:spTree>
    <p:extLst>
      <p:ext uri="{BB962C8B-B14F-4D97-AF65-F5344CB8AC3E}">
        <p14:creationId xmlns:p14="http://schemas.microsoft.com/office/powerpoint/2010/main" xmlns="" val="2838543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4212" y="205740"/>
            <a:ext cx="10654348" cy="6492240"/>
          </a:xfrm>
        </p:spPr>
        <p:txBody>
          <a:bodyPr>
            <a:normAutofit/>
          </a:bodyPr>
          <a:lstStyle/>
          <a:p>
            <a:r>
              <a:rPr lang="tr-TR" sz="5400" b="1" dirty="0" err="1">
                <a:solidFill>
                  <a:srgbClr val="B9077E"/>
                </a:solidFill>
                <a:latin typeface="Garamond,Bold"/>
              </a:rPr>
              <a:t>Dispne</a:t>
            </a:r>
            <a:endParaRPr lang="tr-TR" sz="5400" b="1" dirty="0">
              <a:solidFill>
                <a:srgbClr val="B9077E"/>
              </a:solidFill>
              <a:latin typeface="Garamond,Bold"/>
            </a:endParaRPr>
          </a:p>
          <a:p>
            <a:r>
              <a:rPr lang="tr-TR" sz="3200" dirty="0">
                <a:solidFill>
                  <a:srgbClr val="002060"/>
                </a:solidFill>
                <a:latin typeface="Wingdings" panose="05000000000000000000" pitchFamily="2" charset="2"/>
              </a:rPr>
              <a:t> </a:t>
            </a:r>
            <a:r>
              <a:rPr lang="tr-TR" sz="4000" b="1" dirty="0">
                <a:solidFill>
                  <a:srgbClr val="002060"/>
                </a:solidFill>
                <a:latin typeface="Garamond" panose="02020404030301010803" pitchFamily="18" charset="0"/>
              </a:rPr>
              <a:t>Solunum sıkıntısı izlenmelidir.</a:t>
            </a:r>
          </a:p>
          <a:p>
            <a:r>
              <a:rPr lang="tr-TR" sz="3200" b="1" dirty="0">
                <a:solidFill>
                  <a:srgbClr val="002060"/>
                </a:solidFill>
                <a:latin typeface="Wingdings" panose="05000000000000000000" pitchFamily="2" charset="2"/>
              </a:rPr>
              <a:t> </a:t>
            </a:r>
            <a:r>
              <a:rPr lang="tr-TR" sz="4000" b="1" dirty="0">
                <a:solidFill>
                  <a:srgbClr val="002060"/>
                </a:solidFill>
                <a:latin typeface="Garamond" panose="02020404030301010803" pitchFamily="18" charset="0"/>
              </a:rPr>
              <a:t>Oksijen tedavisi ( </a:t>
            </a:r>
            <a:r>
              <a:rPr lang="tr-TR" sz="4000" b="1" dirty="0" err="1">
                <a:solidFill>
                  <a:srgbClr val="002060"/>
                </a:solidFill>
                <a:latin typeface="Garamond" panose="02020404030301010803" pitchFamily="18" charset="0"/>
              </a:rPr>
              <a:t>satürasyonu</a:t>
            </a:r>
            <a:r>
              <a:rPr lang="tr-TR" sz="4000" b="1" dirty="0">
                <a:solidFill>
                  <a:srgbClr val="002060"/>
                </a:solidFill>
                <a:latin typeface="Garamond" panose="02020404030301010803" pitchFamily="18" charset="0"/>
              </a:rPr>
              <a:t>,</a:t>
            </a:r>
          </a:p>
          <a:p>
            <a:pPr>
              <a:buNone/>
            </a:pPr>
            <a:r>
              <a:rPr lang="tr-TR" sz="4000" b="1" dirty="0">
                <a:solidFill>
                  <a:srgbClr val="002060"/>
                </a:solidFill>
                <a:latin typeface="Garamond" panose="02020404030301010803" pitchFamily="18" charset="0"/>
              </a:rPr>
              <a:t>komplikasyonları..)</a:t>
            </a:r>
          </a:p>
          <a:p>
            <a:r>
              <a:rPr lang="tr-TR" sz="3200" b="1" dirty="0">
                <a:solidFill>
                  <a:srgbClr val="002060"/>
                </a:solidFill>
                <a:latin typeface="Wingdings" panose="05000000000000000000" pitchFamily="2" charset="2"/>
              </a:rPr>
              <a:t> </a:t>
            </a:r>
            <a:r>
              <a:rPr lang="tr-TR" sz="4000" b="1" dirty="0">
                <a:solidFill>
                  <a:srgbClr val="002060"/>
                </a:solidFill>
                <a:latin typeface="Garamond" panose="02020404030301010803" pitchFamily="18" charset="0"/>
              </a:rPr>
              <a:t>Gevşeme egzersizleri</a:t>
            </a:r>
          </a:p>
          <a:p>
            <a:r>
              <a:rPr lang="tr-TR" sz="3200" b="1" dirty="0">
                <a:solidFill>
                  <a:srgbClr val="002060"/>
                </a:solidFill>
                <a:latin typeface="Wingdings" panose="05000000000000000000" pitchFamily="2" charset="2"/>
              </a:rPr>
              <a:t> </a:t>
            </a:r>
            <a:r>
              <a:rPr lang="tr-TR" sz="4000" b="1" dirty="0">
                <a:solidFill>
                  <a:srgbClr val="002060"/>
                </a:solidFill>
                <a:latin typeface="Garamond" panose="02020404030301010803" pitchFamily="18" charset="0"/>
              </a:rPr>
              <a:t>Farmakolojik tedavi</a:t>
            </a:r>
          </a:p>
          <a:p>
            <a:r>
              <a:rPr lang="en-US" i="1" dirty="0">
                <a:solidFill>
                  <a:srgbClr val="002060"/>
                </a:solidFill>
                <a:latin typeface="Garamond,Italic"/>
              </a:rPr>
              <a:t>(</a:t>
            </a:r>
            <a:r>
              <a:rPr lang="en-US" i="1" dirty="0" err="1">
                <a:solidFill>
                  <a:srgbClr val="002060"/>
                </a:solidFill>
                <a:latin typeface="Garamond,Italic"/>
              </a:rPr>
              <a:t>Ullrich</a:t>
            </a:r>
            <a:r>
              <a:rPr lang="en-US" i="1" dirty="0">
                <a:solidFill>
                  <a:srgbClr val="002060"/>
                </a:solidFill>
                <a:latin typeface="Garamond,Italic"/>
              </a:rPr>
              <a:t> KC, Mayer OH. Assessment and Management of Fatigue and Dyspnea in Pediatric Palliative Care Pediatric</a:t>
            </a:r>
          </a:p>
          <a:p>
            <a:r>
              <a:rPr lang="en-US" i="1" dirty="0">
                <a:solidFill>
                  <a:srgbClr val="002060"/>
                </a:solidFill>
                <a:latin typeface="Garamond,Italic"/>
              </a:rPr>
              <a:t>Clinics of North America, Volume 54, Issue 5, October 2007, Pages 735-756 ).</a:t>
            </a:r>
            <a:endParaRPr lang="tr-TR" dirty="0">
              <a:solidFill>
                <a:srgbClr val="002060"/>
              </a:solidFill>
            </a:endParaRPr>
          </a:p>
        </p:txBody>
      </p:sp>
    </p:spTree>
    <p:extLst>
      <p:ext uri="{BB962C8B-B14F-4D97-AF65-F5344CB8AC3E}">
        <p14:creationId xmlns:p14="http://schemas.microsoft.com/office/powerpoint/2010/main" xmlns="" val="83247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3774" y="1535501"/>
            <a:ext cx="10059988" cy="7315200"/>
          </a:xfrm>
        </p:spPr>
        <p:txBody>
          <a:bodyPr/>
          <a:lstStyle/>
          <a:p>
            <a:r>
              <a:rPr lang="tr-TR" sz="4000" b="1" dirty="0">
                <a:solidFill>
                  <a:schemeClr val="accent2">
                    <a:lumMod val="75000"/>
                  </a:schemeClr>
                </a:solidFill>
                <a:latin typeface="Garamond,Bold"/>
              </a:rPr>
              <a:t>Yorgunluk</a:t>
            </a:r>
          </a:p>
          <a:p>
            <a:r>
              <a:rPr lang="tr-TR" sz="1600" dirty="0">
                <a:solidFill>
                  <a:srgbClr val="002060"/>
                </a:solidFill>
                <a:latin typeface="Wingdings" panose="05000000000000000000" pitchFamily="2" charset="2"/>
              </a:rPr>
              <a:t> </a:t>
            </a:r>
            <a:r>
              <a:rPr lang="tr-TR" sz="3200" dirty="0">
                <a:solidFill>
                  <a:srgbClr val="002060"/>
                </a:solidFill>
                <a:latin typeface="Garamond" panose="02020404030301010803" pitchFamily="18" charset="0"/>
              </a:rPr>
              <a:t>Düzenli değerlendirilmesi</a:t>
            </a:r>
          </a:p>
          <a:p>
            <a:r>
              <a:rPr lang="tr-TR" sz="3200" dirty="0">
                <a:solidFill>
                  <a:srgbClr val="002060"/>
                </a:solidFill>
                <a:latin typeface="Wingdings" panose="05000000000000000000" pitchFamily="2" charset="2"/>
              </a:rPr>
              <a:t> </a:t>
            </a:r>
            <a:r>
              <a:rPr lang="tr-TR" sz="3200" b="1" dirty="0">
                <a:solidFill>
                  <a:srgbClr val="002060"/>
                </a:solidFill>
                <a:latin typeface="Garamond" panose="02020404030301010803" pitchFamily="18" charset="0"/>
              </a:rPr>
              <a:t>Egzersiz</a:t>
            </a:r>
          </a:p>
          <a:p>
            <a:r>
              <a:rPr lang="tr-TR" sz="3200" b="1" dirty="0">
                <a:solidFill>
                  <a:srgbClr val="002060"/>
                </a:solidFill>
                <a:latin typeface="Wingdings" panose="05000000000000000000" pitchFamily="2" charset="2"/>
              </a:rPr>
              <a:t> </a:t>
            </a:r>
            <a:r>
              <a:rPr lang="tr-TR" sz="3200" b="1" dirty="0">
                <a:solidFill>
                  <a:srgbClr val="002060"/>
                </a:solidFill>
                <a:latin typeface="Garamond" panose="02020404030301010803" pitchFamily="18" charset="0"/>
              </a:rPr>
              <a:t>Düzenli uyku</a:t>
            </a:r>
          </a:p>
          <a:p>
            <a:r>
              <a:rPr lang="tr-TR" sz="3200" b="1" dirty="0">
                <a:solidFill>
                  <a:srgbClr val="002060"/>
                </a:solidFill>
                <a:latin typeface="Wingdings" panose="05000000000000000000" pitchFamily="2" charset="2"/>
              </a:rPr>
              <a:t> </a:t>
            </a:r>
            <a:r>
              <a:rPr lang="tr-TR" sz="3200" b="1" dirty="0">
                <a:solidFill>
                  <a:srgbClr val="002060"/>
                </a:solidFill>
                <a:latin typeface="Garamond" panose="02020404030301010803" pitchFamily="18" charset="0"/>
              </a:rPr>
              <a:t>Enerji koruyucu aktiviteler</a:t>
            </a:r>
            <a:endParaRPr lang="tr-TR" sz="3200" b="1" dirty="0">
              <a:solidFill>
                <a:srgbClr val="002060"/>
              </a:solidFill>
            </a:endParaRPr>
          </a:p>
        </p:txBody>
      </p:sp>
    </p:spTree>
    <p:extLst>
      <p:ext uri="{BB962C8B-B14F-4D97-AF65-F5344CB8AC3E}">
        <p14:creationId xmlns:p14="http://schemas.microsoft.com/office/powerpoint/2010/main" xmlns="" val="1917092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4212" y="685800"/>
            <a:ext cx="8534400" cy="5463540"/>
          </a:xfrm>
        </p:spPr>
        <p:txBody>
          <a:bodyPr>
            <a:normAutofit lnSpcReduction="10000"/>
          </a:bodyPr>
          <a:lstStyle/>
          <a:p>
            <a:r>
              <a:rPr lang="tr-TR" sz="5400" b="1" dirty="0">
                <a:solidFill>
                  <a:schemeClr val="accent2">
                    <a:lumMod val="75000"/>
                  </a:schemeClr>
                </a:solidFill>
                <a:latin typeface="Garamond,Bold"/>
              </a:rPr>
              <a:t>Beslenme ve </a:t>
            </a:r>
            <a:r>
              <a:rPr lang="tr-TR" sz="5400" b="1" dirty="0" err="1">
                <a:solidFill>
                  <a:schemeClr val="accent2">
                    <a:lumMod val="75000"/>
                  </a:schemeClr>
                </a:solidFill>
                <a:latin typeface="Garamond,Bold"/>
              </a:rPr>
              <a:t>hidrasyon</a:t>
            </a:r>
            <a:endParaRPr lang="tr-TR" sz="5400" b="1" dirty="0">
              <a:solidFill>
                <a:schemeClr val="accent2">
                  <a:lumMod val="75000"/>
                </a:schemeClr>
              </a:solidFill>
              <a:latin typeface="Garamond,Bold"/>
            </a:endParaRPr>
          </a:p>
          <a:p>
            <a:r>
              <a:rPr lang="tr-TR" sz="3600" dirty="0">
                <a:solidFill>
                  <a:schemeClr val="accent2">
                    <a:lumMod val="75000"/>
                  </a:schemeClr>
                </a:solidFill>
                <a:latin typeface="Wingdings" panose="05000000000000000000" pitchFamily="2" charset="2"/>
              </a:rPr>
              <a:t> </a:t>
            </a:r>
            <a:r>
              <a:rPr lang="tr-TR" sz="4400" b="1" dirty="0">
                <a:solidFill>
                  <a:schemeClr val="accent2">
                    <a:lumMod val="75000"/>
                  </a:schemeClr>
                </a:solidFill>
                <a:latin typeface="Garamond" panose="02020404030301010803" pitchFamily="18" charset="0"/>
              </a:rPr>
              <a:t>İştahsızlık</a:t>
            </a:r>
          </a:p>
          <a:p>
            <a:r>
              <a:rPr lang="tr-TR" sz="3600" b="1" dirty="0">
                <a:solidFill>
                  <a:schemeClr val="accent2">
                    <a:lumMod val="75000"/>
                  </a:schemeClr>
                </a:solidFill>
                <a:latin typeface="Wingdings" panose="05000000000000000000" pitchFamily="2" charset="2"/>
              </a:rPr>
              <a:t> </a:t>
            </a:r>
            <a:r>
              <a:rPr lang="tr-TR" sz="4400" b="1" dirty="0">
                <a:solidFill>
                  <a:schemeClr val="accent2">
                    <a:lumMod val="75000"/>
                  </a:schemeClr>
                </a:solidFill>
                <a:latin typeface="Garamond" panose="02020404030301010803" pitchFamily="18" charset="0"/>
              </a:rPr>
              <a:t>Kilo kaybı</a:t>
            </a:r>
          </a:p>
          <a:p>
            <a:r>
              <a:rPr lang="tr-TR" sz="3600" b="1" dirty="0">
                <a:solidFill>
                  <a:schemeClr val="accent2">
                    <a:lumMod val="75000"/>
                  </a:schemeClr>
                </a:solidFill>
                <a:latin typeface="Wingdings" panose="05000000000000000000" pitchFamily="2" charset="2"/>
              </a:rPr>
              <a:t> </a:t>
            </a:r>
            <a:r>
              <a:rPr lang="tr-TR" sz="4400" b="1" dirty="0">
                <a:solidFill>
                  <a:schemeClr val="accent2">
                    <a:lumMod val="75000"/>
                  </a:schemeClr>
                </a:solidFill>
                <a:latin typeface="Garamond" panose="02020404030301010803" pitchFamily="18" charset="0"/>
              </a:rPr>
              <a:t>Ağız </a:t>
            </a:r>
            <a:r>
              <a:rPr lang="tr-TR" sz="4400" b="1" dirty="0" smtClean="0">
                <a:solidFill>
                  <a:schemeClr val="accent2">
                    <a:lumMod val="75000"/>
                  </a:schemeClr>
                </a:solidFill>
                <a:latin typeface="Garamond" panose="02020404030301010803" pitchFamily="18" charset="0"/>
              </a:rPr>
              <a:t>kuruluğu</a:t>
            </a:r>
          </a:p>
          <a:p>
            <a:r>
              <a:rPr lang="tr-TR" sz="4400" b="1" dirty="0" smtClean="0">
                <a:solidFill>
                  <a:schemeClr val="accent2">
                    <a:lumMod val="75000"/>
                  </a:schemeClr>
                </a:solidFill>
                <a:latin typeface="Garamond" panose="02020404030301010803" pitchFamily="18" charset="0"/>
              </a:rPr>
              <a:t>Beslenme mutlaka düzenlenmelidir.</a:t>
            </a:r>
            <a:endParaRPr lang="tr-TR" sz="4400" b="1" dirty="0">
              <a:solidFill>
                <a:schemeClr val="accent2">
                  <a:lumMod val="75000"/>
                </a:schemeClr>
              </a:solidFill>
              <a:latin typeface="Garamond" panose="02020404030301010803" pitchFamily="18" charset="0"/>
            </a:endParaRPr>
          </a:p>
          <a:p>
            <a:r>
              <a:rPr lang="en-US" sz="1500" i="1" dirty="0" err="1">
                <a:solidFill>
                  <a:schemeClr val="accent2">
                    <a:lumMod val="75000"/>
                  </a:schemeClr>
                </a:solidFill>
                <a:latin typeface="Garamond,Italic"/>
              </a:rPr>
              <a:t>Diekema</a:t>
            </a:r>
            <a:r>
              <a:rPr lang="en-US" sz="1500" i="1" dirty="0">
                <a:solidFill>
                  <a:schemeClr val="accent2">
                    <a:lumMod val="75000"/>
                  </a:schemeClr>
                </a:solidFill>
                <a:latin typeface="Garamond,Italic"/>
              </a:rPr>
              <a:t> DS, </a:t>
            </a:r>
            <a:r>
              <a:rPr lang="en-US" sz="1500" i="1" dirty="0" err="1">
                <a:solidFill>
                  <a:schemeClr val="accent2">
                    <a:lumMod val="75000"/>
                  </a:schemeClr>
                </a:solidFill>
                <a:latin typeface="Garamond,Italic"/>
              </a:rPr>
              <a:t>Botkin</a:t>
            </a:r>
            <a:r>
              <a:rPr lang="en-US" sz="1500" i="1" dirty="0">
                <a:solidFill>
                  <a:schemeClr val="accent2">
                    <a:lumMod val="75000"/>
                  </a:schemeClr>
                </a:solidFill>
                <a:latin typeface="Garamond,Italic"/>
              </a:rPr>
              <a:t> JR; Committee on Bioethics, American Academy of Pediatrics. Clinical </a:t>
            </a:r>
            <a:r>
              <a:rPr lang="en-US" sz="1500" i="1" dirty="0" smtClean="0">
                <a:solidFill>
                  <a:schemeClr val="accent2">
                    <a:lumMod val="75000"/>
                  </a:schemeClr>
                </a:solidFill>
                <a:latin typeface="Garamond,Italic"/>
              </a:rPr>
              <a:t>report—forgoing</a:t>
            </a:r>
            <a:r>
              <a:rPr lang="tr-TR" sz="1500" i="1" dirty="0" smtClean="0">
                <a:solidFill>
                  <a:schemeClr val="accent2">
                    <a:lumMod val="75000"/>
                  </a:schemeClr>
                </a:solidFill>
                <a:latin typeface="Garamond,Italic"/>
              </a:rPr>
              <a:t> </a:t>
            </a:r>
            <a:r>
              <a:rPr lang="en-US" sz="1500" i="1" dirty="0" smtClean="0">
                <a:solidFill>
                  <a:schemeClr val="accent2">
                    <a:lumMod val="75000"/>
                  </a:schemeClr>
                </a:solidFill>
                <a:latin typeface="Garamond,Italic"/>
              </a:rPr>
              <a:t>medically </a:t>
            </a:r>
            <a:r>
              <a:rPr lang="en-US" sz="1500" i="1" dirty="0">
                <a:solidFill>
                  <a:schemeClr val="accent2">
                    <a:lumMod val="75000"/>
                  </a:schemeClr>
                </a:solidFill>
                <a:latin typeface="Garamond,Italic"/>
              </a:rPr>
              <a:t>provided nutrition and hydration in children. Pediatrics. 2009;124(2):</a:t>
            </a:r>
            <a:r>
              <a:rPr lang="en-US" sz="1500" i="1" dirty="0" smtClean="0">
                <a:solidFill>
                  <a:schemeClr val="accent2">
                    <a:lumMod val="75000"/>
                  </a:schemeClr>
                </a:solidFill>
                <a:latin typeface="Garamond,Italic"/>
              </a:rPr>
              <a:t>813-822.</a:t>
            </a:r>
            <a:r>
              <a:rPr lang="tr-TR" sz="1500" dirty="0" smtClean="0">
                <a:solidFill>
                  <a:schemeClr val="accent2">
                    <a:lumMod val="75000"/>
                  </a:schemeClr>
                </a:solidFill>
                <a:latin typeface="Arial" panose="020B0604020202020204" pitchFamily="34" charset="0"/>
              </a:rPr>
              <a:t>30</a:t>
            </a:r>
            <a:endParaRPr lang="tr-TR" sz="1500" dirty="0">
              <a:solidFill>
                <a:schemeClr val="accent2">
                  <a:lumMod val="75000"/>
                </a:schemeClr>
              </a:solidFill>
            </a:endParaRPr>
          </a:p>
        </p:txBody>
      </p:sp>
    </p:spTree>
    <p:extLst>
      <p:ext uri="{BB962C8B-B14F-4D97-AF65-F5344CB8AC3E}">
        <p14:creationId xmlns:p14="http://schemas.microsoft.com/office/powerpoint/2010/main" xmlns="" val="1813661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4212" y="685800"/>
            <a:ext cx="8534400" cy="5509260"/>
          </a:xfrm>
        </p:spPr>
        <p:txBody>
          <a:bodyPr>
            <a:normAutofit fontScale="77500" lnSpcReduction="20000"/>
          </a:bodyPr>
          <a:lstStyle/>
          <a:p>
            <a:r>
              <a:rPr lang="tr-TR" sz="5400" b="1" dirty="0" smtClean="0">
                <a:solidFill>
                  <a:srgbClr val="FF0000"/>
                </a:solidFill>
                <a:latin typeface="Garamond,Bold"/>
              </a:rPr>
              <a:t>İletişim</a:t>
            </a:r>
            <a:endParaRPr lang="tr-TR" sz="5400" b="1" dirty="0">
              <a:solidFill>
                <a:srgbClr val="FF0000"/>
              </a:solidFill>
              <a:latin typeface="Garamond,Bold"/>
            </a:endParaRPr>
          </a:p>
          <a:p>
            <a:r>
              <a:rPr lang="tr-TR" sz="3600" dirty="0">
                <a:solidFill>
                  <a:srgbClr val="FFCD00"/>
                </a:solidFill>
                <a:latin typeface="Wingdings" panose="05000000000000000000" pitchFamily="2" charset="2"/>
              </a:rPr>
              <a:t> </a:t>
            </a:r>
            <a:r>
              <a:rPr lang="tr-TR" sz="4400" dirty="0">
                <a:solidFill>
                  <a:srgbClr val="671758"/>
                </a:solidFill>
                <a:latin typeface="Garamond" panose="02020404030301010803" pitchFamily="18" charset="0"/>
              </a:rPr>
              <a:t>Aileye palyatif bakımın amacı anlatılmalıdır.</a:t>
            </a:r>
          </a:p>
          <a:p>
            <a:r>
              <a:rPr lang="tr-TR" sz="3600" dirty="0">
                <a:solidFill>
                  <a:srgbClr val="671758"/>
                </a:solidFill>
                <a:latin typeface="Wingdings" panose="05000000000000000000" pitchFamily="2" charset="2"/>
              </a:rPr>
              <a:t> </a:t>
            </a:r>
            <a:r>
              <a:rPr lang="tr-TR" sz="4400" dirty="0">
                <a:solidFill>
                  <a:srgbClr val="671758"/>
                </a:solidFill>
                <a:latin typeface="Garamond" panose="02020404030301010803" pitchFamily="18" charset="0"/>
              </a:rPr>
              <a:t>Yaşanan günlerin sayısından çok kalitesinin</a:t>
            </a:r>
          </a:p>
          <a:p>
            <a:r>
              <a:rPr lang="tr-TR" sz="4400" dirty="0">
                <a:solidFill>
                  <a:srgbClr val="671758"/>
                </a:solidFill>
                <a:latin typeface="Garamond" panose="02020404030301010803" pitchFamily="18" charset="0"/>
              </a:rPr>
              <a:t>önemli olduğu vurgulanmalıdır.</a:t>
            </a:r>
          </a:p>
          <a:p>
            <a:r>
              <a:rPr lang="tr-TR" sz="3600" dirty="0">
                <a:solidFill>
                  <a:srgbClr val="671758"/>
                </a:solidFill>
                <a:latin typeface="Wingdings" panose="05000000000000000000" pitchFamily="2" charset="2"/>
              </a:rPr>
              <a:t> </a:t>
            </a:r>
            <a:r>
              <a:rPr lang="tr-TR" sz="4400" dirty="0">
                <a:solidFill>
                  <a:srgbClr val="671758"/>
                </a:solidFill>
                <a:latin typeface="Garamond" panose="02020404030301010803" pitchFamily="18" charset="0"/>
              </a:rPr>
              <a:t>Çocuğun yaşadığı her günün anlamlı</a:t>
            </a:r>
          </a:p>
          <a:p>
            <a:r>
              <a:rPr lang="tr-TR" sz="4400" dirty="0">
                <a:solidFill>
                  <a:srgbClr val="671758"/>
                </a:solidFill>
                <a:latin typeface="Garamond" panose="02020404030301010803" pitchFamily="18" charset="0"/>
              </a:rPr>
              <a:t>kılınmasını önemi vurgulanmalıdır</a:t>
            </a:r>
            <a:r>
              <a:rPr lang="tr-TR" sz="4400" dirty="0" smtClean="0">
                <a:solidFill>
                  <a:srgbClr val="671758"/>
                </a:solidFill>
                <a:latin typeface="Garamond" panose="02020404030301010803" pitchFamily="18" charset="0"/>
              </a:rPr>
              <a:t>.</a:t>
            </a:r>
          </a:p>
          <a:p>
            <a:endParaRPr lang="tr-TR" sz="4400" dirty="0">
              <a:solidFill>
                <a:schemeClr val="accent3">
                  <a:lumMod val="50000"/>
                </a:schemeClr>
              </a:solidFill>
              <a:latin typeface="Garamond" panose="02020404030301010803" pitchFamily="18" charset="0"/>
            </a:endParaRPr>
          </a:p>
          <a:p>
            <a:r>
              <a:rPr lang="en-US" sz="2100" i="1" dirty="0">
                <a:latin typeface="Garamond,Italic"/>
              </a:rPr>
              <a:t>(Kang T. Et al. Pediatric Palliative, End-of-Life, and Bereavement Care </a:t>
            </a:r>
            <a:r>
              <a:rPr lang="en-US" sz="2100" i="1" dirty="0" err="1">
                <a:latin typeface="Garamond,Italic"/>
              </a:rPr>
              <a:t>Pediatr</a:t>
            </a:r>
            <a:r>
              <a:rPr lang="en-US" sz="2100" i="1" dirty="0">
                <a:latin typeface="Garamond,Italic"/>
              </a:rPr>
              <a:t> </a:t>
            </a:r>
            <a:r>
              <a:rPr lang="en-US" sz="2100" i="1" dirty="0" err="1">
                <a:latin typeface="Garamond,Italic"/>
              </a:rPr>
              <a:t>Clin</a:t>
            </a:r>
            <a:r>
              <a:rPr lang="en-US" sz="2100" i="1" dirty="0">
                <a:latin typeface="Garamond,Italic"/>
              </a:rPr>
              <a:t> N Am 52 (2005) </a:t>
            </a:r>
            <a:r>
              <a:rPr lang="en-US" sz="2100" i="1" dirty="0" smtClean="0">
                <a:latin typeface="Garamond,Italic"/>
              </a:rPr>
              <a:t>1029–</a:t>
            </a:r>
            <a:r>
              <a:rPr lang="tr-TR" sz="2100" i="1" dirty="0" smtClean="0">
                <a:latin typeface="Garamond,Italic"/>
              </a:rPr>
              <a:t>1046</a:t>
            </a:r>
            <a:r>
              <a:rPr lang="tr-TR" sz="2100" i="1" dirty="0">
                <a:latin typeface="Garamond,Italic"/>
              </a:rPr>
              <a:t>).</a:t>
            </a:r>
          </a:p>
          <a:p>
            <a:r>
              <a:rPr lang="en-US" sz="2100" i="1" dirty="0">
                <a:latin typeface="Garamond,Italic"/>
              </a:rPr>
              <a:t>(Collins J </a:t>
            </a:r>
            <a:r>
              <a:rPr lang="en-US" sz="2100" i="1" dirty="0" err="1">
                <a:latin typeface="Garamond,Italic"/>
              </a:rPr>
              <a:t>J</a:t>
            </a:r>
            <a:r>
              <a:rPr lang="en-US" sz="2100" i="1" dirty="0">
                <a:latin typeface="Garamond,Italic"/>
              </a:rPr>
              <a:t>. Palliative care and the child with cancer </a:t>
            </a:r>
            <a:r>
              <a:rPr lang="en-US" sz="2100" i="1" dirty="0" err="1">
                <a:latin typeface="Garamond,Italic"/>
              </a:rPr>
              <a:t>Hematol</a:t>
            </a:r>
            <a:r>
              <a:rPr lang="en-US" sz="2100" i="1" dirty="0">
                <a:latin typeface="Garamond,Italic"/>
              </a:rPr>
              <a:t> </a:t>
            </a:r>
            <a:r>
              <a:rPr lang="en-US" sz="2100" i="1" dirty="0" err="1">
                <a:latin typeface="Garamond,Italic"/>
              </a:rPr>
              <a:t>Oncol</a:t>
            </a:r>
            <a:r>
              <a:rPr lang="en-US" sz="2100" i="1" dirty="0">
                <a:latin typeface="Garamond,Italic"/>
              </a:rPr>
              <a:t> </a:t>
            </a:r>
            <a:r>
              <a:rPr lang="en-US" sz="2100" i="1" dirty="0" err="1">
                <a:latin typeface="Garamond,Italic"/>
              </a:rPr>
              <a:t>Clin</a:t>
            </a:r>
            <a:r>
              <a:rPr lang="en-US" sz="2100" i="1" dirty="0">
                <a:latin typeface="Garamond,Italic"/>
              </a:rPr>
              <a:t> N Am 16 (2002) 657– 670).</a:t>
            </a:r>
            <a:endParaRPr lang="tr-TR" sz="2100" dirty="0"/>
          </a:p>
        </p:txBody>
      </p:sp>
    </p:spTree>
    <p:extLst>
      <p:ext uri="{BB962C8B-B14F-4D97-AF65-F5344CB8AC3E}">
        <p14:creationId xmlns:p14="http://schemas.microsoft.com/office/powerpoint/2010/main" xmlns="" val="10687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9702" y="845820"/>
            <a:ext cx="10881360" cy="6012180"/>
          </a:xfrm>
        </p:spPr>
        <p:txBody>
          <a:bodyPr/>
          <a:lstStyle/>
          <a:p>
            <a:r>
              <a:rPr lang="tr-TR" sz="3600" dirty="0">
                <a:solidFill>
                  <a:srgbClr val="FF0000"/>
                </a:solidFill>
                <a:latin typeface="Garamond" panose="02020404030301010803" pitchFamily="18" charset="0"/>
              </a:rPr>
              <a:t>Aileler için destek( </a:t>
            </a:r>
            <a:r>
              <a:rPr lang="tr-TR" sz="3600" dirty="0" smtClean="0">
                <a:solidFill>
                  <a:srgbClr val="FF0000"/>
                </a:solidFill>
                <a:latin typeface="Garamond" panose="02020404030301010803" pitchFamily="18" charset="0"/>
              </a:rPr>
              <a:t>sosyal,psikolojik,dini)</a:t>
            </a:r>
            <a:endParaRPr lang="tr-TR" sz="2400" dirty="0">
              <a:solidFill>
                <a:srgbClr val="E6E6FF"/>
              </a:solidFill>
              <a:latin typeface="Garamond" panose="02020404030301010803" pitchFamily="18" charset="0"/>
            </a:endParaRPr>
          </a:p>
          <a:p>
            <a:r>
              <a:rPr lang="tr-TR" sz="2800" b="1" dirty="0" smtClean="0">
                <a:solidFill>
                  <a:schemeClr val="accent3">
                    <a:lumMod val="50000"/>
                  </a:schemeClr>
                </a:solidFill>
                <a:latin typeface="Garamond" panose="02020404030301010803" pitchFamily="18" charset="0"/>
              </a:rPr>
              <a:t>Sosyal </a:t>
            </a:r>
            <a:r>
              <a:rPr lang="tr-TR" sz="2800" b="1" dirty="0">
                <a:solidFill>
                  <a:schemeClr val="accent3">
                    <a:lumMod val="50000"/>
                  </a:schemeClr>
                </a:solidFill>
                <a:latin typeface="Garamond" panose="02020404030301010803" pitchFamily="18" charset="0"/>
              </a:rPr>
              <a:t>izolasyon,</a:t>
            </a:r>
          </a:p>
          <a:p>
            <a:r>
              <a:rPr lang="tr-TR" sz="2800" b="1" dirty="0" smtClean="0">
                <a:solidFill>
                  <a:schemeClr val="accent3">
                    <a:lumMod val="50000"/>
                  </a:schemeClr>
                </a:solidFill>
                <a:latin typeface="Garamond" panose="02020404030301010803" pitchFamily="18" charset="0"/>
              </a:rPr>
              <a:t>Arkadaş </a:t>
            </a:r>
            <a:r>
              <a:rPr lang="tr-TR" sz="2800" b="1" dirty="0">
                <a:solidFill>
                  <a:schemeClr val="accent3">
                    <a:lumMod val="50000"/>
                  </a:schemeClr>
                </a:solidFill>
                <a:latin typeface="Garamond" panose="02020404030301010803" pitchFamily="18" charset="0"/>
              </a:rPr>
              <a:t>ve komşuluk </a:t>
            </a:r>
            <a:r>
              <a:rPr lang="tr-TR" sz="2800" b="1" dirty="0" smtClean="0">
                <a:solidFill>
                  <a:schemeClr val="accent3">
                    <a:lumMod val="50000"/>
                  </a:schemeClr>
                </a:solidFill>
                <a:latin typeface="Garamond" panose="02020404030301010803" pitchFamily="18" charset="0"/>
              </a:rPr>
              <a:t>ilişkilerinin bozulması</a:t>
            </a:r>
            <a:endParaRPr lang="tr-TR" sz="2800" b="1" dirty="0">
              <a:solidFill>
                <a:schemeClr val="accent3">
                  <a:lumMod val="50000"/>
                </a:schemeClr>
              </a:solidFill>
              <a:latin typeface="Garamond" panose="02020404030301010803" pitchFamily="18" charset="0"/>
            </a:endParaRPr>
          </a:p>
          <a:p>
            <a:r>
              <a:rPr lang="tr-TR" sz="2800" b="1" dirty="0" smtClean="0">
                <a:solidFill>
                  <a:schemeClr val="accent3">
                    <a:lumMod val="50000"/>
                  </a:schemeClr>
                </a:solidFill>
                <a:latin typeface="Garamond" panose="02020404030301010803" pitchFamily="18" charset="0"/>
              </a:rPr>
              <a:t> Parçalanmış aileler, eşler, çocuklar  arasında problemler</a:t>
            </a:r>
          </a:p>
          <a:p>
            <a:r>
              <a:rPr lang="tr-TR" sz="2800" b="1" dirty="0" smtClean="0">
                <a:solidFill>
                  <a:schemeClr val="tx1">
                    <a:lumMod val="65000"/>
                    <a:lumOff val="35000"/>
                  </a:schemeClr>
                </a:solidFill>
                <a:latin typeface="Wingdings" panose="05000000000000000000" pitchFamily="2" charset="2"/>
              </a:rPr>
              <a:t> </a:t>
            </a:r>
            <a:r>
              <a:rPr lang="tr-TR" sz="2800" b="1" dirty="0">
                <a:solidFill>
                  <a:schemeClr val="tx1">
                    <a:lumMod val="65000"/>
                    <a:lumOff val="35000"/>
                  </a:schemeClr>
                </a:solidFill>
                <a:latin typeface="Garamond" panose="02020404030301010803" pitchFamily="18" charset="0"/>
              </a:rPr>
              <a:t>Tükenmişlik</a:t>
            </a:r>
          </a:p>
          <a:p>
            <a:r>
              <a:rPr lang="tr-TR" sz="2800" b="1" dirty="0">
                <a:solidFill>
                  <a:schemeClr val="tx1">
                    <a:lumMod val="65000"/>
                    <a:lumOff val="35000"/>
                  </a:schemeClr>
                </a:solidFill>
                <a:latin typeface="Wingdings" panose="05000000000000000000" pitchFamily="2" charset="2"/>
              </a:rPr>
              <a:t> </a:t>
            </a:r>
            <a:r>
              <a:rPr lang="tr-TR" sz="2800" b="1" dirty="0">
                <a:solidFill>
                  <a:schemeClr val="tx1">
                    <a:lumMod val="65000"/>
                    <a:lumOff val="35000"/>
                  </a:schemeClr>
                </a:solidFill>
                <a:latin typeface="Garamond" panose="02020404030301010803" pitchFamily="18" charset="0"/>
              </a:rPr>
              <a:t>Depresyon</a:t>
            </a:r>
            <a:endParaRPr lang="tr-TR" sz="2800" b="1" dirty="0">
              <a:solidFill>
                <a:schemeClr val="tx1">
                  <a:lumMod val="65000"/>
                  <a:lumOff val="35000"/>
                </a:schemeClr>
              </a:solidFill>
            </a:endParaRPr>
          </a:p>
        </p:txBody>
      </p:sp>
    </p:spTree>
    <p:extLst>
      <p:ext uri="{BB962C8B-B14F-4D97-AF65-F5344CB8AC3E}">
        <p14:creationId xmlns:p14="http://schemas.microsoft.com/office/powerpoint/2010/main" xmlns="" val="3582518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3600" b="1" dirty="0">
                <a:latin typeface="Garamond,Bold"/>
              </a:rPr>
              <a:t>Ölüm sırasındaki bakım</a:t>
            </a:r>
            <a:endParaRPr lang="tr-TR" sz="3600" dirty="0"/>
          </a:p>
        </p:txBody>
      </p:sp>
    </p:spTree>
    <p:extLst>
      <p:ext uri="{BB962C8B-B14F-4D97-AF65-F5344CB8AC3E}">
        <p14:creationId xmlns:p14="http://schemas.microsoft.com/office/powerpoint/2010/main" xmlns="" val="84988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a:buNone/>
            </a:pPr>
            <a:endParaRPr lang="tr-TR" dirty="0"/>
          </a:p>
          <a:p>
            <a:r>
              <a:rPr lang="tr-TR" sz="3600" b="1" dirty="0">
                <a:solidFill>
                  <a:schemeClr val="accent2">
                    <a:lumMod val="50000"/>
                  </a:schemeClr>
                </a:solidFill>
              </a:rPr>
              <a:t>SUNUM </a:t>
            </a:r>
            <a:endParaRPr lang="tr-TR" sz="3600" b="1" dirty="0" smtClean="0">
              <a:solidFill>
                <a:schemeClr val="accent2">
                  <a:lumMod val="50000"/>
                </a:schemeClr>
              </a:solidFill>
            </a:endParaRPr>
          </a:p>
          <a:p>
            <a:r>
              <a:rPr lang="tr-TR" sz="3600" b="1" dirty="0" smtClean="0">
                <a:solidFill>
                  <a:schemeClr val="accent2">
                    <a:lumMod val="50000"/>
                  </a:schemeClr>
                </a:solidFill>
              </a:rPr>
              <a:t>Pediatrik </a:t>
            </a:r>
            <a:r>
              <a:rPr lang="tr-TR" sz="3600" b="1" dirty="0">
                <a:solidFill>
                  <a:schemeClr val="accent2">
                    <a:lumMod val="50000"/>
                  </a:schemeClr>
                </a:solidFill>
              </a:rPr>
              <a:t>Palyatif bakım tanımı</a:t>
            </a:r>
          </a:p>
          <a:p>
            <a:r>
              <a:rPr lang="tr-TR" sz="3600" dirty="0" smtClean="0">
                <a:solidFill>
                  <a:schemeClr val="accent2">
                    <a:lumMod val="50000"/>
                  </a:schemeClr>
                </a:solidFill>
              </a:rPr>
              <a:t> </a:t>
            </a:r>
            <a:r>
              <a:rPr lang="tr-TR" sz="3600" b="1" dirty="0">
                <a:solidFill>
                  <a:schemeClr val="accent2">
                    <a:lumMod val="50000"/>
                  </a:schemeClr>
                </a:solidFill>
              </a:rPr>
              <a:t>Amaç ve ilkeleri</a:t>
            </a:r>
          </a:p>
          <a:p>
            <a:r>
              <a:rPr lang="tr-TR" sz="3600" b="1" dirty="0" smtClean="0">
                <a:solidFill>
                  <a:schemeClr val="accent2">
                    <a:lumMod val="50000"/>
                  </a:schemeClr>
                </a:solidFill>
              </a:rPr>
              <a:t>Semptom kontrolü</a:t>
            </a:r>
          </a:p>
          <a:p>
            <a:r>
              <a:rPr lang="tr-TR" sz="3600" b="1" dirty="0" smtClean="0">
                <a:solidFill>
                  <a:schemeClr val="accent2">
                    <a:lumMod val="50000"/>
                  </a:schemeClr>
                </a:solidFill>
              </a:rPr>
              <a:t>Türkiye de ve dünyada palyatif bakım</a:t>
            </a:r>
            <a:endParaRPr lang="tr-TR" sz="3600" b="1" dirty="0">
              <a:solidFill>
                <a:schemeClr val="accent2">
                  <a:lumMod val="50000"/>
                </a:schemeClr>
              </a:solidFill>
            </a:endParaRPr>
          </a:p>
          <a:p>
            <a:endParaRPr lang="tr-TR" dirty="0"/>
          </a:p>
        </p:txBody>
      </p:sp>
    </p:spTree>
    <p:extLst>
      <p:ext uri="{BB962C8B-B14F-4D97-AF65-F5344CB8AC3E}">
        <p14:creationId xmlns:p14="http://schemas.microsoft.com/office/powerpoint/2010/main" xmlns="" val="3441416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5484" y="1345721"/>
            <a:ext cx="11247120" cy="5227608"/>
          </a:xfrm>
        </p:spPr>
        <p:txBody>
          <a:bodyPr>
            <a:normAutofit/>
          </a:bodyPr>
          <a:lstStyle/>
          <a:p>
            <a:pPr>
              <a:buNone/>
            </a:pPr>
            <a:r>
              <a:rPr lang="tr-TR" sz="3200" b="1" dirty="0">
                <a:solidFill>
                  <a:srgbClr val="0070C0"/>
                </a:solidFill>
                <a:latin typeface="Garamond" panose="02020404030301010803" pitchFamily="18" charset="0"/>
              </a:rPr>
              <a:t>İyi ölüm/ saygın ölüm/onurlu </a:t>
            </a:r>
            <a:r>
              <a:rPr lang="tr-TR" sz="3200" b="1" dirty="0" smtClean="0">
                <a:solidFill>
                  <a:srgbClr val="0070C0"/>
                </a:solidFill>
                <a:latin typeface="Garamond" panose="02020404030301010803" pitchFamily="18" charset="0"/>
              </a:rPr>
              <a:t>ölüm/huzurlu </a:t>
            </a:r>
            <a:r>
              <a:rPr lang="tr-TR" sz="3200" b="1" dirty="0">
                <a:solidFill>
                  <a:srgbClr val="0070C0"/>
                </a:solidFill>
                <a:latin typeface="Garamond" panose="02020404030301010803" pitchFamily="18" charset="0"/>
              </a:rPr>
              <a:t>ölüm ???</a:t>
            </a:r>
          </a:p>
          <a:p>
            <a:r>
              <a:rPr lang="tr-TR" sz="2800" dirty="0">
                <a:solidFill>
                  <a:schemeClr val="accent4">
                    <a:lumMod val="75000"/>
                  </a:schemeClr>
                </a:solidFill>
                <a:latin typeface="Wingdings" panose="05000000000000000000" pitchFamily="2" charset="2"/>
              </a:rPr>
              <a:t> </a:t>
            </a:r>
            <a:r>
              <a:rPr lang="tr-TR" sz="2400" b="1" dirty="0">
                <a:solidFill>
                  <a:srgbClr val="7030A0"/>
                </a:solidFill>
                <a:latin typeface="Garamond" panose="02020404030301010803" pitchFamily="18" charset="0"/>
              </a:rPr>
              <a:t>İyi ölüm</a:t>
            </a:r>
          </a:p>
          <a:p>
            <a:r>
              <a:rPr lang="tr-TR" sz="2400" b="1" dirty="0">
                <a:solidFill>
                  <a:srgbClr val="7030A0"/>
                </a:solidFill>
                <a:latin typeface="Wingdings" panose="05000000000000000000" pitchFamily="2" charset="2"/>
              </a:rPr>
              <a:t> </a:t>
            </a:r>
            <a:r>
              <a:rPr lang="tr-TR" sz="2400" b="1" dirty="0">
                <a:solidFill>
                  <a:srgbClr val="7030A0"/>
                </a:solidFill>
                <a:latin typeface="Garamond" panose="02020404030301010803" pitchFamily="18" charset="0"/>
              </a:rPr>
              <a:t>“hasta, ailesi ve bakım verenlerin ağrı acı ve stres</a:t>
            </a:r>
          </a:p>
          <a:p>
            <a:pPr>
              <a:buNone/>
            </a:pPr>
            <a:r>
              <a:rPr lang="tr-TR" sz="2400" b="1" dirty="0">
                <a:solidFill>
                  <a:srgbClr val="7030A0"/>
                </a:solidFill>
                <a:latin typeface="Garamond" panose="02020404030301010803" pitchFamily="18" charset="0"/>
              </a:rPr>
              <a:t>yaşamalarını önlemek, hasta ve ailesinin</a:t>
            </a:r>
          </a:p>
          <a:p>
            <a:pPr>
              <a:buNone/>
            </a:pPr>
            <a:r>
              <a:rPr lang="tr-TR" sz="2400" b="1" dirty="0">
                <a:solidFill>
                  <a:srgbClr val="7030A0"/>
                </a:solidFill>
                <a:latin typeface="Garamond" panose="02020404030301010803" pitchFamily="18" charset="0"/>
              </a:rPr>
              <a:t>isteklerini yerine getirebilmek, klinik, etik ve</a:t>
            </a:r>
          </a:p>
          <a:p>
            <a:r>
              <a:rPr lang="tr-TR" sz="2400" b="1" dirty="0">
                <a:solidFill>
                  <a:srgbClr val="7030A0"/>
                </a:solidFill>
                <a:latin typeface="Garamond" panose="02020404030301010803" pitchFamily="18" charset="0"/>
              </a:rPr>
              <a:t>kültürel bakım standartlarıyla tutarlı bir bakım</a:t>
            </a:r>
          </a:p>
          <a:p>
            <a:pPr>
              <a:buNone/>
            </a:pPr>
            <a:r>
              <a:rPr lang="tr-TR" sz="2400" b="1" dirty="0">
                <a:solidFill>
                  <a:srgbClr val="7030A0"/>
                </a:solidFill>
                <a:latin typeface="Garamond" panose="02020404030301010803" pitchFamily="18" charset="0"/>
              </a:rPr>
              <a:t>alarak ölüm süreci yaşamaktır”</a:t>
            </a:r>
          </a:p>
          <a:p>
            <a:r>
              <a:rPr lang="en-US" sz="1400" i="1" dirty="0">
                <a:latin typeface="Garamond,Italic"/>
              </a:rPr>
              <a:t>(</a:t>
            </a:r>
            <a:r>
              <a:rPr lang="en-US" sz="1400" i="1" dirty="0" err="1">
                <a:latin typeface="Garamond,Italic"/>
              </a:rPr>
              <a:t>Kehl</a:t>
            </a:r>
            <a:r>
              <a:rPr lang="en-US" sz="1400" i="1" dirty="0">
                <a:latin typeface="Garamond,Italic"/>
              </a:rPr>
              <a:t> KA. Moving Toward Peace: An Analysis of the Concept of a Good Death. American Journal of</a:t>
            </a:r>
          </a:p>
          <a:p>
            <a:pPr>
              <a:buNone/>
            </a:pPr>
            <a:r>
              <a:rPr lang="en-US" sz="1400" i="1" dirty="0">
                <a:latin typeface="Garamond,Italic"/>
              </a:rPr>
              <a:t>Hospice and Palliative Medicine 2006; 23; 277-285).</a:t>
            </a:r>
          </a:p>
          <a:p>
            <a:r>
              <a:rPr lang="en-US" sz="1400" i="1" dirty="0">
                <a:latin typeface="Garamond,Italic"/>
              </a:rPr>
              <a:t>(Welch SB. Can the Death of a Child Be Good? Journal of Pediatric Nursing. 2008; 23: 120-125).</a:t>
            </a:r>
            <a:endParaRPr lang="tr-TR" sz="1400" dirty="0"/>
          </a:p>
        </p:txBody>
      </p:sp>
    </p:spTree>
    <p:extLst>
      <p:ext uri="{BB962C8B-B14F-4D97-AF65-F5344CB8AC3E}">
        <p14:creationId xmlns:p14="http://schemas.microsoft.com/office/powerpoint/2010/main" xmlns="" val="415904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4212" y="685800"/>
            <a:ext cx="11507788" cy="5715000"/>
          </a:xfrm>
        </p:spPr>
        <p:txBody>
          <a:bodyPr>
            <a:normAutofit/>
          </a:bodyPr>
          <a:lstStyle/>
          <a:p>
            <a:r>
              <a:rPr lang="tr-TR" sz="2800" dirty="0">
                <a:solidFill>
                  <a:srgbClr val="C00000"/>
                </a:solidFill>
              </a:rPr>
              <a:t>Güzel/saygın ölüm ( </a:t>
            </a:r>
            <a:r>
              <a:rPr lang="tr-TR" sz="2800" dirty="0" err="1">
                <a:solidFill>
                  <a:srgbClr val="C00000"/>
                </a:solidFill>
              </a:rPr>
              <a:t>good</a:t>
            </a:r>
            <a:r>
              <a:rPr lang="tr-TR" sz="2800" dirty="0">
                <a:solidFill>
                  <a:srgbClr val="C00000"/>
                </a:solidFill>
              </a:rPr>
              <a:t> </a:t>
            </a:r>
            <a:r>
              <a:rPr lang="tr-TR" sz="2800" dirty="0" err="1">
                <a:solidFill>
                  <a:srgbClr val="C00000"/>
                </a:solidFill>
              </a:rPr>
              <a:t>death</a:t>
            </a:r>
            <a:r>
              <a:rPr lang="tr-TR" sz="2800" dirty="0">
                <a:solidFill>
                  <a:srgbClr val="C00000"/>
                </a:solidFill>
              </a:rPr>
              <a:t>) ilkeleri</a:t>
            </a:r>
          </a:p>
          <a:p>
            <a:r>
              <a:rPr lang="tr-TR" dirty="0"/>
              <a:t> </a:t>
            </a:r>
            <a:r>
              <a:rPr lang="tr-TR" dirty="0">
                <a:solidFill>
                  <a:schemeClr val="accent5">
                    <a:lumMod val="50000"/>
                  </a:schemeClr>
                </a:solidFill>
              </a:rPr>
              <a:t>Ölümün ne zaman olacağını bilmek</a:t>
            </a:r>
          </a:p>
          <a:p>
            <a:r>
              <a:rPr lang="tr-TR" dirty="0">
                <a:solidFill>
                  <a:schemeClr val="accent5">
                    <a:lumMod val="50000"/>
                  </a:schemeClr>
                </a:solidFill>
              </a:rPr>
              <a:t> Mahremiyeti ve saygınlığını sürdürmek</a:t>
            </a:r>
          </a:p>
          <a:p>
            <a:r>
              <a:rPr lang="tr-TR" dirty="0">
                <a:solidFill>
                  <a:schemeClr val="accent5">
                    <a:lumMod val="50000"/>
                  </a:schemeClr>
                </a:solidFill>
              </a:rPr>
              <a:t> Ağrının kontrolünü sağlamak</a:t>
            </a:r>
          </a:p>
          <a:p>
            <a:r>
              <a:rPr lang="tr-TR" dirty="0">
                <a:solidFill>
                  <a:schemeClr val="accent5">
                    <a:lumMod val="50000"/>
                  </a:schemeClr>
                </a:solidFill>
              </a:rPr>
              <a:t> Ölümün nerede olması konusunda karar vermek</a:t>
            </a:r>
          </a:p>
          <a:p>
            <a:r>
              <a:rPr lang="tr-TR" dirty="0">
                <a:solidFill>
                  <a:schemeClr val="accent5">
                    <a:lumMod val="50000"/>
                  </a:schemeClr>
                </a:solidFill>
              </a:rPr>
              <a:t> Gereksinim duyduğu her türlü bilgiyi alabilmek</a:t>
            </a:r>
          </a:p>
          <a:p>
            <a:r>
              <a:rPr lang="tr-TR" dirty="0">
                <a:solidFill>
                  <a:schemeClr val="accent5">
                    <a:lumMod val="50000"/>
                  </a:schemeClr>
                </a:solidFill>
              </a:rPr>
              <a:t> Gerekli manevi ve duygusal desteği alabilmek</a:t>
            </a:r>
          </a:p>
          <a:p>
            <a:r>
              <a:rPr lang="tr-TR" dirty="0">
                <a:solidFill>
                  <a:schemeClr val="accent5">
                    <a:lumMod val="50000"/>
                  </a:schemeClr>
                </a:solidFill>
              </a:rPr>
              <a:t> Evde bakım gereksiniminin sağlanması</a:t>
            </a:r>
          </a:p>
          <a:p>
            <a:r>
              <a:rPr lang="tr-TR" dirty="0">
                <a:solidFill>
                  <a:schemeClr val="accent5">
                    <a:lumMod val="50000"/>
                  </a:schemeClr>
                </a:solidFill>
              </a:rPr>
              <a:t> Son anında yanında kimin olacağına karar vermek</a:t>
            </a:r>
          </a:p>
          <a:p>
            <a:r>
              <a:rPr lang="tr-TR" dirty="0">
                <a:solidFill>
                  <a:schemeClr val="accent5">
                    <a:lumMod val="50000"/>
                  </a:schemeClr>
                </a:solidFill>
              </a:rPr>
              <a:t> Son andaki kararlarına saygı duyulması (DNR)</a:t>
            </a:r>
          </a:p>
          <a:p>
            <a:r>
              <a:rPr lang="tr-TR" dirty="0">
                <a:solidFill>
                  <a:schemeClr val="accent5">
                    <a:lumMod val="50000"/>
                  </a:schemeClr>
                </a:solidFill>
              </a:rPr>
              <a:t> </a:t>
            </a:r>
            <a:r>
              <a:rPr lang="tr-TR" dirty="0" err="1">
                <a:solidFill>
                  <a:schemeClr val="accent5">
                    <a:lumMod val="50000"/>
                  </a:schemeClr>
                </a:solidFill>
              </a:rPr>
              <a:t>Hoşçakal</a:t>
            </a:r>
            <a:r>
              <a:rPr lang="tr-TR" dirty="0">
                <a:solidFill>
                  <a:schemeClr val="accent5">
                    <a:lumMod val="50000"/>
                  </a:schemeClr>
                </a:solidFill>
              </a:rPr>
              <a:t> diyecek zamanının olması</a:t>
            </a:r>
          </a:p>
          <a:p>
            <a:endParaRPr lang="tr-TR" dirty="0"/>
          </a:p>
        </p:txBody>
      </p:sp>
    </p:spTree>
    <p:extLst>
      <p:ext uri="{BB962C8B-B14F-4D97-AF65-F5344CB8AC3E}">
        <p14:creationId xmlns:p14="http://schemas.microsoft.com/office/powerpoint/2010/main" xmlns="" val="687388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4212" y="923026"/>
            <a:ext cx="10334308" cy="5762446"/>
          </a:xfrm>
        </p:spPr>
        <p:txBody>
          <a:bodyPr>
            <a:normAutofit/>
          </a:bodyPr>
          <a:lstStyle/>
          <a:p>
            <a:pPr>
              <a:buNone/>
            </a:pPr>
            <a:r>
              <a:rPr lang="tr-TR" sz="4800" b="1" dirty="0">
                <a:solidFill>
                  <a:schemeClr val="accent5">
                    <a:lumMod val="50000"/>
                  </a:schemeClr>
                </a:solidFill>
                <a:latin typeface="Garamond" panose="02020404030301010803" pitchFamily="18" charset="0"/>
              </a:rPr>
              <a:t>Yas süreci</a:t>
            </a:r>
          </a:p>
          <a:p>
            <a:r>
              <a:rPr lang="tr-TR" sz="2800" dirty="0" smtClean="0">
                <a:solidFill>
                  <a:srgbClr val="7030A0"/>
                </a:solidFill>
                <a:latin typeface="Wingdings" panose="05000000000000000000" pitchFamily="2" charset="2"/>
              </a:rPr>
              <a:t> </a:t>
            </a:r>
            <a:r>
              <a:rPr lang="tr-TR" sz="3600" b="1" dirty="0">
                <a:solidFill>
                  <a:srgbClr val="7030A0"/>
                </a:solidFill>
                <a:latin typeface="Garamond" panose="02020404030301010803" pitchFamily="18" charset="0"/>
              </a:rPr>
              <a:t>Yas normal bir süreçtir.</a:t>
            </a:r>
          </a:p>
          <a:p>
            <a:r>
              <a:rPr lang="tr-TR" sz="2800" b="1" dirty="0" smtClean="0">
                <a:solidFill>
                  <a:srgbClr val="7030A0"/>
                </a:solidFill>
                <a:latin typeface="Wingdings" panose="05000000000000000000" pitchFamily="2" charset="2"/>
              </a:rPr>
              <a:t> </a:t>
            </a:r>
            <a:r>
              <a:rPr lang="tr-TR" sz="3600" b="1" dirty="0">
                <a:solidFill>
                  <a:srgbClr val="7030A0"/>
                </a:solidFill>
                <a:latin typeface="Garamond" panose="02020404030301010803" pitchFamily="18" charset="0"/>
              </a:rPr>
              <a:t>Yas sürecinde </a:t>
            </a:r>
            <a:r>
              <a:rPr lang="tr-TR" sz="3600" b="1" dirty="0" smtClean="0">
                <a:solidFill>
                  <a:srgbClr val="7030A0"/>
                </a:solidFill>
                <a:latin typeface="Garamond" panose="02020404030301010803" pitchFamily="18" charset="0"/>
              </a:rPr>
              <a:t>doktor,hemşire, psikologların olduğu sağlık ekibi </a:t>
            </a:r>
            <a:r>
              <a:rPr lang="tr-TR" sz="3600" b="1" dirty="0">
                <a:solidFill>
                  <a:srgbClr val="7030A0"/>
                </a:solidFill>
                <a:latin typeface="Garamond" panose="02020404030301010803" pitchFamily="18" charset="0"/>
              </a:rPr>
              <a:t>aileye </a:t>
            </a:r>
            <a:r>
              <a:rPr lang="tr-TR" sz="3600" b="1" dirty="0" smtClean="0">
                <a:solidFill>
                  <a:srgbClr val="7030A0"/>
                </a:solidFill>
                <a:latin typeface="Garamond" panose="02020404030301010803" pitchFamily="18" charset="0"/>
              </a:rPr>
              <a:t>desteğini sürdürmelidir</a:t>
            </a:r>
            <a:r>
              <a:rPr lang="tr-TR" sz="3600" b="1" dirty="0">
                <a:solidFill>
                  <a:srgbClr val="7030A0"/>
                </a:solidFill>
                <a:latin typeface="Garamond" panose="02020404030301010803" pitchFamily="18" charset="0"/>
              </a:rPr>
              <a:t>.</a:t>
            </a:r>
          </a:p>
          <a:p>
            <a:r>
              <a:rPr lang="tr-TR" sz="2800" b="1" dirty="0">
                <a:solidFill>
                  <a:srgbClr val="7030A0"/>
                </a:solidFill>
                <a:latin typeface="Wingdings" panose="05000000000000000000" pitchFamily="2" charset="2"/>
              </a:rPr>
              <a:t> </a:t>
            </a:r>
            <a:r>
              <a:rPr lang="tr-TR" sz="3600" b="1" dirty="0">
                <a:solidFill>
                  <a:srgbClr val="7030A0"/>
                </a:solidFill>
                <a:latin typeface="Garamond" panose="02020404030301010803" pitchFamily="18" charset="0"/>
              </a:rPr>
              <a:t>Kardeşlerin de desteğe gereksinimi olabilir.</a:t>
            </a:r>
          </a:p>
          <a:p>
            <a:r>
              <a:rPr lang="tr-TR" sz="2800" b="1" dirty="0">
                <a:solidFill>
                  <a:srgbClr val="7030A0"/>
                </a:solidFill>
                <a:latin typeface="Wingdings" panose="05000000000000000000" pitchFamily="2" charset="2"/>
              </a:rPr>
              <a:t> </a:t>
            </a:r>
            <a:r>
              <a:rPr lang="tr-TR" sz="3600" b="1" dirty="0">
                <a:solidFill>
                  <a:srgbClr val="FF0000"/>
                </a:solidFill>
                <a:latin typeface="Garamond" panose="02020404030301010803" pitchFamily="18" charset="0"/>
              </a:rPr>
              <a:t>Destek </a:t>
            </a:r>
            <a:r>
              <a:rPr lang="tr-TR" sz="3600" b="1" dirty="0" smtClean="0">
                <a:solidFill>
                  <a:srgbClr val="FF0000"/>
                </a:solidFill>
                <a:latin typeface="Garamond" panose="02020404030301010803" pitchFamily="18" charset="0"/>
              </a:rPr>
              <a:t>grupları</a:t>
            </a:r>
          </a:p>
          <a:p>
            <a:pPr>
              <a:buNone/>
            </a:pPr>
            <a:endParaRPr lang="tr-TR" sz="3600" dirty="0">
              <a:solidFill>
                <a:srgbClr val="C00000"/>
              </a:solidFill>
              <a:latin typeface="Garamond" panose="02020404030301010803" pitchFamily="18" charset="0"/>
            </a:endParaRPr>
          </a:p>
          <a:p>
            <a:r>
              <a:rPr lang="tr-TR" sz="1800" i="1" dirty="0">
                <a:solidFill>
                  <a:schemeClr val="tx1">
                    <a:lumMod val="95000"/>
                    <a:lumOff val="5000"/>
                  </a:schemeClr>
                </a:solidFill>
                <a:latin typeface="Garamond,Italic"/>
              </a:rPr>
              <a:t>(</a:t>
            </a:r>
            <a:r>
              <a:rPr lang="tr-TR" sz="1800" i="1" dirty="0">
                <a:latin typeface="Garamond,Italic"/>
              </a:rPr>
              <a:t>http://www.act.org.uk/pdfdocuments/ACTChildPallServGuide.pdf 2003 ).</a:t>
            </a:r>
          </a:p>
          <a:p>
            <a:r>
              <a:rPr lang="en-US" sz="1800" i="1" dirty="0">
                <a:latin typeface="Garamond,Italic"/>
              </a:rPr>
              <a:t>(Kang T. Et al. Pediatric Palliative, End-of-Life, and Bereavement Care </a:t>
            </a:r>
            <a:r>
              <a:rPr lang="en-US" sz="1800" i="1" dirty="0" err="1">
                <a:latin typeface="Garamond,Italic"/>
              </a:rPr>
              <a:t>Pediatr</a:t>
            </a:r>
            <a:r>
              <a:rPr lang="en-US" sz="1800" i="1" dirty="0">
                <a:latin typeface="Garamond,Italic"/>
              </a:rPr>
              <a:t> </a:t>
            </a:r>
            <a:r>
              <a:rPr lang="en-US" sz="1800" i="1" dirty="0" err="1">
                <a:latin typeface="Garamond,Italic"/>
              </a:rPr>
              <a:t>Clin</a:t>
            </a:r>
            <a:r>
              <a:rPr lang="en-US" sz="1800" i="1" dirty="0">
                <a:latin typeface="Garamond,Italic"/>
              </a:rPr>
              <a:t> N Am 52,</a:t>
            </a:r>
          </a:p>
          <a:p>
            <a:r>
              <a:rPr lang="tr-TR" sz="1800" i="1" dirty="0">
                <a:latin typeface="Garamond,Italic"/>
              </a:rPr>
              <a:t>2005, 1029– 1046).</a:t>
            </a:r>
            <a:endParaRPr lang="tr-TR" sz="1800" dirty="0"/>
          </a:p>
        </p:txBody>
      </p:sp>
    </p:spTree>
    <p:extLst>
      <p:ext uri="{BB962C8B-B14F-4D97-AF65-F5344CB8AC3E}">
        <p14:creationId xmlns:p14="http://schemas.microsoft.com/office/powerpoint/2010/main" xmlns="" val="1181415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2619" y="866955"/>
            <a:ext cx="10585768" cy="5852160"/>
          </a:xfrm>
        </p:spPr>
        <p:txBody>
          <a:bodyPr>
            <a:normAutofit/>
          </a:bodyPr>
          <a:lstStyle/>
          <a:p>
            <a:r>
              <a:rPr lang="tr-TR" sz="3200" b="1" dirty="0">
                <a:solidFill>
                  <a:schemeClr val="accent5">
                    <a:lumMod val="75000"/>
                  </a:schemeClr>
                </a:solidFill>
                <a:latin typeface="Garamond,Bold"/>
              </a:rPr>
              <a:t>Evde palyatif bakım</a:t>
            </a:r>
          </a:p>
          <a:p>
            <a:r>
              <a:rPr lang="tr-TR" sz="2800" dirty="0">
                <a:solidFill>
                  <a:schemeClr val="accent3">
                    <a:lumMod val="50000"/>
                  </a:schemeClr>
                </a:solidFill>
                <a:latin typeface="Wingdings" panose="05000000000000000000" pitchFamily="2" charset="2"/>
              </a:rPr>
              <a:t> </a:t>
            </a:r>
            <a:r>
              <a:rPr lang="tr-TR" sz="2800" b="1" dirty="0">
                <a:solidFill>
                  <a:schemeClr val="accent3">
                    <a:lumMod val="50000"/>
                  </a:schemeClr>
                </a:solidFill>
                <a:latin typeface="Garamond" panose="02020404030301010803" pitchFamily="18" charset="0"/>
              </a:rPr>
              <a:t>Semptom yükünde azalma,</a:t>
            </a:r>
          </a:p>
          <a:p>
            <a:r>
              <a:rPr lang="es-ES" sz="2800" b="1" dirty="0">
                <a:solidFill>
                  <a:schemeClr val="accent3">
                    <a:lumMod val="50000"/>
                  </a:schemeClr>
                </a:solidFill>
                <a:latin typeface="Wingdings" panose="05000000000000000000" pitchFamily="2" charset="2"/>
              </a:rPr>
              <a:t> </a:t>
            </a:r>
            <a:r>
              <a:rPr lang="es-ES" sz="2800" b="1" dirty="0">
                <a:solidFill>
                  <a:schemeClr val="accent3">
                    <a:lumMod val="50000"/>
                  </a:schemeClr>
                </a:solidFill>
                <a:latin typeface="Garamond" panose="02020404030301010803" pitchFamily="18" charset="0"/>
              </a:rPr>
              <a:t>Hasta ve ailenin bakım ve tedaviye uyumunun</a:t>
            </a:r>
          </a:p>
          <a:p>
            <a:r>
              <a:rPr lang="tr-TR" sz="2800" b="1" dirty="0">
                <a:solidFill>
                  <a:schemeClr val="accent3">
                    <a:lumMod val="50000"/>
                  </a:schemeClr>
                </a:solidFill>
                <a:latin typeface="Garamond" panose="02020404030301010803" pitchFamily="18" charset="0"/>
              </a:rPr>
              <a:t>artması,</a:t>
            </a:r>
          </a:p>
          <a:p>
            <a:r>
              <a:rPr lang="es-ES" sz="2800" b="1" dirty="0">
                <a:solidFill>
                  <a:schemeClr val="accent3">
                    <a:lumMod val="50000"/>
                  </a:schemeClr>
                </a:solidFill>
                <a:latin typeface="Wingdings" panose="05000000000000000000" pitchFamily="2" charset="2"/>
              </a:rPr>
              <a:t> </a:t>
            </a:r>
            <a:r>
              <a:rPr lang="es-ES" sz="2800" b="1" dirty="0">
                <a:solidFill>
                  <a:schemeClr val="accent3">
                    <a:lumMod val="50000"/>
                  </a:schemeClr>
                </a:solidFill>
                <a:latin typeface="Garamond" panose="02020404030301010803" pitchFamily="18" charset="0"/>
              </a:rPr>
              <a:t>Hasta ve aile doyumunda artış,</a:t>
            </a:r>
          </a:p>
          <a:p>
            <a:r>
              <a:rPr lang="tr-TR" sz="2800" b="1" dirty="0">
                <a:solidFill>
                  <a:schemeClr val="accent3">
                    <a:lumMod val="50000"/>
                  </a:schemeClr>
                </a:solidFill>
                <a:latin typeface="Wingdings" panose="05000000000000000000" pitchFamily="2" charset="2"/>
              </a:rPr>
              <a:t> </a:t>
            </a:r>
            <a:r>
              <a:rPr lang="tr-TR" sz="2800" b="1" dirty="0">
                <a:solidFill>
                  <a:schemeClr val="accent3">
                    <a:lumMod val="50000"/>
                  </a:schemeClr>
                </a:solidFill>
                <a:latin typeface="Garamond" panose="02020404030301010803" pitchFamily="18" charset="0"/>
              </a:rPr>
              <a:t>Hastanede, yoğun bakımda ve acil odasında kalış</a:t>
            </a:r>
          </a:p>
          <a:p>
            <a:r>
              <a:rPr lang="tr-TR" sz="2800" b="1" dirty="0">
                <a:solidFill>
                  <a:schemeClr val="accent3">
                    <a:lumMod val="50000"/>
                  </a:schemeClr>
                </a:solidFill>
                <a:latin typeface="Garamond" panose="02020404030301010803" pitchFamily="18" charset="0"/>
              </a:rPr>
              <a:t>süresinde ve yeniden yatış hızında azalma gibi</a:t>
            </a:r>
          </a:p>
          <a:p>
            <a:r>
              <a:rPr lang="tr-TR" sz="2800" b="1" dirty="0">
                <a:solidFill>
                  <a:schemeClr val="accent3">
                    <a:lumMod val="50000"/>
                  </a:schemeClr>
                </a:solidFill>
                <a:latin typeface="Garamond" panose="02020404030301010803" pitchFamily="18" charset="0"/>
              </a:rPr>
              <a:t>yararları olduğu belirtilmektedir</a:t>
            </a:r>
            <a:endParaRPr lang="tr-TR" sz="2800" b="1" dirty="0">
              <a:solidFill>
                <a:schemeClr val="accent3">
                  <a:lumMod val="50000"/>
                </a:schemeClr>
              </a:solidFill>
            </a:endParaRPr>
          </a:p>
        </p:txBody>
      </p:sp>
    </p:spTree>
    <p:extLst>
      <p:ext uri="{BB962C8B-B14F-4D97-AF65-F5344CB8AC3E}">
        <p14:creationId xmlns:p14="http://schemas.microsoft.com/office/powerpoint/2010/main" xmlns="" val="1882269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2900" y="1147313"/>
            <a:ext cx="10904220" cy="5080960"/>
          </a:xfrm>
        </p:spPr>
        <p:txBody>
          <a:bodyPr>
            <a:normAutofit/>
          </a:bodyPr>
          <a:lstStyle/>
          <a:p>
            <a:r>
              <a:rPr lang="tr-TR" sz="3600" b="1" dirty="0">
                <a:solidFill>
                  <a:schemeClr val="accent2">
                    <a:lumMod val="60000"/>
                    <a:lumOff val="40000"/>
                  </a:schemeClr>
                </a:solidFill>
                <a:latin typeface="Garamond,Bold"/>
              </a:rPr>
              <a:t>Özetle,</a:t>
            </a:r>
          </a:p>
          <a:p>
            <a:r>
              <a:rPr lang="tr-TR" sz="2800" b="1" dirty="0" smtClean="0">
                <a:solidFill>
                  <a:srgbClr val="FF0000"/>
                </a:solidFill>
                <a:latin typeface="Garamond" panose="02020404030301010803" pitchFamily="18" charset="0"/>
              </a:rPr>
              <a:t>Palyatif </a:t>
            </a:r>
            <a:r>
              <a:rPr lang="tr-TR" sz="2800" b="1" dirty="0">
                <a:solidFill>
                  <a:srgbClr val="FF0000"/>
                </a:solidFill>
                <a:latin typeface="Garamond" panose="02020404030301010803" pitchFamily="18" charset="0"/>
              </a:rPr>
              <a:t>bakım verilirken çocuk ve aile bakımın odak</a:t>
            </a:r>
          </a:p>
          <a:p>
            <a:r>
              <a:rPr lang="tr-TR" sz="2800" b="1" dirty="0">
                <a:solidFill>
                  <a:srgbClr val="FF0000"/>
                </a:solidFill>
                <a:latin typeface="Garamond" panose="02020404030301010803" pitchFamily="18" charset="0"/>
              </a:rPr>
              <a:t>noktası olmalıdır.</a:t>
            </a:r>
          </a:p>
          <a:p>
            <a:r>
              <a:rPr lang="tr-TR" sz="2800" b="1" dirty="0" smtClean="0">
                <a:solidFill>
                  <a:schemeClr val="accent2">
                    <a:lumMod val="75000"/>
                  </a:schemeClr>
                </a:solidFill>
                <a:latin typeface="Wingdings" panose="05000000000000000000" pitchFamily="2" charset="2"/>
              </a:rPr>
              <a:t> </a:t>
            </a:r>
            <a:r>
              <a:rPr lang="tr-TR" sz="2800" b="1" dirty="0">
                <a:solidFill>
                  <a:schemeClr val="accent2">
                    <a:lumMod val="75000"/>
                  </a:schemeClr>
                </a:solidFill>
                <a:latin typeface="Garamond" panose="02020404030301010803" pitchFamily="18" charset="0"/>
              </a:rPr>
              <a:t>Ebeveynlere, kardeşlerine ve çocuğun kendisine sürekli</a:t>
            </a:r>
          </a:p>
          <a:p>
            <a:r>
              <a:rPr lang="tr-TR" sz="2800" b="1" dirty="0">
                <a:solidFill>
                  <a:schemeClr val="accent2">
                    <a:lumMod val="75000"/>
                  </a:schemeClr>
                </a:solidFill>
                <a:latin typeface="Garamond" panose="02020404030301010803" pitchFamily="18" charset="0"/>
              </a:rPr>
              <a:t>bilgi verilmelidir.</a:t>
            </a:r>
          </a:p>
          <a:p>
            <a:r>
              <a:rPr lang="tr-TR" sz="2800" b="1" dirty="0" smtClean="0">
                <a:solidFill>
                  <a:schemeClr val="accent2">
                    <a:lumMod val="75000"/>
                  </a:schemeClr>
                </a:solidFill>
                <a:latin typeface="Wingdings" panose="05000000000000000000" pitchFamily="2" charset="2"/>
              </a:rPr>
              <a:t> </a:t>
            </a:r>
            <a:r>
              <a:rPr lang="tr-TR" sz="2800" b="1" dirty="0">
                <a:solidFill>
                  <a:srgbClr val="FF0000"/>
                </a:solidFill>
                <a:latin typeface="Garamond" panose="02020404030301010803" pitchFamily="18" charset="0"/>
              </a:rPr>
              <a:t>Çocuğun fiziksel ve bilişsel durumu ne olursa olsun</a:t>
            </a:r>
          </a:p>
          <a:p>
            <a:r>
              <a:rPr lang="tr-TR" sz="2800" b="1" dirty="0">
                <a:solidFill>
                  <a:srgbClr val="FF0000"/>
                </a:solidFill>
                <a:latin typeface="Garamond" panose="02020404030301010803" pitchFamily="18" charset="0"/>
              </a:rPr>
              <a:t>mahremiyetine saygı duyulmalıdır.</a:t>
            </a:r>
          </a:p>
          <a:p>
            <a:r>
              <a:rPr lang="es-ES" sz="2800" b="1" dirty="0" smtClean="0">
                <a:solidFill>
                  <a:schemeClr val="accent2">
                    <a:lumMod val="75000"/>
                  </a:schemeClr>
                </a:solidFill>
                <a:latin typeface="Garamond" panose="02020404030301010803" pitchFamily="18" charset="0"/>
              </a:rPr>
              <a:t>Yaşına </a:t>
            </a:r>
            <a:r>
              <a:rPr lang="es-ES" sz="2800" b="1" dirty="0">
                <a:solidFill>
                  <a:schemeClr val="accent2">
                    <a:lumMod val="75000"/>
                  </a:schemeClr>
                </a:solidFill>
                <a:latin typeface="Garamond" panose="02020404030301010803" pitchFamily="18" charset="0"/>
              </a:rPr>
              <a:t>ve anlama durumuna uygun ve duyarlı bir</a:t>
            </a:r>
          </a:p>
          <a:p>
            <a:pPr>
              <a:buNone/>
            </a:pPr>
            <a:r>
              <a:rPr lang="tr-TR" sz="2800" b="1" dirty="0">
                <a:solidFill>
                  <a:schemeClr val="accent2">
                    <a:lumMod val="75000"/>
                  </a:schemeClr>
                </a:solidFill>
                <a:latin typeface="Garamond" panose="02020404030301010803" pitchFamily="18" charset="0"/>
              </a:rPr>
              <a:t>şekilde açık ve samimi bir iletişim sürdürülmelidir.</a:t>
            </a:r>
            <a:endParaRPr lang="tr-TR" sz="2800" b="1" dirty="0">
              <a:solidFill>
                <a:schemeClr val="accent2">
                  <a:lumMod val="75000"/>
                </a:schemeClr>
              </a:solidFill>
            </a:endParaRPr>
          </a:p>
        </p:txBody>
      </p:sp>
    </p:spTree>
    <p:extLst>
      <p:ext uri="{BB962C8B-B14F-4D97-AF65-F5344CB8AC3E}">
        <p14:creationId xmlns:p14="http://schemas.microsoft.com/office/powerpoint/2010/main" xmlns="" val="2663906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1524000" y="1"/>
            <a:ext cx="9144000" cy="1268413"/>
          </a:xfrm>
        </p:spPr>
        <p:txBody>
          <a:bodyPr/>
          <a:lstStyle/>
          <a:p>
            <a:pPr>
              <a:lnSpc>
                <a:spcPts val="3100"/>
              </a:lnSpc>
            </a:pPr>
            <a:r>
              <a:rPr lang="tr-TR" altLang="zh-CN" sz="2800" b="1" dirty="0" smtClean="0">
                <a:solidFill>
                  <a:srgbClr val="17A9A8"/>
                </a:solidFill>
                <a:latin typeface="Arial" pitchFamily="34" charset="0"/>
                <a:ea typeface="ＭＳ Ｐゴシック" pitchFamily="34" charset="-128"/>
                <a:cs typeface="Arial" pitchFamily="34" charset="0"/>
              </a:rPr>
              <a:t> </a:t>
            </a:r>
            <a:endParaRPr lang="en-US" altLang="zh-CN" sz="2800" b="1" dirty="0">
              <a:solidFill>
                <a:srgbClr val="17A9A8"/>
              </a:solidFill>
              <a:latin typeface="Arial" pitchFamily="34" charset="0"/>
              <a:ea typeface="ＭＳ Ｐゴシック" pitchFamily="34" charset="-128"/>
              <a:cs typeface="Arial" pitchFamily="34" charset="0"/>
            </a:endParaRPr>
          </a:p>
        </p:txBody>
      </p:sp>
      <p:sp>
        <p:nvSpPr>
          <p:cNvPr id="20482" name="Content Placeholder 2"/>
          <p:cNvSpPr>
            <a:spLocks noGrp="1"/>
          </p:cNvSpPr>
          <p:nvPr>
            <p:ph idx="1"/>
          </p:nvPr>
        </p:nvSpPr>
        <p:spPr>
          <a:xfrm>
            <a:off x="2136775" y="1988840"/>
            <a:ext cx="9368670" cy="4495800"/>
          </a:xfrm>
        </p:spPr>
        <p:txBody>
          <a:bodyPr>
            <a:normAutofit/>
          </a:bodyPr>
          <a:lstStyle/>
          <a:p>
            <a:r>
              <a:rPr lang="tr-TR" sz="3200" b="1" dirty="0" smtClean="0">
                <a:solidFill>
                  <a:srgbClr val="FF0000"/>
                </a:solidFill>
                <a:ea typeface="ＭＳ Ｐゴシック" pitchFamily="34" charset="-128"/>
              </a:rPr>
              <a:t>Palyatif Bakım Hizmet Modelleri</a:t>
            </a:r>
          </a:p>
          <a:p>
            <a:pPr lvl="1"/>
            <a:r>
              <a:rPr lang="tr-TR" sz="2400" b="1" dirty="0" smtClean="0">
                <a:solidFill>
                  <a:schemeClr val="tx2">
                    <a:lumMod val="50000"/>
                  </a:schemeClr>
                </a:solidFill>
                <a:ea typeface="ＭＳ Ｐゴシック" pitchFamily="34" charset="-128"/>
              </a:rPr>
              <a:t>Palyatif bakım yatan hasta servisleri: </a:t>
            </a:r>
          </a:p>
          <a:p>
            <a:pPr lvl="2"/>
            <a:r>
              <a:rPr lang="tr-TR" sz="2400" b="1" dirty="0" smtClean="0">
                <a:solidFill>
                  <a:schemeClr val="tx2">
                    <a:lumMod val="50000"/>
                  </a:schemeClr>
                </a:solidFill>
                <a:ea typeface="ＭＳ Ｐゴシック" pitchFamily="34" charset="-128"/>
                <a:cs typeface="Arial" pitchFamily="34" charset="0"/>
              </a:rPr>
              <a:t>Akut</a:t>
            </a:r>
            <a:r>
              <a:rPr lang="en-US" sz="2400" b="1" dirty="0" smtClean="0">
                <a:solidFill>
                  <a:schemeClr val="tx2">
                    <a:lumMod val="50000"/>
                  </a:schemeClr>
                </a:solidFill>
                <a:ea typeface="ＭＳ Ｐゴシック" pitchFamily="34" charset="-128"/>
                <a:cs typeface="Arial" pitchFamily="34" charset="0"/>
              </a:rPr>
              <a:t>, </a:t>
            </a:r>
            <a:r>
              <a:rPr lang="tr-TR" sz="2400" b="1" dirty="0" err="1" smtClean="0">
                <a:solidFill>
                  <a:schemeClr val="tx2">
                    <a:lumMod val="50000"/>
                  </a:schemeClr>
                </a:solidFill>
                <a:ea typeface="ＭＳ Ｐゴシック" pitchFamily="34" charset="-128"/>
                <a:cs typeface="Arial" pitchFamily="34" charset="0"/>
              </a:rPr>
              <a:t>Subakut</a:t>
            </a:r>
            <a:r>
              <a:rPr lang="tr-TR" sz="2400" b="1" dirty="0" smtClean="0">
                <a:solidFill>
                  <a:schemeClr val="tx2">
                    <a:lumMod val="50000"/>
                  </a:schemeClr>
                </a:solidFill>
                <a:ea typeface="ＭＳ Ｐゴシック" pitchFamily="34" charset="-128"/>
                <a:cs typeface="Arial" pitchFamily="34" charset="0"/>
              </a:rPr>
              <a:t> ve Kronik</a:t>
            </a:r>
            <a:endParaRPr lang="en-US" sz="2400" b="1" dirty="0" smtClean="0">
              <a:solidFill>
                <a:schemeClr val="tx2">
                  <a:lumMod val="50000"/>
                </a:schemeClr>
              </a:solidFill>
              <a:ea typeface="ＭＳ Ｐゴシック" pitchFamily="34" charset="-128"/>
              <a:cs typeface="Arial" pitchFamily="34" charset="0"/>
            </a:endParaRPr>
          </a:p>
          <a:p>
            <a:pPr lvl="1"/>
            <a:r>
              <a:rPr lang="tr-TR" sz="2400" b="1" dirty="0" smtClean="0">
                <a:solidFill>
                  <a:schemeClr val="accent5">
                    <a:lumMod val="50000"/>
                  </a:schemeClr>
                </a:solidFill>
                <a:ea typeface="ＭＳ Ｐゴシック" pitchFamily="34" charset="-128"/>
              </a:rPr>
              <a:t>Palyatif bakım poliklinik hizmetleri: </a:t>
            </a:r>
          </a:p>
          <a:p>
            <a:pPr lvl="1"/>
            <a:r>
              <a:rPr lang="tr-TR" sz="2400" b="1" dirty="0" smtClean="0">
                <a:solidFill>
                  <a:srgbClr val="002060"/>
                </a:solidFill>
                <a:ea typeface="ＭＳ Ｐゴシック" pitchFamily="34" charset="-128"/>
              </a:rPr>
              <a:t>Palyatif bakım konsültasyon hizmeti:</a:t>
            </a:r>
            <a:endParaRPr lang="en-US" sz="2400" b="1" dirty="0" smtClean="0">
              <a:solidFill>
                <a:srgbClr val="002060"/>
              </a:solidFill>
              <a:ea typeface="ＭＳ Ｐゴシック" pitchFamily="34" charset="-128"/>
            </a:endParaRPr>
          </a:p>
          <a:p>
            <a:pPr lvl="1"/>
            <a:r>
              <a:rPr lang="tr-TR" sz="2400" b="1" dirty="0" smtClean="0">
                <a:solidFill>
                  <a:schemeClr val="accent5">
                    <a:lumMod val="50000"/>
                  </a:schemeClr>
                </a:solidFill>
                <a:ea typeface="ＭＳ Ｐゴシック" pitchFamily="34" charset="-128"/>
              </a:rPr>
              <a:t>Evde bakım (home </a:t>
            </a:r>
            <a:r>
              <a:rPr lang="tr-TR" sz="2400" b="1" dirty="0" err="1" smtClean="0">
                <a:solidFill>
                  <a:schemeClr val="accent5">
                    <a:lumMod val="50000"/>
                  </a:schemeClr>
                </a:solidFill>
                <a:ea typeface="ＭＳ Ｐゴシック" pitchFamily="34" charset="-128"/>
              </a:rPr>
              <a:t>care</a:t>
            </a:r>
            <a:r>
              <a:rPr lang="tr-TR" sz="2400" b="1" dirty="0" smtClean="0">
                <a:solidFill>
                  <a:schemeClr val="accent5">
                    <a:lumMod val="50000"/>
                  </a:schemeClr>
                </a:solidFill>
                <a:ea typeface="ＭＳ Ｐゴシック" pitchFamily="34" charset="-128"/>
              </a:rPr>
              <a:t>): </a:t>
            </a:r>
          </a:p>
          <a:p>
            <a:pPr lvl="1"/>
            <a:r>
              <a:rPr lang="tr-TR" sz="2400" b="1" dirty="0" smtClean="0">
                <a:solidFill>
                  <a:srgbClr val="002060"/>
                </a:solidFill>
                <a:ea typeface="ＭＳ Ｐゴシック" pitchFamily="34" charset="-128"/>
              </a:rPr>
              <a:t>Gündüz bakım üniteleri (</a:t>
            </a:r>
            <a:r>
              <a:rPr lang="tr-TR" sz="2400" b="1" dirty="0" err="1" smtClean="0">
                <a:solidFill>
                  <a:srgbClr val="002060"/>
                </a:solidFill>
                <a:ea typeface="ＭＳ Ｐゴシック" pitchFamily="34" charset="-128"/>
              </a:rPr>
              <a:t>day</a:t>
            </a:r>
            <a:r>
              <a:rPr lang="tr-TR" sz="2400" b="1" dirty="0" smtClean="0">
                <a:solidFill>
                  <a:srgbClr val="002060"/>
                </a:solidFill>
                <a:ea typeface="ＭＳ Ｐゴシック" pitchFamily="34" charset="-128"/>
              </a:rPr>
              <a:t> </a:t>
            </a:r>
            <a:r>
              <a:rPr lang="tr-TR" sz="2400" b="1" dirty="0" err="1" smtClean="0">
                <a:solidFill>
                  <a:srgbClr val="002060"/>
                </a:solidFill>
                <a:ea typeface="ＭＳ Ｐゴシック" pitchFamily="34" charset="-128"/>
              </a:rPr>
              <a:t>care</a:t>
            </a:r>
            <a:r>
              <a:rPr lang="tr-TR" sz="2400" b="1" dirty="0" smtClean="0">
                <a:solidFill>
                  <a:srgbClr val="002060"/>
                </a:solidFill>
                <a:ea typeface="ＭＳ Ｐゴシック" pitchFamily="34" charset="-128"/>
              </a:rPr>
              <a:t>): </a:t>
            </a:r>
          </a:p>
          <a:p>
            <a:pPr lvl="1"/>
            <a:r>
              <a:rPr lang="tr-TR" sz="2400" b="1" dirty="0" err="1" smtClean="0">
                <a:solidFill>
                  <a:schemeClr val="accent5">
                    <a:lumMod val="50000"/>
                  </a:schemeClr>
                </a:solidFill>
                <a:ea typeface="ＭＳ Ｐゴシック" pitchFamily="34" charset="-128"/>
              </a:rPr>
              <a:t>Nursing</a:t>
            </a:r>
            <a:r>
              <a:rPr lang="tr-TR" sz="2400" b="1" dirty="0" smtClean="0">
                <a:solidFill>
                  <a:schemeClr val="accent5">
                    <a:lumMod val="50000"/>
                  </a:schemeClr>
                </a:solidFill>
                <a:ea typeface="ＭＳ Ｐゴシック" pitchFamily="34" charset="-128"/>
              </a:rPr>
              <a:t> </a:t>
            </a:r>
            <a:r>
              <a:rPr lang="tr-TR" sz="2400" b="1" dirty="0" err="1" smtClean="0">
                <a:solidFill>
                  <a:schemeClr val="accent5">
                    <a:lumMod val="50000"/>
                  </a:schemeClr>
                </a:solidFill>
                <a:ea typeface="ＭＳ Ｐゴシック" pitchFamily="34" charset="-128"/>
              </a:rPr>
              <a:t>Home</a:t>
            </a:r>
            <a:r>
              <a:rPr lang="tr-TR" sz="2400" b="1" dirty="0" smtClean="0">
                <a:solidFill>
                  <a:schemeClr val="accent5">
                    <a:lumMod val="50000"/>
                  </a:schemeClr>
                </a:solidFill>
                <a:ea typeface="ＭＳ Ｐゴシック" pitchFamily="34" charset="-128"/>
              </a:rPr>
              <a:t> (3. Basamak </a:t>
            </a:r>
            <a:r>
              <a:rPr lang="tr-TR" sz="2400" dirty="0" smtClean="0">
                <a:solidFill>
                  <a:schemeClr val="accent5">
                    <a:lumMod val="50000"/>
                  </a:schemeClr>
                </a:solidFill>
                <a:ea typeface="ＭＳ Ｐゴシック" pitchFamily="34" charset="-128"/>
              </a:rPr>
              <a:t>Huzure</a:t>
            </a:r>
            <a:r>
              <a:rPr lang="tr-TR" sz="2400" dirty="0" smtClean="0">
                <a:solidFill>
                  <a:srgbClr val="002060"/>
                </a:solidFill>
                <a:ea typeface="ＭＳ Ｐゴシック" pitchFamily="34" charset="-128"/>
              </a:rPr>
              <a:t>vi): ??</a:t>
            </a:r>
          </a:p>
          <a:p>
            <a:pPr lvl="1"/>
            <a:r>
              <a:rPr lang="tr-TR" sz="2800" b="1" dirty="0" err="1" smtClean="0">
                <a:solidFill>
                  <a:srgbClr val="671758"/>
                </a:solidFill>
                <a:ea typeface="ＭＳ Ｐゴシック" pitchFamily="34" charset="-128"/>
              </a:rPr>
              <a:t>Destekevi</a:t>
            </a:r>
            <a:r>
              <a:rPr lang="tr-TR" sz="2800" b="1" dirty="0" smtClean="0">
                <a:solidFill>
                  <a:srgbClr val="671758"/>
                </a:solidFill>
                <a:ea typeface="ＭＳ Ｐゴシック" pitchFamily="34" charset="-128"/>
              </a:rPr>
              <a:t> </a:t>
            </a:r>
            <a:r>
              <a:rPr lang="tr-TR" sz="2800" b="1" dirty="0">
                <a:solidFill>
                  <a:srgbClr val="671758"/>
                </a:solidFill>
                <a:ea typeface="ＭＳ Ｐゴシック" pitchFamily="34" charset="-128"/>
              </a:rPr>
              <a:t>(</a:t>
            </a:r>
            <a:r>
              <a:rPr lang="tr-TR" sz="2800" b="1" dirty="0" err="1">
                <a:solidFill>
                  <a:srgbClr val="671758"/>
                </a:solidFill>
                <a:ea typeface="ＭＳ Ｐゴシック" pitchFamily="34" charset="-128"/>
              </a:rPr>
              <a:t>Hospis</a:t>
            </a:r>
            <a:r>
              <a:rPr lang="tr-TR" sz="2800" b="1" dirty="0">
                <a:solidFill>
                  <a:srgbClr val="671758"/>
                </a:solidFill>
                <a:ea typeface="ＭＳ Ｐゴシック" pitchFamily="34" charset="-128"/>
              </a:rPr>
              <a:t>): </a:t>
            </a:r>
            <a:r>
              <a:rPr lang="tr-TR" sz="2800" b="1" dirty="0" smtClean="0">
                <a:solidFill>
                  <a:srgbClr val="671758"/>
                </a:solidFill>
                <a:ea typeface="ＭＳ Ｐゴシック" pitchFamily="34" charset="-128"/>
              </a:rPr>
              <a:t>??</a:t>
            </a:r>
            <a:endParaRPr lang="tr-TR" sz="2800" b="1" dirty="0">
              <a:solidFill>
                <a:srgbClr val="671758"/>
              </a:solidFill>
              <a:ea typeface="ＭＳ Ｐゴシック" pitchFamily="34" charset="-128"/>
            </a:endParaRPr>
          </a:p>
          <a:p>
            <a:pPr lvl="1"/>
            <a:endParaRPr lang="tr-TR" dirty="0" smtClean="0">
              <a:ea typeface="ＭＳ Ｐゴシック" pitchFamily="34" charset="-128"/>
            </a:endParaRPr>
          </a:p>
        </p:txBody>
      </p:sp>
      <p:sp>
        <p:nvSpPr>
          <p:cNvPr id="2" name="Slayt Numarası Yer Tutucusu 1"/>
          <p:cNvSpPr>
            <a:spLocks noGrp="1"/>
          </p:cNvSpPr>
          <p:nvPr>
            <p:ph type="sldNum" sz="quarter" idx="12"/>
          </p:nvPr>
        </p:nvSpPr>
        <p:spPr/>
        <p:txBody>
          <a:bodyPr/>
          <a:lstStyle/>
          <a:p>
            <a:pPr>
              <a:defRPr/>
            </a:pPr>
            <a:fld id="{E139232B-DB47-46F5-981E-4F8C1D09B4EA}" type="slidenum">
              <a:rPr lang="tr-TR" smtClean="0"/>
              <a:pPr>
                <a:defRPr/>
              </a:pPr>
              <a:t>25</a:t>
            </a:fld>
            <a:endParaRPr lang="tr-TR"/>
          </a:p>
        </p:txBody>
      </p:sp>
      <p:sp>
        <p:nvSpPr>
          <p:cNvPr id="20484" name="Title 1"/>
          <p:cNvSpPr txBox="1">
            <a:spLocks/>
          </p:cNvSpPr>
          <p:nvPr/>
        </p:nvSpPr>
        <p:spPr bwMode="auto">
          <a:xfrm>
            <a:off x="1524000" y="1268413"/>
            <a:ext cx="91440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110000"/>
              </a:lnSpc>
            </a:pPr>
            <a:endParaRPr lang="en-US" altLang="zh-CN" sz="2400" b="1" dirty="0">
              <a:solidFill>
                <a:srgbClr val="250759"/>
              </a:solidFill>
              <a:cs typeface="Arial" pitchFamily="34" charset="0"/>
            </a:endParaRPr>
          </a:p>
        </p:txBody>
      </p:sp>
    </p:spTree>
    <p:extLst>
      <p:ext uri="{BB962C8B-B14F-4D97-AF65-F5344CB8AC3E}">
        <p14:creationId xmlns:p14="http://schemas.microsoft.com/office/powerpoint/2010/main" xmlns="" val="471690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6" name="Title 1"/>
          <p:cNvSpPr>
            <a:spLocks noGrp="1"/>
          </p:cNvSpPr>
          <p:nvPr>
            <p:ph type="title"/>
          </p:nvPr>
        </p:nvSpPr>
        <p:spPr>
          <a:xfrm>
            <a:off x="2665562" y="0"/>
            <a:ext cx="8409229" cy="541178"/>
          </a:xfrm>
        </p:spPr>
        <p:txBody>
          <a:bodyPr/>
          <a:lstStyle/>
          <a:p>
            <a:pPr>
              <a:lnSpc>
                <a:spcPts val="3100"/>
              </a:lnSpc>
            </a:pPr>
            <a:r>
              <a:rPr lang="en-US" altLang="zh-CN" sz="2800" b="1" dirty="0" smtClean="0">
                <a:solidFill>
                  <a:srgbClr val="17A9A8"/>
                </a:solidFill>
                <a:latin typeface="Arial" pitchFamily="34" charset="0"/>
                <a:ea typeface="ＭＳ Ｐゴシック" pitchFamily="34" charset="-128"/>
                <a:cs typeface="Arial" pitchFamily="34" charset="0"/>
              </a:rPr>
              <a:t> </a:t>
            </a:r>
            <a:r>
              <a:rPr lang="tr-TR" altLang="zh-CN" sz="2800" b="1" dirty="0">
                <a:solidFill>
                  <a:srgbClr val="FF0000"/>
                </a:solidFill>
                <a:latin typeface="Arial" pitchFamily="34" charset="0"/>
                <a:ea typeface="ＭＳ Ｐゴシック" pitchFamily="34" charset="-128"/>
                <a:cs typeface="Arial" pitchFamily="34" charset="0"/>
              </a:rPr>
              <a:t>Palyatif Bakıma Genel Bakış </a:t>
            </a:r>
            <a:endParaRPr lang="en-US" altLang="zh-CN" sz="2800" b="1" dirty="0">
              <a:solidFill>
                <a:srgbClr val="FF0000"/>
              </a:solidFill>
              <a:latin typeface="Arial" pitchFamily="34" charset="0"/>
              <a:ea typeface="ＭＳ Ｐゴシック" pitchFamily="34" charset="-128"/>
              <a:cs typeface="Arial" pitchFamily="34" charset="0"/>
            </a:endParaRPr>
          </a:p>
        </p:txBody>
      </p:sp>
      <p:sp>
        <p:nvSpPr>
          <p:cNvPr id="37890" name="Slayt Numarası Yer Tutucusu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B09C6DC-909B-4E0C-9E44-29D7578ED352}" type="slidenum">
              <a:rPr lang="tr-TR" smtClean="0">
                <a:solidFill>
                  <a:srgbClr val="898989"/>
                </a:solidFill>
              </a:rPr>
              <a:pPr eaLnBrk="1" hangingPunct="1"/>
              <a:t>26</a:t>
            </a:fld>
            <a:endParaRPr lang="tr-TR" dirty="0" smtClean="0">
              <a:solidFill>
                <a:srgbClr val="898989"/>
              </a:solidFill>
            </a:endParaRPr>
          </a:p>
        </p:txBody>
      </p:sp>
      <p:pic>
        <p:nvPicPr>
          <p:cNvPr id="37891" name="Picture 2" descr="C:\Program Files\Microsoft Office\MEDIA\CAGCAT10\j0185604.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11215" y="1456532"/>
            <a:ext cx="3221037" cy="2503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Akış Çizelgesi: İşlem"/>
          <p:cNvSpPr/>
          <p:nvPr/>
        </p:nvSpPr>
        <p:spPr>
          <a:xfrm>
            <a:off x="1845929" y="3960020"/>
            <a:ext cx="928687" cy="2469285"/>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bg1"/>
                </a:solidFill>
              </a:rPr>
              <a:t>A</a:t>
            </a:r>
          </a:p>
          <a:p>
            <a:pPr algn="ctr">
              <a:defRPr/>
            </a:pPr>
            <a:r>
              <a:rPr lang="tr-TR" sz="2000" b="1" dirty="0">
                <a:solidFill>
                  <a:schemeClr val="bg1"/>
                </a:solidFill>
              </a:rPr>
              <a:t>Ğ</a:t>
            </a:r>
          </a:p>
          <a:p>
            <a:pPr algn="ctr">
              <a:defRPr/>
            </a:pPr>
            <a:r>
              <a:rPr lang="tr-TR" sz="2000" b="1" dirty="0">
                <a:solidFill>
                  <a:schemeClr val="bg1"/>
                </a:solidFill>
              </a:rPr>
              <a:t>R</a:t>
            </a:r>
          </a:p>
          <a:p>
            <a:pPr algn="ctr">
              <a:defRPr/>
            </a:pPr>
            <a:r>
              <a:rPr lang="tr-TR" sz="2000" b="1" dirty="0">
                <a:solidFill>
                  <a:schemeClr val="bg1"/>
                </a:solidFill>
              </a:rPr>
              <a:t>I</a:t>
            </a:r>
          </a:p>
        </p:txBody>
      </p:sp>
      <p:sp>
        <p:nvSpPr>
          <p:cNvPr id="8" name="8 Akış Çizelgesi: İşlem"/>
          <p:cNvSpPr/>
          <p:nvPr/>
        </p:nvSpPr>
        <p:spPr>
          <a:xfrm>
            <a:off x="3723447" y="3960020"/>
            <a:ext cx="1517649" cy="2853097"/>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rgbClr val="FF0000"/>
                </a:solidFill>
              </a:rPr>
              <a:t>PSİKO-</a:t>
            </a:r>
          </a:p>
          <a:p>
            <a:pPr algn="ctr">
              <a:defRPr/>
            </a:pPr>
            <a:r>
              <a:rPr lang="tr-TR" sz="2000" b="1" dirty="0" smtClean="0">
                <a:solidFill>
                  <a:srgbClr val="FF0000"/>
                </a:solidFill>
              </a:rPr>
              <a:t>SOSYAL </a:t>
            </a:r>
            <a:endParaRPr lang="tr-TR" sz="2000" b="1" dirty="0">
              <a:solidFill>
                <a:srgbClr val="FF0000"/>
              </a:solidFill>
            </a:endParaRPr>
          </a:p>
          <a:p>
            <a:pPr algn="ctr">
              <a:defRPr/>
            </a:pPr>
            <a:r>
              <a:rPr lang="tr-TR" sz="2000" b="1" dirty="0">
                <a:solidFill>
                  <a:srgbClr val="FF0000"/>
                </a:solidFill>
              </a:rPr>
              <a:t>+</a:t>
            </a:r>
          </a:p>
          <a:p>
            <a:pPr algn="ctr">
              <a:defRPr/>
            </a:pPr>
            <a:r>
              <a:rPr lang="tr-TR" sz="2000" b="1" dirty="0">
                <a:solidFill>
                  <a:srgbClr val="FF0000"/>
                </a:solidFill>
              </a:rPr>
              <a:t>MANEVİ</a:t>
            </a:r>
          </a:p>
          <a:p>
            <a:pPr algn="ctr">
              <a:defRPr/>
            </a:pPr>
            <a:r>
              <a:rPr lang="tr-TR" sz="2000" b="1" dirty="0">
                <a:solidFill>
                  <a:srgbClr val="FF0000"/>
                </a:solidFill>
              </a:rPr>
              <a:t>DESTEK</a:t>
            </a:r>
          </a:p>
          <a:p>
            <a:pPr algn="ctr">
              <a:defRPr/>
            </a:pPr>
            <a:endParaRPr lang="tr-TR" b="1" dirty="0">
              <a:solidFill>
                <a:srgbClr val="FF0000"/>
              </a:solidFill>
            </a:endParaRPr>
          </a:p>
          <a:p>
            <a:pPr algn="ctr">
              <a:defRPr/>
            </a:pPr>
            <a:r>
              <a:rPr lang="tr-TR" b="1" dirty="0"/>
              <a:t>+</a:t>
            </a:r>
          </a:p>
          <a:p>
            <a:pPr algn="ctr">
              <a:defRPr/>
            </a:pPr>
            <a:r>
              <a:rPr lang="tr-TR" b="1" dirty="0"/>
              <a:t>MANEVİ</a:t>
            </a:r>
          </a:p>
          <a:p>
            <a:pPr algn="ctr">
              <a:defRPr/>
            </a:pPr>
            <a:r>
              <a:rPr lang="tr-TR" b="1" dirty="0"/>
              <a:t>DESTEK</a:t>
            </a:r>
          </a:p>
        </p:txBody>
      </p:sp>
      <p:sp>
        <p:nvSpPr>
          <p:cNvPr id="9" name="2 İçerik Yer Tutucusu"/>
          <p:cNvSpPr txBox="1">
            <a:spLocks/>
          </p:cNvSpPr>
          <p:nvPr/>
        </p:nvSpPr>
        <p:spPr bwMode="auto">
          <a:xfrm>
            <a:off x="5731673" y="2018993"/>
            <a:ext cx="6460326" cy="4410312"/>
          </a:xfrm>
          <a:prstGeom prst="rect">
            <a:avLst/>
          </a:prstGeom>
          <a:noFill/>
          <a:ln w="9525">
            <a:noFill/>
            <a:miter lim="800000"/>
            <a:headEnd/>
            <a:tailEnd/>
          </a:ln>
        </p:spPr>
        <p:txBody>
          <a:bodyPr/>
          <a:lstStyle/>
          <a:p>
            <a:pPr marL="288000" indent="-342900">
              <a:spcBef>
                <a:spcPts val="600"/>
              </a:spcBef>
              <a:buClr>
                <a:srgbClr val="FF0000"/>
              </a:buClr>
              <a:buSzPct val="130000"/>
              <a:defRPr/>
            </a:pPr>
            <a:r>
              <a:rPr lang="tr-TR" sz="2400" b="1" kern="0" dirty="0">
                <a:solidFill>
                  <a:srgbClr val="671758"/>
                </a:solidFill>
                <a:cs typeface="Arial" pitchFamily="34" charset="0"/>
              </a:rPr>
              <a:t>Klasik Tanım</a:t>
            </a:r>
          </a:p>
          <a:p>
            <a:pPr marL="288000" indent="-342900">
              <a:spcBef>
                <a:spcPts val="600"/>
              </a:spcBef>
              <a:spcAft>
                <a:spcPts val="600"/>
              </a:spcAft>
              <a:buClr>
                <a:srgbClr val="FF0000"/>
              </a:buClr>
              <a:buSzPct val="130000"/>
              <a:buFontTx/>
              <a:buChar char="•"/>
              <a:defRPr/>
            </a:pPr>
            <a:r>
              <a:rPr lang="tr-TR" sz="2400" b="1" kern="0" dirty="0">
                <a:solidFill>
                  <a:srgbClr val="671758"/>
                </a:solidFill>
                <a:cs typeface="Arial" pitchFamily="34" charset="0"/>
              </a:rPr>
              <a:t>Yaşam sonu bakımının verildiği bağımsız bir yapı, bir hastaneye bağlı veya  bakımevi </a:t>
            </a:r>
          </a:p>
          <a:p>
            <a:pPr marL="288000" indent="-342900">
              <a:spcBef>
                <a:spcPts val="600"/>
              </a:spcBef>
              <a:spcAft>
                <a:spcPts val="600"/>
              </a:spcAft>
              <a:buClr>
                <a:srgbClr val="FF0000"/>
              </a:buClr>
              <a:buSzPct val="130000"/>
              <a:defRPr/>
            </a:pPr>
            <a:r>
              <a:rPr lang="tr-TR" sz="2400" b="1" kern="0" dirty="0">
                <a:solidFill>
                  <a:srgbClr val="671758"/>
                </a:solidFill>
                <a:cs typeface="Arial" pitchFamily="34" charset="0"/>
              </a:rPr>
              <a:t>Modern Tanım</a:t>
            </a:r>
          </a:p>
          <a:p>
            <a:pPr marL="288000" lvl="1" indent="-342900">
              <a:spcBef>
                <a:spcPts val="600"/>
              </a:spcBef>
              <a:spcAft>
                <a:spcPts val="600"/>
              </a:spcAft>
              <a:buClr>
                <a:srgbClr val="FF0000"/>
              </a:buClr>
              <a:buSzPct val="130000"/>
              <a:buFontTx/>
              <a:buChar char="•"/>
              <a:defRPr/>
            </a:pPr>
            <a:r>
              <a:rPr lang="tr-TR" sz="2400" b="1" dirty="0">
                <a:solidFill>
                  <a:srgbClr val="671758"/>
                </a:solidFill>
              </a:rPr>
              <a:t>Son 6 ayda verilen her türlü palyatif bakım hizmeti</a:t>
            </a:r>
          </a:p>
          <a:p>
            <a:pPr marL="288000" indent="-342900">
              <a:spcBef>
                <a:spcPts val="600"/>
              </a:spcBef>
              <a:spcAft>
                <a:spcPts val="600"/>
              </a:spcAft>
              <a:buClr>
                <a:srgbClr val="FF0000"/>
              </a:buClr>
              <a:buSzPct val="130000"/>
              <a:defRPr/>
            </a:pPr>
            <a:r>
              <a:rPr lang="en-US" sz="2400" b="1" i="1" kern="0" dirty="0">
                <a:solidFill>
                  <a:srgbClr val="671758"/>
                </a:solidFill>
                <a:cs typeface="Arial" pitchFamily="34" charset="0"/>
              </a:rPr>
              <a:t> </a:t>
            </a:r>
            <a:endParaRPr lang="tr-TR" sz="2400" b="1" i="1" kern="0" dirty="0">
              <a:solidFill>
                <a:srgbClr val="671758"/>
              </a:solidFill>
              <a:cs typeface="Arial" pitchFamily="34" charset="0"/>
            </a:endParaRPr>
          </a:p>
        </p:txBody>
      </p:sp>
      <p:sp>
        <p:nvSpPr>
          <p:cNvPr id="10" name="Oval 20"/>
          <p:cNvSpPr>
            <a:spLocks noChangeArrowheads="1"/>
          </p:cNvSpPr>
          <p:nvPr/>
        </p:nvSpPr>
        <p:spPr bwMode="auto">
          <a:xfrm>
            <a:off x="2875758" y="5049601"/>
            <a:ext cx="785813" cy="714375"/>
          </a:xfrm>
          <a:prstGeom prst="ellipse">
            <a:avLst/>
          </a:prstGeom>
          <a:solidFill>
            <a:srgbClr val="00808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897" name="Dikdörtgen 12"/>
          <p:cNvSpPr>
            <a:spLocks noChangeArrowheads="1"/>
          </p:cNvSpPr>
          <p:nvPr/>
        </p:nvSpPr>
        <p:spPr bwMode="auto">
          <a:xfrm>
            <a:off x="216569" y="491705"/>
            <a:ext cx="1197543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tr-TR" altLang="zh-CN" sz="2400" b="1" dirty="0" smtClean="0">
                <a:solidFill>
                  <a:srgbClr val="FF0000"/>
                </a:solidFill>
                <a:ea typeface="SimSun" pitchFamily="2" charset="-122"/>
                <a:cs typeface="Arial" pitchFamily="34" charset="0"/>
              </a:rPr>
              <a:t> </a:t>
            </a:r>
            <a:r>
              <a:rPr lang="tr-TR" altLang="zh-CN" sz="2400" b="1" dirty="0" err="1">
                <a:solidFill>
                  <a:srgbClr val="FF0000"/>
                </a:solidFill>
                <a:ea typeface="SimSun" pitchFamily="2" charset="-122"/>
                <a:cs typeface="Arial" pitchFamily="34" charset="0"/>
              </a:rPr>
              <a:t>Hospis</a:t>
            </a:r>
            <a:r>
              <a:rPr lang="tr-TR" altLang="zh-CN" sz="2400" b="1" dirty="0">
                <a:solidFill>
                  <a:srgbClr val="FF0000"/>
                </a:solidFill>
                <a:ea typeface="SimSun" pitchFamily="2" charset="-122"/>
                <a:cs typeface="Arial" pitchFamily="34" charset="0"/>
              </a:rPr>
              <a:t> Nedir  ? </a:t>
            </a:r>
          </a:p>
          <a:p>
            <a:pPr algn="ctr"/>
            <a:r>
              <a:rPr lang="tr-TR" sz="2400" dirty="0">
                <a:solidFill>
                  <a:srgbClr val="FF0000"/>
                </a:solidFill>
                <a:ea typeface="SimSun" pitchFamily="2" charset="-122"/>
                <a:cs typeface="Arial" pitchFamily="34" charset="0"/>
              </a:rPr>
              <a:t>             </a:t>
            </a:r>
            <a:r>
              <a:rPr lang="tr-TR" sz="2400" b="1" dirty="0">
                <a:solidFill>
                  <a:srgbClr val="FF0000"/>
                </a:solidFill>
                <a:ea typeface="SimSun" pitchFamily="2" charset="-122"/>
                <a:cs typeface="Arial" pitchFamily="34" charset="0"/>
              </a:rPr>
              <a:t>Terminal Dönemde Bakım: “</a:t>
            </a:r>
            <a:r>
              <a:rPr lang="tr-TR" sz="2400" b="1" dirty="0" err="1">
                <a:solidFill>
                  <a:srgbClr val="FF0000"/>
                </a:solidFill>
                <a:ea typeface="SimSun" pitchFamily="2" charset="-122"/>
                <a:cs typeface="Arial" pitchFamily="34" charset="0"/>
              </a:rPr>
              <a:t>Hospis</a:t>
            </a:r>
            <a:r>
              <a:rPr lang="tr-TR" sz="2400" b="1" dirty="0">
                <a:solidFill>
                  <a:srgbClr val="FF0000"/>
                </a:solidFill>
                <a:ea typeface="SimSun" pitchFamily="2" charset="-122"/>
                <a:cs typeface="Arial" pitchFamily="34" charset="0"/>
              </a:rPr>
              <a:t> = </a:t>
            </a:r>
            <a:r>
              <a:rPr lang="tr-TR" sz="2400" b="1" dirty="0" err="1">
                <a:solidFill>
                  <a:srgbClr val="FF0000"/>
                </a:solidFill>
                <a:ea typeface="SimSun" pitchFamily="2" charset="-122"/>
                <a:cs typeface="Arial" pitchFamily="34" charset="0"/>
              </a:rPr>
              <a:t>Destekevi</a:t>
            </a:r>
            <a:r>
              <a:rPr lang="tr-TR" sz="2200" b="1" dirty="0">
                <a:ea typeface="SimSun" pitchFamily="2" charset="-122"/>
                <a:cs typeface="Arial" pitchFamily="34" charset="0"/>
              </a:rPr>
              <a:t>”  </a:t>
            </a:r>
          </a:p>
        </p:txBody>
      </p:sp>
      <p:sp>
        <p:nvSpPr>
          <p:cNvPr id="37898" name="9 Dikdörtgen"/>
          <p:cNvSpPr>
            <a:spLocks noChangeArrowheads="1"/>
          </p:cNvSpPr>
          <p:nvPr/>
        </p:nvSpPr>
        <p:spPr bwMode="auto">
          <a:xfrm>
            <a:off x="3028951" y="2482850"/>
            <a:ext cx="89639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tr-TR" b="1" dirty="0">
                <a:solidFill>
                  <a:schemeClr val="bg1"/>
                </a:solidFill>
              </a:rPr>
              <a:t>Model</a:t>
            </a:r>
          </a:p>
        </p:txBody>
      </p:sp>
    </p:spTree>
    <p:extLst>
      <p:ext uri="{BB962C8B-B14F-4D97-AF65-F5344CB8AC3E}">
        <p14:creationId xmlns:p14="http://schemas.microsoft.com/office/powerpoint/2010/main" xmlns="" val="1811232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İçerik Yer Tutucusu 2"/>
          <p:cNvSpPr>
            <a:spLocks noGrp="1"/>
          </p:cNvSpPr>
          <p:nvPr>
            <p:ph idx="1"/>
          </p:nvPr>
        </p:nvSpPr>
        <p:spPr>
          <a:xfrm>
            <a:off x="1117098" y="1484784"/>
            <a:ext cx="10866355" cy="4525962"/>
          </a:xfrm>
        </p:spPr>
        <p:txBody>
          <a:bodyPr>
            <a:normAutofit fontScale="40000" lnSpcReduction="20000"/>
          </a:bodyPr>
          <a:lstStyle/>
          <a:p>
            <a:pPr eaLnBrk="1" hangingPunct="1"/>
            <a:r>
              <a:rPr lang="tr-TR" sz="5900" b="1" dirty="0" smtClean="0">
                <a:solidFill>
                  <a:schemeClr val="accent4">
                    <a:lumMod val="50000"/>
                  </a:schemeClr>
                </a:solidFill>
                <a:latin typeface="Arial" panose="020B0604020202020204" pitchFamily="34" charset="0"/>
                <a:ea typeface="ＭＳ Ｐゴシック" pitchFamily="34" charset="-128"/>
                <a:cs typeface="Arial" panose="020B0604020202020204" pitchFamily="34" charset="0"/>
              </a:rPr>
              <a:t>Bakanlığımız </a:t>
            </a:r>
            <a:r>
              <a:rPr lang="tr-TR" sz="5900" b="1" dirty="0" err="1" smtClean="0">
                <a:solidFill>
                  <a:schemeClr val="accent4">
                    <a:lumMod val="50000"/>
                  </a:schemeClr>
                </a:solidFill>
                <a:latin typeface="Arial" panose="020B0604020202020204" pitchFamily="34" charset="0"/>
                <a:ea typeface="ＭＳ Ｐゴシック" pitchFamily="34" charset="-128"/>
                <a:cs typeface="Arial" panose="020B0604020202020204" pitchFamily="34" charset="0"/>
              </a:rPr>
              <a:t>Hospis</a:t>
            </a:r>
            <a:r>
              <a:rPr lang="tr-TR" sz="5900" b="1" dirty="0" smtClean="0">
                <a:solidFill>
                  <a:schemeClr val="accent4">
                    <a:lumMod val="50000"/>
                  </a:schemeClr>
                </a:solidFill>
                <a:latin typeface="Arial" panose="020B0604020202020204" pitchFamily="34" charset="0"/>
                <a:ea typeface="ＭＳ Ｐゴシック" pitchFamily="34" charset="-128"/>
                <a:cs typeface="Arial" panose="020B0604020202020204" pitchFamily="34" charset="0"/>
              </a:rPr>
              <a:t> Tanımı (Destek Evi)</a:t>
            </a:r>
          </a:p>
          <a:p>
            <a:pPr lvl="1" eaLnBrk="1" hangingPunct="1">
              <a:buFont typeface="Wingdings" pitchFamily="2" charset="2"/>
              <a:buChar char="§"/>
            </a:pPr>
            <a:r>
              <a:rPr lang="tr-TR" sz="5900" b="1" dirty="0">
                <a:solidFill>
                  <a:schemeClr val="accent4">
                    <a:lumMod val="50000"/>
                  </a:schemeClr>
                </a:solidFill>
                <a:latin typeface="Arial" pitchFamily="34" charset="0"/>
                <a:ea typeface="ＭＳ Ｐゴシック" pitchFamily="34" charset="-128"/>
                <a:cs typeface="Arial" pitchFamily="34" charset="0"/>
              </a:rPr>
              <a:t>Kronik Bakımlar İçin Kullanılacak Destek Evi</a:t>
            </a:r>
          </a:p>
          <a:p>
            <a:pPr lvl="2" eaLnBrk="1" hangingPunct="1">
              <a:buFont typeface="Wingdings" pitchFamily="2" charset="2"/>
              <a:buChar char="§"/>
            </a:pPr>
            <a:r>
              <a:rPr lang="tr-TR" sz="5900" b="1" dirty="0">
                <a:solidFill>
                  <a:schemeClr val="accent4">
                    <a:lumMod val="50000"/>
                  </a:schemeClr>
                </a:solidFill>
                <a:latin typeface="Arial" pitchFamily="34" charset="0"/>
                <a:ea typeface="ＭＳ Ｐゴシック" pitchFamily="34" charset="-128"/>
                <a:cs typeface="Arial" pitchFamily="34" charset="0"/>
              </a:rPr>
              <a:t>Bakacak kimsesi yok, evi yok, kendi isteği ile</a:t>
            </a:r>
          </a:p>
          <a:p>
            <a:pPr lvl="2" eaLnBrk="1" hangingPunct="1">
              <a:buFont typeface="Wingdings" pitchFamily="2" charset="2"/>
              <a:buChar char="§"/>
            </a:pPr>
            <a:r>
              <a:rPr lang="tr-TR" sz="5900" b="1" dirty="0">
                <a:solidFill>
                  <a:schemeClr val="accent4">
                    <a:lumMod val="50000"/>
                  </a:schemeClr>
                </a:solidFill>
                <a:latin typeface="Arial" pitchFamily="34" charset="0"/>
                <a:ea typeface="ＭＳ Ｐゴシック" pitchFamily="34" charset="-128"/>
                <a:cs typeface="Arial" pitchFamily="34" charset="0"/>
              </a:rPr>
              <a:t>&gt;15 günlük bakımlar</a:t>
            </a:r>
          </a:p>
          <a:p>
            <a:pPr lvl="1" eaLnBrk="1" hangingPunct="1">
              <a:buFont typeface="Wingdings" pitchFamily="2" charset="2"/>
              <a:buChar char="§"/>
            </a:pPr>
            <a:r>
              <a:rPr lang="tr-TR" sz="5900" b="1" dirty="0">
                <a:solidFill>
                  <a:schemeClr val="accent4">
                    <a:lumMod val="50000"/>
                  </a:schemeClr>
                </a:solidFill>
                <a:latin typeface="Arial" pitchFamily="34" charset="0"/>
                <a:ea typeface="ＭＳ Ｐゴシック" pitchFamily="34" charset="-128"/>
                <a:cs typeface="Arial" pitchFamily="34" charset="0"/>
              </a:rPr>
              <a:t>Yaşamın son aylarında yaşam kalitesini mümkün olduğunca artırmak</a:t>
            </a:r>
          </a:p>
          <a:p>
            <a:pPr lvl="1" eaLnBrk="1" hangingPunct="1">
              <a:buFont typeface="Wingdings" pitchFamily="2" charset="2"/>
              <a:buChar char="§"/>
            </a:pPr>
            <a:r>
              <a:rPr lang="tr-TR" sz="5900" b="1" dirty="0">
                <a:solidFill>
                  <a:schemeClr val="accent4">
                    <a:lumMod val="50000"/>
                  </a:schemeClr>
                </a:solidFill>
                <a:latin typeface="Arial" pitchFamily="34" charset="0"/>
                <a:ea typeface="ＭＳ Ｐゴシック" pitchFamily="34" charset="-128"/>
                <a:cs typeface="Arial" pitchFamily="34" charset="0"/>
              </a:rPr>
              <a:t>Mümkün olan ‘en iyi ölüm’ ün sağlanması</a:t>
            </a:r>
          </a:p>
          <a:p>
            <a:pPr lvl="1" eaLnBrk="1" hangingPunct="1">
              <a:buFont typeface="Wingdings" pitchFamily="2" charset="2"/>
              <a:buChar char="§"/>
            </a:pPr>
            <a:r>
              <a:rPr lang="tr-TR" sz="5900" b="1" dirty="0">
                <a:solidFill>
                  <a:schemeClr val="accent4">
                    <a:lumMod val="50000"/>
                  </a:schemeClr>
                </a:solidFill>
                <a:latin typeface="Arial" pitchFamily="34" charset="0"/>
                <a:ea typeface="ＭＳ Ｐゴシック" pitchFamily="34" charset="-128"/>
                <a:cs typeface="Arial" pitchFamily="34" charset="0"/>
              </a:rPr>
              <a:t>Yaşam sonu planları ve işlerin tamamlanması, andaç, vasiyetin planlanması, armağan verme (eşya, para, düşünceler…), vedalaşma</a:t>
            </a:r>
          </a:p>
          <a:p>
            <a:pPr lvl="1" eaLnBrk="1" hangingPunct="1">
              <a:buFont typeface="Wingdings" pitchFamily="2" charset="2"/>
              <a:buChar char="§"/>
            </a:pPr>
            <a:r>
              <a:rPr lang="tr-TR" sz="5900" dirty="0">
                <a:solidFill>
                  <a:srgbClr val="7030A0"/>
                </a:solidFill>
                <a:latin typeface="Arial" pitchFamily="34" charset="0"/>
                <a:ea typeface="ＭＳ Ｐゴシック" pitchFamily="34" charset="-128"/>
                <a:cs typeface="Arial" pitchFamily="34" charset="0"/>
              </a:rPr>
              <a:t>Etkin bir yas süreci ile hasta ve yakınlarının hastalık ve matem sürecinde kayıplarıyla başa çıkabilmeleri ve hayatlarını yeniden  kurabilmeleri konusunda yardımcı olmak.</a:t>
            </a:r>
            <a:r>
              <a:rPr lang="en-US" sz="5900" dirty="0">
                <a:solidFill>
                  <a:srgbClr val="7030A0"/>
                </a:solidFill>
                <a:latin typeface="Arial" pitchFamily="34" charset="0"/>
                <a:ea typeface="ＭＳ Ｐゴシック" pitchFamily="34" charset="-128"/>
                <a:cs typeface="Arial" pitchFamily="34" charset="0"/>
              </a:rPr>
              <a:t> </a:t>
            </a:r>
            <a:endParaRPr lang="tr-TR" sz="5900" dirty="0">
              <a:solidFill>
                <a:srgbClr val="7030A0"/>
              </a:solidFill>
              <a:latin typeface="Arial" pitchFamily="34" charset="0"/>
              <a:ea typeface="ＭＳ Ｐゴシック" pitchFamily="34" charset="-128"/>
              <a:cs typeface="Arial" pitchFamily="34" charset="0"/>
            </a:endParaRPr>
          </a:p>
          <a:p>
            <a:pPr lvl="1" eaLnBrk="1" hangingPunct="1">
              <a:buFont typeface="Wingdings" pitchFamily="2" charset="2"/>
              <a:buChar char="v"/>
            </a:pPr>
            <a:endParaRPr lang="en-US" sz="1600" dirty="0">
              <a:solidFill>
                <a:srgbClr val="7030A0"/>
              </a:solidFill>
              <a:ea typeface="ＭＳ Ｐゴシック" pitchFamily="34" charset="-128"/>
            </a:endParaRPr>
          </a:p>
          <a:p>
            <a:endParaRPr lang="tr-TR" dirty="0" smtClean="0">
              <a:solidFill>
                <a:srgbClr val="7030A0"/>
              </a:solidFill>
              <a:ea typeface="ＭＳ Ｐゴシック" pitchFamily="34" charset="-128"/>
            </a:endParaRPr>
          </a:p>
        </p:txBody>
      </p:sp>
      <p:sp>
        <p:nvSpPr>
          <p:cNvPr id="41987" name="Slayt Numarası Yer Tutucusu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18848F2-90CE-454B-939E-98DF055FFA62}" type="slidenum">
              <a:rPr lang="tr-TR" smtClean="0">
                <a:solidFill>
                  <a:srgbClr val="898989"/>
                </a:solidFill>
              </a:rPr>
              <a:pPr eaLnBrk="1" hangingPunct="1"/>
              <a:t>27</a:t>
            </a:fld>
            <a:endParaRPr lang="tr-TR" smtClean="0">
              <a:solidFill>
                <a:srgbClr val="898989"/>
              </a:solidFill>
            </a:endParaRPr>
          </a:p>
        </p:txBody>
      </p:sp>
      <p:sp>
        <p:nvSpPr>
          <p:cNvPr id="41989" name="Title 1"/>
          <p:cNvSpPr txBox="1">
            <a:spLocks/>
          </p:cNvSpPr>
          <p:nvPr/>
        </p:nvSpPr>
        <p:spPr bwMode="auto">
          <a:xfrm>
            <a:off x="1524000" y="1484784"/>
            <a:ext cx="91440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110000"/>
              </a:lnSpc>
            </a:pPr>
            <a:endParaRPr lang="en-US" altLang="zh-CN" sz="2400" b="1" dirty="0">
              <a:solidFill>
                <a:srgbClr val="250759"/>
              </a:solidFill>
              <a:ea typeface="SimSun" pitchFamily="2" charset="-122"/>
              <a:cs typeface="Arial" pitchFamily="34" charset="0"/>
            </a:endParaRPr>
          </a:p>
        </p:txBody>
      </p:sp>
      <p:sp>
        <p:nvSpPr>
          <p:cNvPr id="2" name="Dikdörtgen 1"/>
          <p:cNvSpPr/>
          <p:nvPr/>
        </p:nvSpPr>
        <p:spPr>
          <a:xfrm>
            <a:off x="2233863" y="331172"/>
            <a:ext cx="7724274" cy="634020"/>
          </a:xfrm>
          <a:prstGeom prst="rect">
            <a:avLst/>
          </a:prstGeom>
        </p:spPr>
        <p:txBody>
          <a:bodyPr wrap="square">
            <a:spAutoFit/>
          </a:bodyPr>
          <a:lstStyle/>
          <a:p>
            <a:pPr algn="ctr">
              <a:lnSpc>
                <a:spcPct val="110000"/>
              </a:lnSpc>
            </a:pPr>
            <a:r>
              <a:rPr lang="tr-TR" altLang="zh-CN" b="1" dirty="0" smtClean="0">
                <a:solidFill>
                  <a:srgbClr val="000000"/>
                </a:solidFill>
                <a:ea typeface="SimSun" pitchFamily="2" charset="-122"/>
                <a:cs typeface="Arial" pitchFamily="34" charset="0"/>
              </a:rPr>
              <a:t> </a:t>
            </a:r>
            <a:r>
              <a:rPr lang="tr-TR" altLang="zh-CN" sz="3200" b="1" dirty="0" err="1">
                <a:solidFill>
                  <a:schemeClr val="accent2"/>
                </a:solidFill>
                <a:ea typeface="SimSun" pitchFamily="2" charset="-122"/>
                <a:cs typeface="Arial" pitchFamily="34" charset="0"/>
              </a:rPr>
              <a:t>Hospis</a:t>
            </a:r>
            <a:r>
              <a:rPr lang="tr-TR" altLang="zh-CN" sz="3200" b="1" dirty="0">
                <a:solidFill>
                  <a:schemeClr val="accent2"/>
                </a:solidFill>
                <a:ea typeface="SimSun" pitchFamily="2" charset="-122"/>
                <a:cs typeface="Arial" pitchFamily="34" charset="0"/>
              </a:rPr>
              <a:t> Nedir </a:t>
            </a:r>
            <a:r>
              <a:rPr lang="tr-TR" altLang="zh-CN" b="1" dirty="0">
                <a:solidFill>
                  <a:srgbClr val="000000"/>
                </a:solidFill>
                <a:ea typeface="SimSun" pitchFamily="2" charset="-122"/>
                <a:cs typeface="Arial" pitchFamily="34" charset="0"/>
              </a:rPr>
              <a:t>?</a:t>
            </a:r>
            <a:endParaRPr lang="en-US" altLang="zh-CN" b="1" dirty="0">
              <a:solidFill>
                <a:srgbClr val="000000"/>
              </a:solidFill>
              <a:ea typeface="SimSun" pitchFamily="2" charset="-122"/>
              <a:cs typeface="Arial" pitchFamily="34" charset="0"/>
            </a:endParaRPr>
          </a:p>
        </p:txBody>
      </p:sp>
    </p:spTree>
    <p:extLst>
      <p:ext uri="{BB962C8B-B14F-4D97-AF65-F5344CB8AC3E}">
        <p14:creationId xmlns:p14="http://schemas.microsoft.com/office/powerpoint/2010/main" xmlns="" val="1675488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32771" name="Title 1"/>
          <p:cNvSpPr txBox="1">
            <a:spLocks/>
          </p:cNvSpPr>
          <p:nvPr/>
        </p:nvSpPr>
        <p:spPr bwMode="auto">
          <a:xfrm>
            <a:off x="1524000" y="696330"/>
            <a:ext cx="91440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110000"/>
              </a:lnSpc>
            </a:pPr>
            <a:r>
              <a:rPr lang="tr-TR" altLang="zh-CN" sz="2400" b="1" dirty="0" smtClean="0">
                <a:cs typeface="Arial" pitchFamily="34" charset="0"/>
              </a:rPr>
              <a:t> </a:t>
            </a:r>
            <a:r>
              <a:rPr lang="tr-TR" altLang="zh-CN" sz="2400" b="1" dirty="0">
                <a:cs typeface="Arial" pitchFamily="34" charset="0"/>
              </a:rPr>
              <a:t>Neden Palyatif Bakım ?</a:t>
            </a:r>
            <a:endParaRPr lang="en-US" altLang="zh-CN" sz="2400" b="1" dirty="0">
              <a:cs typeface="Arial" pitchFamily="34" charset="0"/>
            </a:endParaRPr>
          </a:p>
        </p:txBody>
      </p:sp>
      <p:sp>
        <p:nvSpPr>
          <p:cNvPr id="32772" name="Rectangle 3"/>
          <p:cNvSpPr txBox="1">
            <a:spLocks noChangeArrowheads="1"/>
          </p:cNvSpPr>
          <p:nvPr/>
        </p:nvSpPr>
        <p:spPr bwMode="auto">
          <a:xfrm>
            <a:off x="1558925" y="1367518"/>
            <a:ext cx="2808288" cy="4859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AU" sz="2400" u="sng" dirty="0" err="1">
                <a:solidFill>
                  <a:srgbClr val="671758"/>
                </a:solidFill>
                <a:latin typeface="Calibri" pitchFamily="34" charset="0"/>
              </a:rPr>
              <a:t>Semptom</a:t>
            </a:r>
            <a:r>
              <a:rPr lang="en-AU" sz="2400" u="sng" dirty="0">
                <a:solidFill>
                  <a:srgbClr val="671758"/>
                </a:solidFill>
                <a:latin typeface="Calibri" pitchFamily="34" charset="0"/>
              </a:rPr>
              <a:t>		%</a:t>
            </a:r>
          </a:p>
          <a:p>
            <a:pPr eaLnBrk="1" hangingPunct="1">
              <a:spcBef>
                <a:spcPct val="20000"/>
              </a:spcBef>
            </a:pPr>
            <a:r>
              <a:rPr lang="en-AU" b="1" dirty="0" err="1">
                <a:solidFill>
                  <a:schemeClr val="tx1">
                    <a:lumMod val="95000"/>
                    <a:lumOff val="5000"/>
                  </a:schemeClr>
                </a:solidFill>
                <a:latin typeface="Calibri" pitchFamily="34" charset="0"/>
              </a:rPr>
              <a:t>Ağrı</a:t>
            </a:r>
            <a:r>
              <a:rPr lang="en-AU" b="1" dirty="0">
                <a:solidFill>
                  <a:schemeClr val="tx1">
                    <a:lumMod val="95000"/>
                    <a:lumOff val="5000"/>
                  </a:schemeClr>
                </a:solidFill>
                <a:latin typeface="Calibri" pitchFamily="34" charset="0"/>
              </a:rPr>
              <a:t>		84</a:t>
            </a:r>
          </a:p>
          <a:p>
            <a:pPr eaLnBrk="1" hangingPunct="1">
              <a:spcBef>
                <a:spcPct val="20000"/>
              </a:spcBef>
            </a:pPr>
            <a:r>
              <a:rPr lang="en-AU" b="1" dirty="0" err="1">
                <a:solidFill>
                  <a:schemeClr val="tx1">
                    <a:lumMod val="95000"/>
                    <a:lumOff val="5000"/>
                  </a:schemeClr>
                </a:solidFill>
                <a:latin typeface="Calibri" pitchFamily="34" charset="0"/>
              </a:rPr>
              <a:t>Yorgunluk</a:t>
            </a:r>
            <a:r>
              <a:rPr lang="en-AU" b="1" dirty="0">
                <a:solidFill>
                  <a:schemeClr val="tx1">
                    <a:lumMod val="95000"/>
                    <a:lumOff val="5000"/>
                  </a:schemeClr>
                </a:solidFill>
                <a:latin typeface="Calibri" pitchFamily="34" charset="0"/>
              </a:rPr>
              <a:t>		69</a:t>
            </a:r>
          </a:p>
          <a:p>
            <a:pPr eaLnBrk="1" hangingPunct="1">
              <a:spcBef>
                <a:spcPct val="20000"/>
              </a:spcBef>
            </a:pPr>
            <a:r>
              <a:rPr lang="en-AU" b="1" dirty="0" err="1">
                <a:solidFill>
                  <a:schemeClr val="tx1">
                    <a:lumMod val="95000"/>
                    <a:lumOff val="5000"/>
                  </a:schemeClr>
                </a:solidFill>
                <a:latin typeface="Calibri" pitchFamily="34" charset="0"/>
              </a:rPr>
              <a:t>Anoreksi</a:t>
            </a:r>
            <a:r>
              <a:rPr lang="en-AU" b="1" dirty="0">
                <a:solidFill>
                  <a:schemeClr val="tx1">
                    <a:lumMod val="95000"/>
                    <a:lumOff val="5000"/>
                  </a:schemeClr>
                </a:solidFill>
                <a:latin typeface="Calibri" pitchFamily="34" charset="0"/>
              </a:rPr>
              <a:t>		66</a:t>
            </a:r>
          </a:p>
          <a:p>
            <a:pPr eaLnBrk="1" hangingPunct="1">
              <a:spcBef>
                <a:spcPct val="20000"/>
              </a:spcBef>
            </a:pPr>
            <a:r>
              <a:rPr lang="en-AU" b="1" dirty="0" err="1">
                <a:solidFill>
                  <a:schemeClr val="tx1">
                    <a:lumMod val="95000"/>
                    <a:lumOff val="5000"/>
                  </a:schemeClr>
                </a:solidFill>
                <a:latin typeface="Calibri" pitchFamily="34" charset="0"/>
              </a:rPr>
              <a:t>Ağızda</a:t>
            </a:r>
            <a:r>
              <a:rPr lang="en-AU" b="1" dirty="0">
                <a:solidFill>
                  <a:schemeClr val="tx1">
                    <a:lumMod val="95000"/>
                    <a:lumOff val="5000"/>
                  </a:schemeClr>
                </a:solidFill>
                <a:latin typeface="Calibri" pitchFamily="34" charset="0"/>
              </a:rPr>
              <a:t> </a:t>
            </a:r>
            <a:r>
              <a:rPr lang="en-AU" b="1" dirty="0" err="1">
                <a:solidFill>
                  <a:schemeClr val="tx1">
                    <a:lumMod val="95000"/>
                    <a:lumOff val="5000"/>
                  </a:schemeClr>
                </a:solidFill>
                <a:latin typeface="Calibri" pitchFamily="34" charset="0"/>
              </a:rPr>
              <a:t>kuruma</a:t>
            </a:r>
            <a:r>
              <a:rPr lang="en-AU" b="1" dirty="0">
                <a:solidFill>
                  <a:schemeClr val="tx1">
                    <a:lumMod val="95000"/>
                    <a:lumOff val="5000"/>
                  </a:schemeClr>
                </a:solidFill>
                <a:latin typeface="Calibri" pitchFamily="34" charset="0"/>
              </a:rPr>
              <a:t>	57</a:t>
            </a:r>
          </a:p>
          <a:p>
            <a:pPr eaLnBrk="1" hangingPunct="1">
              <a:spcBef>
                <a:spcPct val="20000"/>
              </a:spcBef>
            </a:pPr>
            <a:r>
              <a:rPr lang="en-AU" b="1" dirty="0" err="1">
                <a:solidFill>
                  <a:schemeClr val="tx1">
                    <a:lumMod val="95000"/>
                    <a:lumOff val="5000"/>
                  </a:schemeClr>
                </a:solidFill>
                <a:latin typeface="Calibri" pitchFamily="34" charset="0"/>
              </a:rPr>
              <a:t>Konstipasyon</a:t>
            </a:r>
            <a:r>
              <a:rPr lang="en-AU" b="1" dirty="0">
                <a:solidFill>
                  <a:schemeClr val="tx1">
                    <a:lumMod val="95000"/>
                    <a:lumOff val="5000"/>
                  </a:schemeClr>
                </a:solidFill>
                <a:latin typeface="Calibri" pitchFamily="34" charset="0"/>
              </a:rPr>
              <a:t>	52</a:t>
            </a:r>
          </a:p>
          <a:p>
            <a:pPr eaLnBrk="1" hangingPunct="1">
              <a:spcBef>
                <a:spcPct val="20000"/>
              </a:spcBef>
            </a:pPr>
            <a:r>
              <a:rPr lang="en-AU" b="1" dirty="0" err="1">
                <a:solidFill>
                  <a:schemeClr val="tx1">
                    <a:lumMod val="95000"/>
                    <a:lumOff val="5000"/>
                  </a:schemeClr>
                </a:solidFill>
                <a:latin typeface="Calibri" pitchFamily="34" charset="0"/>
              </a:rPr>
              <a:t>Çabuk</a:t>
            </a:r>
            <a:r>
              <a:rPr lang="en-AU" b="1" dirty="0">
                <a:solidFill>
                  <a:schemeClr val="tx1">
                    <a:lumMod val="95000"/>
                    <a:lumOff val="5000"/>
                  </a:schemeClr>
                </a:solidFill>
                <a:latin typeface="Calibri" pitchFamily="34" charset="0"/>
              </a:rPr>
              <a:t> </a:t>
            </a:r>
            <a:r>
              <a:rPr lang="en-AU" b="1" dirty="0" err="1">
                <a:solidFill>
                  <a:schemeClr val="tx1">
                    <a:lumMod val="95000"/>
                    <a:lumOff val="5000"/>
                  </a:schemeClr>
                </a:solidFill>
                <a:latin typeface="Calibri" pitchFamily="34" charset="0"/>
              </a:rPr>
              <a:t>doyma</a:t>
            </a:r>
            <a:r>
              <a:rPr lang="en-AU" b="1" dirty="0">
                <a:solidFill>
                  <a:schemeClr val="tx1">
                    <a:lumMod val="95000"/>
                    <a:lumOff val="5000"/>
                  </a:schemeClr>
                </a:solidFill>
                <a:latin typeface="Calibri" pitchFamily="34" charset="0"/>
              </a:rPr>
              <a:t> </a:t>
            </a:r>
            <a:r>
              <a:rPr lang="en-AU" b="1" dirty="0" err="1" smtClean="0">
                <a:solidFill>
                  <a:schemeClr val="tx1">
                    <a:lumMod val="95000"/>
                    <a:lumOff val="5000"/>
                  </a:schemeClr>
                </a:solidFill>
                <a:latin typeface="Calibri" pitchFamily="34" charset="0"/>
              </a:rPr>
              <a:t>hissi</a:t>
            </a:r>
            <a:r>
              <a:rPr lang="tr-TR" b="1" dirty="0" smtClean="0">
                <a:solidFill>
                  <a:schemeClr val="tx1">
                    <a:lumMod val="95000"/>
                    <a:lumOff val="5000"/>
                  </a:schemeClr>
                </a:solidFill>
                <a:latin typeface="Calibri" pitchFamily="34" charset="0"/>
              </a:rPr>
              <a:t> </a:t>
            </a:r>
            <a:r>
              <a:rPr lang="en-AU" b="1" dirty="0" smtClean="0">
                <a:solidFill>
                  <a:schemeClr val="tx1">
                    <a:lumMod val="95000"/>
                    <a:lumOff val="5000"/>
                  </a:schemeClr>
                </a:solidFill>
                <a:latin typeface="Calibri" pitchFamily="34" charset="0"/>
              </a:rPr>
              <a:t>51</a:t>
            </a:r>
            <a:endParaRPr lang="en-AU" b="1" dirty="0">
              <a:solidFill>
                <a:schemeClr val="tx1">
                  <a:lumMod val="95000"/>
                  <a:lumOff val="5000"/>
                </a:schemeClr>
              </a:solidFill>
              <a:latin typeface="Calibri" pitchFamily="34" charset="0"/>
            </a:endParaRPr>
          </a:p>
          <a:p>
            <a:pPr eaLnBrk="1" hangingPunct="1">
              <a:spcBef>
                <a:spcPct val="20000"/>
              </a:spcBef>
            </a:pPr>
            <a:r>
              <a:rPr lang="en-AU" b="1" dirty="0" err="1">
                <a:solidFill>
                  <a:schemeClr val="tx1">
                    <a:lumMod val="95000"/>
                    <a:lumOff val="5000"/>
                  </a:schemeClr>
                </a:solidFill>
                <a:latin typeface="Calibri" pitchFamily="34" charset="0"/>
              </a:rPr>
              <a:t>Dispne</a:t>
            </a:r>
            <a:r>
              <a:rPr lang="en-AU" b="1" dirty="0">
                <a:solidFill>
                  <a:schemeClr val="tx1">
                    <a:lumMod val="95000"/>
                    <a:lumOff val="5000"/>
                  </a:schemeClr>
                </a:solidFill>
                <a:latin typeface="Calibri" pitchFamily="34" charset="0"/>
              </a:rPr>
              <a:t>		50</a:t>
            </a:r>
          </a:p>
          <a:p>
            <a:pPr eaLnBrk="1" hangingPunct="1">
              <a:spcBef>
                <a:spcPct val="20000"/>
              </a:spcBef>
            </a:pPr>
            <a:r>
              <a:rPr lang="en-AU" b="1" dirty="0">
                <a:solidFill>
                  <a:schemeClr val="tx1">
                    <a:lumMod val="95000"/>
                    <a:lumOff val="5000"/>
                  </a:schemeClr>
                </a:solidFill>
                <a:latin typeface="Calibri" pitchFamily="34" charset="0"/>
              </a:rPr>
              <a:t>&gt;10% kilo </a:t>
            </a:r>
            <a:r>
              <a:rPr lang="en-AU" b="1" dirty="0" err="1">
                <a:solidFill>
                  <a:schemeClr val="tx1">
                    <a:lumMod val="95000"/>
                    <a:lumOff val="5000"/>
                  </a:schemeClr>
                </a:solidFill>
                <a:latin typeface="Calibri" pitchFamily="34" charset="0"/>
              </a:rPr>
              <a:t>kaybı</a:t>
            </a:r>
            <a:r>
              <a:rPr lang="en-AU" b="1" dirty="0">
                <a:solidFill>
                  <a:schemeClr val="tx1">
                    <a:lumMod val="95000"/>
                    <a:lumOff val="5000"/>
                  </a:schemeClr>
                </a:solidFill>
                <a:latin typeface="Calibri" pitchFamily="34" charset="0"/>
              </a:rPr>
              <a:t>	50</a:t>
            </a:r>
          </a:p>
          <a:p>
            <a:pPr eaLnBrk="1" hangingPunct="1">
              <a:spcBef>
                <a:spcPct val="20000"/>
              </a:spcBef>
            </a:pPr>
            <a:r>
              <a:rPr lang="en-AU" b="1" dirty="0" err="1">
                <a:solidFill>
                  <a:schemeClr val="tx1">
                    <a:lumMod val="95000"/>
                    <a:lumOff val="5000"/>
                  </a:schemeClr>
                </a:solidFill>
                <a:latin typeface="Calibri" pitchFamily="34" charset="0"/>
              </a:rPr>
              <a:t>Uyku</a:t>
            </a:r>
            <a:r>
              <a:rPr lang="en-AU" b="1" dirty="0">
                <a:solidFill>
                  <a:schemeClr val="tx1">
                    <a:lumMod val="95000"/>
                    <a:lumOff val="5000"/>
                  </a:schemeClr>
                </a:solidFill>
                <a:latin typeface="Calibri" pitchFamily="34" charset="0"/>
              </a:rPr>
              <a:t> </a:t>
            </a:r>
            <a:r>
              <a:rPr lang="en-AU" b="1" dirty="0" err="1" smtClean="0">
                <a:solidFill>
                  <a:schemeClr val="tx1">
                    <a:lumMod val="95000"/>
                    <a:lumOff val="5000"/>
                  </a:schemeClr>
                </a:solidFill>
                <a:latin typeface="Calibri" pitchFamily="34" charset="0"/>
              </a:rPr>
              <a:t>problemleri</a:t>
            </a:r>
            <a:r>
              <a:rPr lang="tr-TR" b="1" dirty="0" smtClean="0">
                <a:solidFill>
                  <a:schemeClr val="tx1">
                    <a:lumMod val="95000"/>
                    <a:lumOff val="5000"/>
                  </a:schemeClr>
                </a:solidFill>
                <a:latin typeface="Calibri" pitchFamily="34" charset="0"/>
              </a:rPr>
              <a:t> </a:t>
            </a:r>
            <a:r>
              <a:rPr lang="en-AU" b="1" dirty="0" smtClean="0">
                <a:solidFill>
                  <a:schemeClr val="tx1">
                    <a:lumMod val="95000"/>
                    <a:lumOff val="5000"/>
                  </a:schemeClr>
                </a:solidFill>
                <a:latin typeface="Calibri" pitchFamily="34" charset="0"/>
              </a:rPr>
              <a:t>49</a:t>
            </a:r>
            <a:endParaRPr lang="en-AU" b="1" dirty="0">
              <a:solidFill>
                <a:schemeClr val="tx1">
                  <a:lumMod val="95000"/>
                  <a:lumOff val="5000"/>
                </a:schemeClr>
              </a:solidFill>
              <a:latin typeface="Calibri" pitchFamily="34" charset="0"/>
            </a:endParaRPr>
          </a:p>
          <a:p>
            <a:pPr eaLnBrk="1" hangingPunct="1">
              <a:spcBef>
                <a:spcPct val="20000"/>
              </a:spcBef>
            </a:pPr>
            <a:r>
              <a:rPr lang="en-AU" b="1" dirty="0" err="1">
                <a:solidFill>
                  <a:schemeClr val="tx1">
                    <a:lumMod val="95000"/>
                    <a:lumOff val="5000"/>
                  </a:schemeClr>
                </a:solidFill>
                <a:latin typeface="Calibri" pitchFamily="34" charset="0"/>
              </a:rPr>
              <a:t>Depresyon</a:t>
            </a:r>
            <a:r>
              <a:rPr lang="en-AU" b="1" dirty="0">
                <a:solidFill>
                  <a:schemeClr val="tx1">
                    <a:lumMod val="95000"/>
                    <a:lumOff val="5000"/>
                  </a:schemeClr>
                </a:solidFill>
                <a:latin typeface="Calibri" pitchFamily="34" charset="0"/>
              </a:rPr>
              <a:t>		41</a:t>
            </a:r>
          </a:p>
          <a:p>
            <a:pPr eaLnBrk="1" hangingPunct="1">
              <a:spcBef>
                <a:spcPct val="20000"/>
              </a:spcBef>
            </a:pPr>
            <a:r>
              <a:rPr lang="en-AU" b="1" dirty="0" err="1">
                <a:solidFill>
                  <a:schemeClr val="tx1">
                    <a:lumMod val="95000"/>
                    <a:lumOff val="5000"/>
                  </a:schemeClr>
                </a:solidFill>
                <a:latin typeface="Calibri" pitchFamily="34" charset="0"/>
              </a:rPr>
              <a:t>Öksürük</a:t>
            </a:r>
            <a:r>
              <a:rPr lang="en-AU" b="1" dirty="0">
                <a:solidFill>
                  <a:schemeClr val="tx1">
                    <a:lumMod val="95000"/>
                    <a:lumOff val="5000"/>
                  </a:schemeClr>
                </a:solidFill>
                <a:latin typeface="Calibri" pitchFamily="34" charset="0"/>
              </a:rPr>
              <a:t>		38</a:t>
            </a:r>
          </a:p>
          <a:p>
            <a:pPr eaLnBrk="1" hangingPunct="1">
              <a:spcBef>
                <a:spcPct val="20000"/>
              </a:spcBef>
            </a:pPr>
            <a:r>
              <a:rPr lang="en-AU" b="1" dirty="0" err="1">
                <a:solidFill>
                  <a:schemeClr val="tx1">
                    <a:lumMod val="95000"/>
                    <a:lumOff val="5000"/>
                  </a:schemeClr>
                </a:solidFill>
                <a:latin typeface="Calibri" pitchFamily="34" charset="0"/>
              </a:rPr>
              <a:t>Bulantı</a:t>
            </a:r>
            <a:r>
              <a:rPr lang="en-AU" b="1" dirty="0">
                <a:solidFill>
                  <a:schemeClr val="tx1">
                    <a:lumMod val="95000"/>
                    <a:lumOff val="5000"/>
                  </a:schemeClr>
                </a:solidFill>
                <a:latin typeface="Calibri" pitchFamily="34" charset="0"/>
              </a:rPr>
              <a:t>		36</a:t>
            </a:r>
          </a:p>
          <a:p>
            <a:pPr eaLnBrk="1" hangingPunct="1">
              <a:spcBef>
                <a:spcPct val="20000"/>
              </a:spcBef>
            </a:pPr>
            <a:r>
              <a:rPr lang="en-AU" b="1" dirty="0" err="1">
                <a:solidFill>
                  <a:schemeClr val="tx1">
                    <a:lumMod val="95000"/>
                    <a:lumOff val="5000"/>
                  </a:schemeClr>
                </a:solidFill>
                <a:latin typeface="Calibri" pitchFamily="34" charset="0"/>
              </a:rPr>
              <a:t>Ödem</a:t>
            </a:r>
            <a:r>
              <a:rPr lang="en-AU" b="1" dirty="0">
                <a:solidFill>
                  <a:schemeClr val="tx1">
                    <a:lumMod val="95000"/>
                    <a:lumOff val="5000"/>
                  </a:schemeClr>
                </a:solidFill>
                <a:latin typeface="Calibri" pitchFamily="34" charset="0"/>
              </a:rPr>
              <a:t>		28</a:t>
            </a:r>
          </a:p>
          <a:p>
            <a:pPr eaLnBrk="1" hangingPunct="1">
              <a:spcBef>
                <a:spcPct val="20000"/>
              </a:spcBef>
            </a:pPr>
            <a:r>
              <a:rPr lang="en-AU" b="1" dirty="0">
                <a:solidFill>
                  <a:schemeClr val="tx1">
                    <a:lumMod val="95000"/>
                    <a:lumOff val="5000"/>
                  </a:schemeClr>
                </a:solidFill>
                <a:latin typeface="Calibri" pitchFamily="34" charset="0"/>
              </a:rPr>
              <a:t>Tad </a:t>
            </a:r>
            <a:r>
              <a:rPr lang="en-AU" b="1" dirty="0" err="1">
                <a:solidFill>
                  <a:schemeClr val="tx1">
                    <a:lumMod val="95000"/>
                    <a:lumOff val="5000"/>
                  </a:schemeClr>
                </a:solidFill>
                <a:latin typeface="Calibri" pitchFamily="34" charset="0"/>
              </a:rPr>
              <a:t>değişikliği</a:t>
            </a:r>
            <a:r>
              <a:rPr lang="en-AU" b="1" dirty="0">
                <a:solidFill>
                  <a:schemeClr val="tx1">
                    <a:lumMod val="95000"/>
                    <a:lumOff val="5000"/>
                  </a:schemeClr>
                </a:solidFill>
                <a:latin typeface="Calibri" pitchFamily="34" charset="0"/>
              </a:rPr>
              <a:t>	28</a:t>
            </a:r>
          </a:p>
          <a:p>
            <a:pPr eaLnBrk="1" hangingPunct="1">
              <a:spcBef>
                <a:spcPct val="20000"/>
              </a:spcBef>
            </a:pPr>
            <a:r>
              <a:rPr lang="en-AU" b="1" dirty="0" err="1">
                <a:solidFill>
                  <a:schemeClr val="tx1">
                    <a:lumMod val="95000"/>
                    <a:lumOff val="5000"/>
                  </a:schemeClr>
                </a:solidFill>
                <a:latin typeface="Calibri" pitchFamily="34" charset="0"/>
              </a:rPr>
              <a:t>Anksiyete</a:t>
            </a:r>
            <a:r>
              <a:rPr lang="en-AU" b="1" dirty="0">
                <a:solidFill>
                  <a:schemeClr val="tx1">
                    <a:lumMod val="95000"/>
                    <a:lumOff val="5000"/>
                  </a:schemeClr>
                </a:solidFill>
                <a:latin typeface="Calibri" pitchFamily="34" charset="0"/>
              </a:rPr>
              <a:t>		24</a:t>
            </a:r>
            <a:endParaRPr lang="en-AU" b="1" u="sng" dirty="0">
              <a:solidFill>
                <a:schemeClr val="tx1">
                  <a:lumMod val="95000"/>
                  <a:lumOff val="5000"/>
                </a:schemeClr>
              </a:solidFill>
              <a:latin typeface="Calibri" pitchFamily="34" charset="0"/>
            </a:endParaRPr>
          </a:p>
        </p:txBody>
      </p:sp>
      <p:sp>
        <p:nvSpPr>
          <p:cNvPr id="32773" name="Rectangle 4"/>
          <p:cNvSpPr txBox="1">
            <a:spLocks noChangeArrowheads="1"/>
          </p:cNvSpPr>
          <p:nvPr/>
        </p:nvSpPr>
        <p:spPr bwMode="auto">
          <a:xfrm>
            <a:off x="3811199" y="1425479"/>
            <a:ext cx="2951162"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AU" sz="2000" b="1" u="sng" dirty="0" err="1">
                <a:solidFill>
                  <a:srgbClr val="671758"/>
                </a:solidFill>
                <a:latin typeface="Calibri" pitchFamily="34" charset="0"/>
              </a:rPr>
              <a:t>Semptom</a:t>
            </a:r>
            <a:r>
              <a:rPr lang="en-AU" sz="2000" b="1" u="sng" dirty="0">
                <a:solidFill>
                  <a:srgbClr val="671758"/>
                </a:solidFill>
                <a:latin typeface="Calibri" pitchFamily="34" charset="0"/>
              </a:rPr>
              <a:t>		%</a:t>
            </a:r>
          </a:p>
          <a:p>
            <a:pPr eaLnBrk="1" hangingPunct="1">
              <a:spcBef>
                <a:spcPct val="20000"/>
              </a:spcBef>
            </a:pPr>
            <a:r>
              <a:rPr lang="en-AU" b="1" dirty="0" err="1">
                <a:latin typeface="Calibri" pitchFamily="34" charset="0"/>
              </a:rPr>
              <a:t>Kusma</a:t>
            </a:r>
            <a:r>
              <a:rPr lang="en-AU" b="1" dirty="0">
                <a:latin typeface="Calibri" pitchFamily="34" charset="0"/>
              </a:rPr>
              <a:t>		23</a:t>
            </a:r>
          </a:p>
          <a:p>
            <a:pPr eaLnBrk="1" hangingPunct="1">
              <a:spcBef>
                <a:spcPct val="20000"/>
              </a:spcBef>
            </a:pPr>
            <a:r>
              <a:rPr lang="en-AU" b="1" dirty="0" err="1">
                <a:latin typeface="Calibri" pitchFamily="34" charset="0"/>
              </a:rPr>
              <a:t>Konfüzyon</a:t>
            </a:r>
            <a:r>
              <a:rPr lang="en-AU" b="1" dirty="0">
                <a:latin typeface="Calibri" pitchFamily="34" charset="0"/>
              </a:rPr>
              <a:t>		21</a:t>
            </a:r>
          </a:p>
          <a:p>
            <a:pPr eaLnBrk="1" hangingPunct="1">
              <a:spcBef>
                <a:spcPct val="20000"/>
              </a:spcBef>
            </a:pPr>
            <a:r>
              <a:rPr lang="en-AU" b="1" dirty="0" err="1">
                <a:latin typeface="Calibri" pitchFamily="34" charset="0"/>
              </a:rPr>
              <a:t>Baş</a:t>
            </a:r>
            <a:r>
              <a:rPr lang="en-AU" b="1" dirty="0">
                <a:latin typeface="Calibri" pitchFamily="34" charset="0"/>
              </a:rPr>
              <a:t> </a:t>
            </a:r>
            <a:r>
              <a:rPr lang="en-AU" b="1" dirty="0" err="1">
                <a:latin typeface="Calibri" pitchFamily="34" charset="0"/>
              </a:rPr>
              <a:t>dönmesi</a:t>
            </a:r>
            <a:r>
              <a:rPr lang="en-AU" b="1" dirty="0">
                <a:latin typeface="Calibri" pitchFamily="34" charset="0"/>
              </a:rPr>
              <a:t>	19</a:t>
            </a:r>
          </a:p>
          <a:p>
            <a:pPr eaLnBrk="1" hangingPunct="1">
              <a:spcBef>
                <a:spcPct val="20000"/>
              </a:spcBef>
            </a:pPr>
            <a:r>
              <a:rPr lang="en-AU" b="1" dirty="0" err="1">
                <a:latin typeface="Calibri" pitchFamily="34" charset="0"/>
              </a:rPr>
              <a:t>Dispepsi</a:t>
            </a:r>
            <a:r>
              <a:rPr lang="en-AU" b="1" dirty="0">
                <a:latin typeface="Calibri" pitchFamily="34" charset="0"/>
              </a:rPr>
              <a:t>		19</a:t>
            </a:r>
          </a:p>
          <a:p>
            <a:pPr eaLnBrk="1" hangingPunct="1">
              <a:spcBef>
                <a:spcPct val="20000"/>
              </a:spcBef>
            </a:pPr>
            <a:r>
              <a:rPr lang="en-AU" b="1" dirty="0" err="1">
                <a:latin typeface="Calibri" pitchFamily="34" charset="0"/>
              </a:rPr>
              <a:t>Disfaji</a:t>
            </a:r>
            <a:r>
              <a:rPr lang="en-AU" b="1" dirty="0">
                <a:latin typeface="Calibri" pitchFamily="34" charset="0"/>
              </a:rPr>
              <a:t>		18</a:t>
            </a:r>
          </a:p>
          <a:p>
            <a:pPr eaLnBrk="1" hangingPunct="1">
              <a:spcBef>
                <a:spcPct val="20000"/>
              </a:spcBef>
            </a:pPr>
            <a:r>
              <a:rPr lang="en-AU" b="1" dirty="0" err="1">
                <a:latin typeface="Calibri" pitchFamily="34" charset="0"/>
              </a:rPr>
              <a:t>Geğirme</a:t>
            </a:r>
            <a:r>
              <a:rPr lang="en-AU" b="1" dirty="0">
                <a:latin typeface="Calibri" pitchFamily="34" charset="0"/>
              </a:rPr>
              <a:t>		18</a:t>
            </a:r>
          </a:p>
          <a:p>
            <a:pPr eaLnBrk="1" hangingPunct="1">
              <a:spcBef>
                <a:spcPct val="20000"/>
              </a:spcBef>
            </a:pPr>
            <a:r>
              <a:rPr lang="en-AU" b="1" dirty="0">
                <a:latin typeface="Calibri" pitchFamily="34" charset="0"/>
              </a:rPr>
              <a:t>Karın </a:t>
            </a:r>
            <a:r>
              <a:rPr lang="en-AU" b="1" dirty="0" err="1">
                <a:latin typeface="Calibri" pitchFamily="34" charset="0"/>
              </a:rPr>
              <a:t>şişliği</a:t>
            </a:r>
            <a:r>
              <a:rPr lang="en-AU" b="1" dirty="0">
                <a:latin typeface="Calibri" pitchFamily="34" charset="0"/>
              </a:rPr>
              <a:t>	18</a:t>
            </a:r>
          </a:p>
          <a:p>
            <a:pPr eaLnBrk="1" hangingPunct="1">
              <a:spcBef>
                <a:spcPct val="20000"/>
              </a:spcBef>
            </a:pPr>
            <a:r>
              <a:rPr lang="en-AU" b="1" dirty="0" err="1">
                <a:latin typeface="Calibri" pitchFamily="34" charset="0"/>
              </a:rPr>
              <a:t>Hafıza</a:t>
            </a:r>
            <a:r>
              <a:rPr lang="en-AU" b="1" dirty="0">
                <a:latin typeface="Calibri" pitchFamily="34" charset="0"/>
              </a:rPr>
              <a:t> </a:t>
            </a:r>
            <a:r>
              <a:rPr lang="en-AU" b="1" dirty="0" err="1" smtClean="0">
                <a:latin typeface="Calibri" pitchFamily="34" charset="0"/>
              </a:rPr>
              <a:t>problemleri</a:t>
            </a:r>
            <a:r>
              <a:rPr lang="tr-TR" b="1" dirty="0" smtClean="0">
                <a:latin typeface="Calibri" pitchFamily="34" charset="0"/>
              </a:rPr>
              <a:t> </a:t>
            </a:r>
            <a:r>
              <a:rPr lang="en-AU" b="1" dirty="0" smtClean="0">
                <a:latin typeface="Calibri" pitchFamily="34" charset="0"/>
              </a:rPr>
              <a:t>12</a:t>
            </a:r>
            <a:endParaRPr lang="en-AU" b="1" dirty="0">
              <a:latin typeface="Calibri" pitchFamily="34" charset="0"/>
            </a:endParaRPr>
          </a:p>
          <a:p>
            <a:pPr eaLnBrk="1" hangingPunct="1">
              <a:spcBef>
                <a:spcPct val="20000"/>
              </a:spcBef>
            </a:pPr>
            <a:r>
              <a:rPr lang="en-AU" b="1" dirty="0" err="1">
                <a:latin typeface="Calibri" pitchFamily="34" charset="0"/>
              </a:rPr>
              <a:t>Sedasyon</a:t>
            </a:r>
            <a:r>
              <a:rPr lang="en-AU" b="1" dirty="0">
                <a:latin typeface="Calibri" pitchFamily="34" charset="0"/>
              </a:rPr>
              <a:t>		10</a:t>
            </a:r>
          </a:p>
          <a:p>
            <a:pPr eaLnBrk="1" hangingPunct="1">
              <a:spcBef>
                <a:spcPct val="20000"/>
              </a:spcBef>
            </a:pPr>
            <a:r>
              <a:rPr lang="en-AU" b="1" dirty="0" err="1">
                <a:latin typeface="Calibri" pitchFamily="34" charset="0"/>
              </a:rPr>
              <a:t>Hıçkırık</a:t>
            </a:r>
            <a:r>
              <a:rPr lang="en-AU" b="1" dirty="0">
                <a:latin typeface="Calibri" pitchFamily="34" charset="0"/>
              </a:rPr>
              <a:t>		9</a:t>
            </a:r>
          </a:p>
          <a:p>
            <a:pPr eaLnBrk="1" hangingPunct="1">
              <a:spcBef>
                <a:spcPct val="20000"/>
              </a:spcBef>
            </a:pPr>
            <a:r>
              <a:rPr lang="en-AU" b="1" dirty="0" err="1">
                <a:latin typeface="Calibri" pitchFamily="34" charset="0"/>
              </a:rPr>
              <a:t>Kaşıntı</a:t>
            </a:r>
            <a:r>
              <a:rPr lang="en-AU" b="1" dirty="0">
                <a:latin typeface="Calibri" pitchFamily="34" charset="0"/>
              </a:rPr>
              <a:t>		9</a:t>
            </a:r>
          </a:p>
          <a:p>
            <a:pPr eaLnBrk="1" hangingPunct="1">
              <a:spcBef>
                <a:spcPct val="20000"/>
              </a:spcBef>
            </a:pPr>
            <a:r>
              <a:rPr lang="en-AU" b="1" dirty="0" err="1">
                <a:latin typeface="Calibri" pitchFamily="34" charset="0"/>
              </a:rPr>
              <a:t>Diyare</a:t>
            </a:r>
            <a:r>
              <a:rPr lang="en-AU" b="1" dirty="0">
                <a:latin typeface="Calibri" pitchFamily="34" charset="0"/>
              </a:rPr>
              <a:t>		6</a:t>
            </a:r>
          </a:p>
          <a:p>
            <a:pPr eaLnBrk="1" hangingPunct="1">
              <a:spcBef>
                <a:spcPct val="20000"/>
              </a:spcBef>
            </a:pPr>
            <a:r>
              <a:rPr lang="en-AU" b="1" dirty="0">
                <a:latin typeface="Calibri" pitchFamily="34" charset="0"/>
              </a:rPr>
              <a:t>Tremor		5</a:t>
            </a:r>
          </a:p>
          <a:p>
            <a:pPr eaLnBrk="1" hangingPunct="1">
              <a:spcBef>
                <a:spcPct val="20000"/>
              </a:spcBef>
            </a:pPr>
            <a:r>
              <a:rPr lang="en-AU" b="1" dirty="0" err="1">
                <a:latin typeface="Calibri" pitchFamily="34" charset="0"/>
              </a:rPr>
              <a:t>Bayılma</a:t>
            </a:r>
            <a:r>
              <a:rPr lang="en-AU" b="1" dirty="0">
                <a:latin typeface="Calibri" pitchFamily="34" charset="0"/>
              </a:rPr>
              <a:t>		3</a:t>
            </a:r>
          </a:p>
          <a:p>
            <a:pPr eaLnBrk="1" hangingPunct="1">
              <a:spcBef>
                <a:spcPct val="20000"/>
              </a:spcBef>
            </a:pPr>
            <a:r>
              <a:rPr lang="en-AU" b="1" dirty="0">
                <a:latin typeface="Calibri" pitchFamily="34" charset="0"/>
              </a:rPr>
              <a:t>		</a:t>
            </a:r>
            <a:endParaRPr lang="en-AU" b="1" u="sng" dirty="0">
              <a:latin typeface="Calibri" pitchFamily="34" charset="0"/>
            </a:endParaRPr>
          </a:p>
        </p:txBody>
      </p:sp>
      <p:sp>
        <p:nvSpPr>
          <p:cNvPr id="32774" name="Metin kutusu 2"/>
          <p:cNvSpPr txBox="1">
            <a:spLocks noChangeArrowheads="1"/>
          </p:cNvSpPr>
          <p:nvPr/>
        </p:nvSpPr>
        <p:spPr bwMode="auto">
          <a:xfrm>
            <a:off x="6383339" y="2743200"/>
            <a:ext cx="4213225" cy="295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tr-TR" sz="2400" dirty="0">
                <a:solidFill>
                  <a:srgbClr val="FF0000"/>
                </a:solidFill>
              </a:rPr>
              <a:t>Kliniğe yatan hastaların %80’i</a:t>
            </a:r>
          </a:p>
          <a:p>
            <a:pPr algn="ctr" eaLnBrk="1" hangingPunct="1"/>
            <a:endParaRPr lang="tr-TR" sz="2400" dirty="0">
              <a:solidFill>
                <a:srgbClr val="FF0000"/>
              </a:solidFill>
            </a:endParaRPr>
          </a:p>
          <a:p>
            <a:pPr algn="ctr" eaLnBrk="1" hangingPunct="1"/>
            <a:r>
              <a:rPr lang="tr-TR" sz="2400" dirty="0">
                <a:solidFill>
                  <a:srgbClr val="FF0000"/>
                </a:solidFill>
              </a:rPr>
              <a:t>Polikliniğe başvuran hastaların %50’si</a:t>
            </a:r>
          </a:p>
          <a:p>
            <a:pPr algn="ctr" eaLnBrk="1" hangingPunct="1"/>
            <a:endParaRPr lang="tr-TR" sz="2400" dirty="0">
              <a:solidFill>
                <a:srgbClr val="0070C0"/>
              </a:solidFill>
            </a:endParaRPr>
          </a:p>
          <a:p>
            <a:pPr algn="ctr" eaLnBrk="1" hangingPunct="1"/>
            <a:r>
              <a:rPr lang="tr-TR" sz="2400" dirty="0"/>
              <a:t>Palyatif bakıma ihtiyaç duymaktadır</a:t>
            </a:r>
            <a:endParaRPr lang="tr-TR" sz="2400" dirty="0">
              <a:solidFill>
                <a:srgbClr val="0070C0"/>
              </a:solidFill>
            </a:endParaRPr>
          </a:p>
          <a:p>
            <a:pPr algn="ctr" eaLnBrk="1" hangingPunct="1"/>
            <a:endParaRPr lang="tr-TR" dirty="0">
              <a:solidFill>
                <a:srgbClr val="0070C0"/>
              </a:solidFill>
            </a:endParaRPr>
          </a:p>
        </p:txBody>
      </p:sp>
      <p:sp>
        <p:nvSpPr>
          <p:cNvPr id="2" name="Slayt Numarası Yer Tutucusu 1"/>
          <p:cNvSpPr>
            <a:spLocks noGrp="1"/>
          </p:cNvSpPr>
          <p:nvPr>
            <p:ph type="sldNum" sz="quarter" idx="12"/>
          </p:nvPr>
        </p:nvSpPr>
        <p:spPr/>
        <p:txBody>
          <a:bodyPr/>
          <a:lstStyle/>
          <a:p>
            <a:pPr>
              <a:defRPr/>
            </a:pPr>
            <a:fld id="{E139232B-DB47-46F5-981E-4F8C1D09B4EA}" type="slidenum">
              <a:rPr lang="tr-TR" smtClean="0"/>
              <a:pPr>
                <a:defRPr/>
              </a:pPr>
              <a:t>28</a:t>
            </a:fld>
            <a:endParaRPr lang="tr-TR"/>
          </a:p>
        </p:txBody>
      </p:sp>
      <p:sp>
        <p:nvSpPr>
          <p:cNvPr id="8" name="7 Metin kutusu"/>
          <p:cNvSpPr txBox="1"/>
          <p:nvPr/>
        </p:nvSpPr>
        <p:spPr>
          <a:xfrm>
            <a:off x="7176120" y="6032322"/>
            <a:ext cx="3312368" cy="276999"/>
          </a:xfrm>
          <a:prstGeom prst="rect">
            <a:avLst/>
          </a:prstGeom>
          <a:noFill/>
        </p:spPr>
        <p:txBody>
          <a:bodyPr wrap="square" rtlCol="0">
            <a:spAutoFit/>
          </a:bodyPr>
          <a:lstStyle/>
          <a:p>
            <a:pPr algn="r"/>
            <a:r>
              <a:rPr lang="tr-TR" sz="1200" dirty="0" err="1"/>
              <a:t>Ruçan</a:t>
            </a:r>
            <a:r>
              <a:rPr lang="tr-TR" sz="1200" dirty="0"/>
              <a:t> Uslu ve ark., Ege </a:t>
            </a:r>
            <a:r>
              <a:rPr lang="tr-TR" sz="1200" dirty="0" err="1"/>
              <a:t>Üniv</a:t>
            </a:r>
            <a:r>
              <a:rPr lang="tr-TR" sz="1200" dirty="0"/>
              <a:t>. </a:t>
            </a:r>
          </a:p>
        </p:txBody>
      </p:sp>
      <p:sp>
        <p:nvSpPr>
          <p:cNvPr id="10" name="Title 1"/>
          <p:cNvSpPr txBox="1">
            <a:spLocks/>
          </p:cNvSpPr>
          <p:nvPr/>
        </p:nvSpPr>
        <p:spPr bwMode="auto">
          <a:xfrm flipV="1">
            <a:off x="1524000" y="-45718"/>
            <a:ext cx="9144000" cy="45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ts val="3100"/>
              </a:lnSpc>
            </a:pPr>
            <a:endParaRPr lang="en-US" altLang="zh-CN" sz="2800" b="1" dirty="0">
              <a:solidFill>
                <a:srgbClr val="17A9A8"/>
              </a:solidFill>
              <a:cs typeface="Arial" pitchFamily="34" charset="0"/>
            </a:endParaRPr>
          </a:p>
        </p:txBody>
      </p:sp>
    </p:spTree>
    <p:extLst>
      <p:ext uri="{BB962C8B-B14F-4D97-AF65-F5344CB8AC3E}">
        <p14:creationId xmlns:p14="http://schemas.microsoft.com/office/powerpoint/2010/main" xmlns="" val="4243998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1524000" y="1"/>
            <a:ext cx="9144000" cy="1268413"/>
          </a:xfrm>
        </p:spPr>
        <p:txBody>
          <a:bodyPr/>
          <a:lstStyle/>
          <a:p>
            <a:pPr>
              <a:lnSpc>
                <a:spcPts val="3100"/>
              </a:lnSpc>
            </a:pPr>
            <a:endParaRPr lang="en-US" altLang="zh-CN" sz="2800" b="1" dirty="0">
              <a:solidFill>
                <a:srgbClr val="17A9A8"/>
              </a:solidFill>
              <a:latin typeface="Arial" pitchFamily="34" charset="0"/>
              <a:ea typeface="ＭＳ Ｐゴシック" pitchFamily="34" charset="-128"/>
              <a:cs typeface="Arial" pitchFamily="34" charset="0"/>
            </a:endParaRPr>
          </a:p>
        </p:txBody>
      </p:sp>
      <p:sp>
        <p:nvSpPr>
          <p:cNvPr id="47107" name="Content Placeholder 2"/>
          <p:cNvSpPr>
            <a:spLocks noGrp="1"/>
          </p:cNvSpPr>
          <p:nvPr>
            <p:ph idx="1"/>
          </p:nvPr>
        </p:nvSpPr>
        <p:spPr>
          <a:xfrm>
            <a:off x="2136775" y="1916113"/>
            <a:ext cx="8153400" cy="4495800"/>
          </a:xfrm>
        </p:spPr>
        <p:txBody>
          <a:bodyPr/>
          <a:lstStyle/>
          <a:p>
            <a:pPr marL="0" indent="0">
              <a:buNone/>
              <a:defRPr/>
            </a:pPr>
            <a:r>
              <a:rPr lang="tr-TR" sz="2400" b="1" dirty="0" smtClean="0">
                <a:solidFill>
                  <a:srgbClr val="7030A0"/>
                </a:solidFill>
                <a:ea typeface="ＭＳ Ｐゴシック" pitchFamily="34" charset="-128"/>
              </a:rPr>
              <a:t>Kanıta Dayalı Tıp Verileri İle Palyatif Bakım</a:t>
            </a:r>
          </a:p>
          <a:p>
            <a:pPr lvl="1">
              <a:defRPr/>
            </a:pPr>
            <a:r>
              <a:rPr lang="en-US" sz="2400" b="1" dirty="0" err="1" smtClean="0">
                <a:solidFill>
                  <a:srgbClr val="7030A0"/>
                </a:solidFill>
                <a:ea typeface="ＭＳ Ｐゴシック" pitchFamily="34" charset="-128"/>
              </a:rPr>
              <a:t>Ucuz</a:t>
            </a:r>
            <a:endParaRPr lang="en-US" sz="2400" b="1" dirty="0" smtClean="0">
              <a:solidFill>
                <a:srgbClr val="7030A0"/>
              </a:solidFill>
              <a:ea typeface="ＭＳ Ｐゴシック" pitchFamily="34" charset="-128"/>
            </a:endParaRPr>
          </a:p>
          <a:p>
            <a:pPr lvl="1">
              <a:defRPr/>
            </a:pPr>
            <a:r>
              <a:rPr lang="en-US" sz="2400" b="1" dirty="0" err="1" smtClean="0">
                <a:solidFill>
                  <a:srgbClr val="7030A0"/>
                </a:solidFill>
                <a:ea typeface="ＭＳ Ｐゴシック" pitchFamily="34" charset="-128"/>
              </a:rPr>
              <a:t>Kolay</a:t>
            </a:r>
            <a:endParaRPr lang="en-US" sz="2400" b="1" dirty="0" smtClean="0">
              <a:solidFill>
                <a:srgbClr val="7030A0"/>
              </a:solidFill>
              <a:ea typeface="ＭＳ Ｐゴシック" pitchFamily="34" charset="-128"/>
            </a:endParaRPr>
          </a:p>
          <a:p>
            <a:pPr lvl="1">
              <a:defRPr/>
            </a:pPr>
            <a:r>
              <a:rPr lang="en-US" sz="2400" b="1" dirty="0" err="1" smtClean="0">
                <a:solidFill>
                  <a:srgbClr val="7030A0"/>
                </a:solidFill>
                <a:ea typeface="ＭＳ Ｐゴシック" pitchFamily="34" charset="-128"/>
              </a:rPr>
              <a:t>İnsan</a:t>
            </a:r>
            <a:r>
              <a:rPr lang="en-US" sz="2400" b="1" dirty="0" smtClean="0">
                <a:solidFill>
                  <a:srgbClr val="7030A0"/>
                </a:solidFill>
                <a:ea typeface="ＭＳ Ｐゴシック" pitchFamily="34" charset="-128"/>
              </a:rPr>
              <a:t> </a:t>
            </a:r>
            <a:r>
              <a:rPr lang="en-US" sz="2400" b="1" dirty="0" err="1" smtClean="0">
                <a:solidFill>
                  <a:srgbClr val="7030A0"/>
                </a:solidFill>
                <a:ea typeface="ＭＳ Ｐゴシック" pitchFamily="34" charset="-128"/>
              </a:rPr>
              <a:t>Hakkı</a:t>
            </a:r>
            <a:endParaRPr lang="en-US" sz="2400" b="1" dirty="0" smtClean="0">
              <a:solidFill>
                <a:srgbClr val="7030A0"/>
              </a:solidFill>
              <a:ea typeface="ＭＳ Ｐゴシック" pitchFamily="34" charset="-128"/>
            </a:endParaRPr>
          </a:p>
          <a:p>
            <a:pPr lvl="1">
              <a:defRPr/>
            </a:pPr>
            <a:r>
              <a:rPr lang="en-US" sz="2400" b="1" dirty="0" err="1" smtClean="0">
                <a:solidFill>
                  <a:srgbClr val="7030A0"/>
                </a:solidFill>
                <a:ea typeface="ＭＳ Ｐゴシック" pitchFamily="34" charset="-128"/>
              </a:rPr>
              <a:t>Maliyet</a:t>
            </a:r>
            <a:r>
              <a:rPr lang="en-US" sz="2400" b="1" dirty="0" smtClean="0">
                <a:solidFill>
                  <a:srgbClr val="7030A0"/>
                </a:solidFill>
                <a:ea typeface="ＭＳ Ｐゴシック" pitchFamily="34" charset="-128"/>
              </a:rPr>
              <a:t> </a:t>
            </a:r>
            <a:r>
              <a:rPr lang="en-US" sz="2400" b="1" dirty="0" err="1" smtClean="0">
                <a:solidFill>
                  <a:srgbClr val="7030A0"/>
                </a:solidFill>
                <a:ea typeface="ＭＳ Ｐゴシック" pitchFamily="34" charset="-128"/>
              </a:rPr>
              <a:t>etkin</a:t>
            </a:r>
            <a:endParaRPr lang="en-US" sz="2400" b="1" dirty="0" smtClean="0">
              <a:solidFill>
                <a:srgbClr val="7030A0"/>
              </a:solidFill>
              <a:ea typeface="ＭＳ Ｐゴシック" pitchFamily="34" charset="-128"/>
            </a:endParaRPr>
          </a:p>
          <a:p>
            <a:pPr lvl="1">
              <a:defRPr/>
            </a:pPr>
            <a:r>
              <a:rPr lang="en-US" sz="2400" b="1" dirty="0" err="1" smtClean="0">
                <a:solidFill>
                  <a:srgbClr val="7030A0"/>
                </a:solidFill>
                <a:ea typeface="ＭＳ Ｐゴシック" pitchFamily="34" charset="-128"/>
              </a:rPr>
              <a:t>Yaşam</a:t>
            </a:r>
            <a:r>
              <a:rPr lang="en-US" sz="2400" b="1" dirty="0" smtClean="0">
                <a:solidFill>
                  <a:srgbClr val="7030A0"/>
                </a:solidFill>
                <a:ea typeface="ＭＳ Ｐゴシック" pitchFamily="34" charset="-128"/>
              </a:rPr>
              <a:t> </a:t>
            </a:r>
            <a:r>
              <a:rPr lang="en-US" sz="2400" b="1" dirty="0" err="1" smtClean="0">
                <a:solidFill>
                  <a:srgbClr val="7030A0"/>
                </a:solidFill>
                <a:ea typeface="ＭＳ Ｐゴシック" pitchFamily="34" charset="-128"/>
              </a:rPr>
              <a:t>Kalitesi</a:t>
            </a:r>
            <a:endParaRPr lang="en-US" sz="2400" b="1" dirty="0" smtClean="0">
              <a:solidFill>
                <a:srgbClr val="7030A0"/>
              </a:solidFill>
              <a:ea typeface="ＭＳ Ｐゴシック" pitchFamily="34" charset="-128"/>
            </a:endParaRPr>
          </a:p>
          <a:p>
            <a:pPr lvl="1">
              <a:defRPr/>
            </a:pPr>
            <a:r>
              <a:rPr lang="en-US" sz="2400" b="1" dirty="0" err="1" smtClean="0">
                <a:solidFill>
                  <a:srgbClr val="7030A0"/>
                </a:solidFill>
                <a:ea typeface="ＭＳ Ｐゴシック" pitchFamily="34" charset="-128"/>
              </a:rPr>
              <a:t>Yaşam</a:t>
            </a:r>
            <a:r>
              <a:rPr lang="en-US" sz="2400" b="1" dirty="0" smtClean="0">
                <a:solidFill>
                  <a:srgbClr val="7030A0"/>
                </a:solidFill>
                <a:ea typeface="ＭＳ Ｐゴシック" pitchFamily="34" charset="-128"/>
              </a:rPr>
              <a:t> </a:t>
            </a:r>
            <a:r>
              <a:rPr lang="en-US" sz="2400" b="1" dirty="0" err="1" smtClean="0">
                <a:solidFill>
                  <a:srgbClr val="7030A0"/>
                </a:solidFill>
                <a:ea typeface="ＭＳ Ｐゴシック" pitchFamily="34" charset="-128"/>
              </a:rPr>
              <a:t>süresini</a:t>
            </a:r>
            <a:r>
              <a:rPr lang="en-US" sz="2400" b="1" dirty="0" smtClean="0">
                <a:solidFill>
                  <a:srgbClr val="7030A0"/>
                </a:solidFill>
                <a:ea typeface="ＭＳ Ｐゴシック" pitchFamily="34" charset="-128"/>
              </a:rPr>
              <a:t> de </a:t>
            </a:r>
            <a:r>
              <a:rPr lang="en-US" sz="2400" b="1" dirty="0" err="1" smtClean="0">
                <a:solidFill>
                  <a:srgbClr val="7030A0"/>
                </a:solidFill>
                <a:ea typeface="ＭＳ Ｐゴシック" pitchFamily="34" charset="-128"/>
              </a:rPr>
              <a:t>anlamlı</a:t>
            </a:r>
            <a:r>
              <a:rPr lang="en-US" sz="2400" b="1" dirty="0" smtClean="0">
                <a:solidFill>
                  <a:srgbClr val="7030A0"/>
                </a:solidFill>
                <a:ea typeface="ＭＳ Ｐゴシック" pitchFamily="34" charset="-128"/>
              </a:rPr>
              <a:t> </a:t>
            </a:r>
            <a:r>
              <a:rPr lang="en-US" sz="2400" b="1" dirty="0" err="1" smtClean="0">
                <a:solidFill>
                  <a:srgbClr val="7030A0"/>
                </a:solidFill>
                <a:ea typeface="ＭＳ Ｐゴシック" pitchFamily="34" charset="-128"/>
              </a:rPr>
              <a:t>ar</a:t>
            </a:r>
            <a:r>
              <a:rPr lang="tr-TR" sz="2400" b="1" dirty="0" smtClean="0">
                <a:solidFill>
                  <a:srgbClr val="7030A0"/>
                </a:solidFill>
                <a:ea typeface="ＭＳ Ｐゴシック" pitchFamily="34" charset="-128"/>
              </a:rPr>
              <a:t>t</a:t>
            </a:r>
            <a:r>
              <a:rPr lang="en-US" sz="2400" b="1" dirty="0" err="1" smtClean="0">
                <a:solidFill>
                  <a:srgbClr val="7030A0"/>
                </a:solidFill>
                <a:ea typeface="ＭＳ Ｐゴシック" pitchFamily="34" charset="-128"/>
              </a:rPr>
              <a:t>tırır</a:t>
            </a:r>
            <a:endParaRPr lang="en-US" sz="2400" b="1" dirty="0" smtClean="0">
              <a:solidFill>
                <a:srgbClr val="7030A0"/>
              </a:solidFill>
              <a:ea typeface="ＭＳ Ｐゴシック" pitchFamily="34" charset="-128"/>
            </a:endParaRPr>
          </a:p>
          <a:p>
            <a:pPr>
              <a:defRPr/>
            </a:pPr>
            <a:endParaRPr lang="en-US" dirty="0" smtClean="0">
              <a:ea typeface="ＭＳ Ｐゴシック" pitchFamily="34" charset="-128"/>
            </a:endParaRPr>
          </a:p>
        </p:txBody>
      </p:sp>
      <p:sp>
        <p:nvSpPr>
          <p:cNvPr id="2" name="Slayt Numarası Yer Tutucusu 1"/>
          <p:cNvSpPr>
            <a:spLocks noGrp="1"/>
          </p:cNvSpPr>
          <p:nvPr>
            <p:ph type="sldNum" sz="quarter" idx="12"/>
          </p:nvPr>
        </p:nvSpPr>
        <p:spPr/>
        <p:txBody>
          <a:bodyPr/>
          <a:lstStyle/>
          <a:p>
            <a:pPr>
              <a:defRPr/>
            </a:pPr>
            <a:fld id="{E139232B-DB47-46F5-981E-4F8C1D09B4EA}" type="slidenum">
              <a:rPr lang="tr-TR" smtClean="0"/>
              <a:pPr>
                <a:defRPr/>
              </a:pPr>
              <a:t>29</a:t>
            </a:fld>
            <a:endParaRPr lang="tr-TR"/>
          </a:p>
        </p:txBody>
      </p:sp>
      <p:sp>
        <p:nvSpPr>
          <p:cNvPr id="21508" name="Title 1"/>
          <p:cNvSpPr txBox="1">
            <a:spLocks/>
          </p:cNvSpPr>
          <p:nvPr/>
        </p:nvSpPr>
        <p:spPr bwMode="auto">
          <a:xfrm>
            <a:off x="1524000" y="1268413"/>
            <a:ext cx="91440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110000"/>
              </a:lnSpc>
            </a:pPr>
            <a:r>
              <a:rPr lang="tr-TR" altLang="zh-CN" sz="2400" b="1" dirty="0" smtClean="0">
                <a:solidFill>
                  <a:srgbClr val="B9077E"/>
                </a:solidFill>
                <a:cs typeface="Arial" pitchFamily="34" charset="0"/>
              </a:rPr>
              <a:t> </a:t>
            </a:r>
            <a:r>
              <a:rPr lang="tr-TR" altLang="zh-CN" sz="2400" b="1" dirty="0">
                <a:solidFill>
                  <a:srgbClr val="B9077E"/>
                </a:solidFill>
                <a:cs typeface="Arial" pitchFamily="34" charset="0"/>
              </a:rPr>
              <a:t>Neden Palyatif Bakım ?</a:t>
            </a:r>
            <a:endParaRPr lang="en-US" altLang="zh-CN" sz="2400" b="1" dirty="0">
              <a:solidFill>
                <a:srgbClr val="B9077E"/>
              </a:solidFill>
              <a:cs typeface="Arial" pitchFamily="34" charset="0"/>
            </a:endParaRPr>
          </a:p>
        </p:txBody>
      </p:sp>
    </p:spTree>
    <p:extLst>
      <p:ext uri="{BB962C8B-B14F-4D97-AF65-F5344CB8AC3E}">
        <p14:creationId xmlns:p14="http://schemas.microsoft.com/office/powerpoint/2010/main" xmlns="" val="3237462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8577263" y="2089151"/>
            <a:ext cx="609600" cy="1901825"/>
          </a:xfrm>
          <a:prstGeom prst="rect">
            <a:avLst/>
          </a:prstGeom>
          <a:solidFill>
            <a:srgbClr val="03152F"/>
          </a:solidFill>
          <a:ln w="19050">
            <a:solidFill>
              <a:schemeClr val="hlink"/>
            </a:solidFill>
            <a:miter lim="800000"/>
            <a:headEnd/>
            <a:tailEnd/>
          </a:ln>
          <a:effectLst/>
          <a:extLst/>
        </p:spPr>
        <p:txBody>
          <a:bodyPr wrap="none" anchor="ctr"/>
          <a:lstStyle/>
          <a:p>
            <a:pPr algn="ctr" eaLnBrk="0" hangingPunct="0">
              <a:defRPr/>
            </a:pPr>
            <a:r>
              <a:rPr lang="tr-TR" sz="2000" b="1">
                <a:solidFill>
                  <a:srgbClr val="FFFFFF"/>
                </a:solidFill>
                <a:latin typeface="Arial" charset="0"/>
              </a:rPr>
              <a:t>Ö</a:t>
            </a:r>
          </a:p>
          <a:p>
            <a:pPr algn="ctr" eaLnBrk="0" hangingPunct="0">
              <a:defRPr/>
            </a:pPr>
            <a:r>
              <a:rPr lang="tr-TR" sz="2000" b="1">
                <a:solidFill>
                  <a:srgbClr val="FFFFFF"/>
                </a:solidFill>
                <a:latin typeface="Arial" charset="0"/>
              </a:rPr>
              <a:t>L</a:t>
            </a:r>
          </a:p>
          <a:p>
            <a:pPr algn="ctr" eaLnBrk="0" hangingPunct="0">
              <a:defRPr/>
            </a:pPr>
            <a:r>
              <a:rPr lang="tr-TR" sz="2000" b="1">
                <a:solidFill>
                  <a:srgbClr val="FFFFFF"/>
                </a:solidFill>
                <a:latin typeface="Arial" charset="0"/>
              </a:rPr>
              <a:t>Ü</a:t>
            </a:r>
          </a:p>
          <a:p>
            <a:pPr algn="ctr" eaLnBrk="0" hangingPunct="0">
              <a:defRPr/>
            </a:pPr>
            <a:r>
              <a:rPr lang="tr-TR" sz="2000" b="1">
                <a:solidFill>
                  <a:srgbClr val="FFFFFF"/>
                </a:solidFill>
                <a:latin typeface="Arial" charset="0"/>
              </a:rPr>
              <a:t>M</a:t>
            </a:r>
            <a:endParaRPr lang="en-US" sz="2000" b="1">
              <a:solidFill>
                <a:srgbClr val="FFFFFF"/>
              </a:solidFill>
              <a:latin typeface="Arial" charset="0"/>
            </a:endParaRPr>
          </a:p>
        </p:txBody>
      </p:sp>
      <p:sp>
        <p:nvSpPr>
          <p:cNvPr id="36867" name="Rectangle 3"/>
          <p:cNvSpPr>
            <a:spLocks noChangeArrowheads="1"/>
          </p:cNvSpPr>
          <p:nvPr/>
        </p:nvSpPr>
        <p:spPr bwMode="auto">
          <a:xfrm>
            <a:off x="5834063" y="2062164"/>
            <a:ext cx="2671762" cy="1901825"/>
          </a:xfrm>
          <a:prstGeom prst="rect">
            <a:avLst/>
          </a:prstGeom>
          <a:solidFill>
            <a:schemeClr val="accent2"/>
          </a:solidFill>
          <a:ln w="19050">
            <a:solidFill>
              <a:schemeClr val="hlink"/>
            </a:solidFill>
            <a:miter lim="800000"/>
            <a:headEnd/>
            <a:tailEnd/>
          </a:ln>
          <a:effectLst/>
          <a:extLst/>
        </p:spPr>
        <p:txBody>
          <a:bodyPr wrap="none" anchor="ctr"/>
          <a:lstStyle/>
          <a:p>
            <a:pPr>
              <a:defRPr/>
            </a:pPr>
            <a:endParaRPr lang="tr-TR">
              <a:solidFill>
                <a:srgbClr val="000000"/>
              </a:solidFill>
              <a:latin typeface="Arial" charset="0"/>
            </a:endParaRPr>
          </a:p>
        </p:txBody>
      </p:sp>
      <p:sp>
        <p:nvSpPr>
          <p:cNvPr id="36868" name="Rectangle 4"/>
          <p:cNvSpPr>
            <a:spLocks noChangeArrowheads="1"/>
          </p:cNvSpPr>
          <p:nvPr/>
        </p:nvSpPr>
        <p:spPr bwMode="auto">
          <a:xfrm>
            <a:off x="2293939" y="2047876"/>
            <a:ext cx="3482975" cy="1914525"/>
          </a:xfrm>
          <a:prstGeom prst="rect">
            <a:avLst/>
          </a:prstGeom>
          <a:noFill/>
          <a:ln w="19050">
            <a:solidFill>
              <a:schemeClr val="hlink"/>
            </a:solidFill>
            <a:miter lim="800000"/>
            <a:headEnd/>
            <a:tailEnd/>
          </a:ln>
          <a:effectLst/>
          <a:extLst/>
        </p:spPr>
        <p:txBody>
          <a:bodyPr wrap="none" anchor="ctr"/>
          <a:lstStyle/>
          <a:p>
            <a:pPr algn="ctr" eaLnBrk="0" hangingPunct="0">
              <a:defRPr/>
            </a:pPr>
            <a:endParaRPr lang="tr-TR" sz="2000" b="1" i="1" u="sng">
              <a:solidFill>
                <a:srgbClr val="000000"/>
              </a:solidFill>
              <a:latin typeface="Arial" charset="0"/>
            </a:endParaRPr>
          </a:p>
        </p:txBody>
      </p:sp>
      <p:sp>
        <p:nvSpPr>
          <p:cNvPr id="36870" name="Text Box 6"/>
          <p:cNvSpPr txBox="1">
            <a:spLocks noChangeArrowheads="1"/>
          </p:cNvSpPr>
          <p:nvPr/>
        </p:nvSpPr>
        <p:spPr bwMode="auto">
          <a:xfrm>
            <a:off x="3303588" y="2767014"/>
            <a:ext cx="1936750" cy="396875"/>
          </a:xfrm>
          <a:prstGeom prst="rect">
            <a:avLst/>
          </a:prstGeom>
          <a:no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dirty="0">
                <a:solidFill>
                  <a:srgbClr val="03152F"/>
                </a:solidFill>
              </a:rPr>
              <a:t>AKTİF TEDAVİ</a:t>
            </a:r>
            <a:endParaRPr lang="en-US" sz="2000" b="1" dirty="0">
              <a:solidFill>
                <a:srgbClr val="03152F"/>
              </a:solidFill>
            </a:endParaRPr>
          </a:p>
        </p:txBody>
      </p:sp>
      <p:sp>
        <p:nvSpPr>
          <p:cNvPr id="36871" name="Text Box 7"/>
          <p:cNvSpPr txBox="1">
            <a:spLocks noChangeArrowheads="1"/>
          </p:cNvSpPr>
          <p:nvPr/>
        </p:nvSpPr>
        <p:spPr bwMode="auto">
          <a:xfrm>
            <a:off x="5972175" y="2767014"/>
            <a:ext cx="2432050" cy="396875"/>
          </a:xfrm>
          <a:prstGeom prst="rect">
            <a:avLst/>
          </a:prstGeom>
          <a:no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a:solidFill>
                  <a:srgbClr val="FFFFFF"/>
                </a:solidFill>
              </a:rPr>
              <a:t>PALYATİF TEDAVİ</a:t>
            </a:r>
            <a:endParaRPr lang="en-US" sz="2000" b="1">
              <a:solidFill>
                <a:srgbClr val="FFFFFF"/>
              </a:solidFill>
            </a:endParaRPr>
          </a:p>
        </p:txBody>
      </p:sp>
      <p:sp>
        <p:nvSpPr>
          <p:cNvPr id="36872" name="Rectangle 8"/>
          <p:cNvSpPr>
            <a:spLocks noChangeArrowheads="1"/>
          </p:cNvSpPr>
          <p:nvPr/>
        </p:nvSpPr>
        <p:spPr bwMode="auto">
          <a:xfrm>
            <a:off x="2308226" y="4252913"/>
            <a:ext cx="6183313" cy="1987550"/>
          </a:xfrm>
          <a:prstGeom prst="rect">
            <a:avLst/>
          </a:prstGeom>
          <a:noFill/>
          <a:ln w="19050">
            <a:solidFill>
              <a:schemeClr val="hlink"/>
            </a:solidFill>
            <a:miter lim="800000"/>
            <a:headEnd/>
            <a:tailEnd/>
          </a:ln>
          <a:effectLst/>
          <a:extLst/>
        </p:spPr>
        <p:txBody>
          <a:bodyPr wrap="none" anchor="ctr"/>
          <a:lstStyle/>
          <a:p>
            <a:pPr algn="ctr" eaLnBrk="0" hangingPunct="0">
              <a:defRPr/>
            </a:pPr>
            <a:endParaRPr lang="tr-TR" sz="2000" b="1" i="1" u="sng">
              <a:solidFill>
                <a:srgbClr val="333399"/>
              </a:solidFill>
              <a:latin typeface="Arial" charset="0"/>
            </a:endParaRPr>
          </a:p>
        </p:txBody>
      </p:sp>
      <p:sp>
        <p:nvSpPr>
          <p:cNvPr id="36873" name="Line 9"/>
          <p:cNvSpPr>
            <a:spLocks noChangeShapeType="1"/>
          </p:cNvSpPr>
          <p:nvPr/>
        </p:nvSpPr>
        <p:spPr bwMode="auto">
          <a:xfrm flipV="1">
            <a:off x="2352675" y="4267201"/>
            <a:ext cx="6110288" cy="1958975"/>
          </a:xfrm>
          <a:prstGeom prst="line">
            <a:avLst/>
          </a:prstGeom>
          <a:noFill/>
          <a:ln w="28575">
            <a:solidFill>
              <a:schemeClr val="hlink"/>
            </a:solidFill>
            <a:round/>
            <a:headEnd/>
            <a:tailEnd/>
          </a:ln>
          <a:effectLst/>
          <a:extLst/>
        </p:spPr>
        <p:txBody>
          <a:bodyPr/>
          <a:lstStyle/>
          <a:p>
            <a:pPr>
              <a:defRPr/>
            </a:pPr>
            <a:endParaRPr lang="tr-TR">
              <a:solidFill>
                <a:srgbClr val="000000"/>
              </a:solidFill>
              <a:latin typeface="Arial" charset="0"/>
            </a:endParaRPr>
          </a:p>
        </p:txBody>
      </p:sp>
      <p:sp>
        <p:nvSpPr>
          <p:cNvPr id="36874" name="Rectangle 10"/>
          <p:cNvSpPr>
            <a:spLocks noChangeArrowheads="1"/>
          </p:cNvSpPr>
          <p:nvPr/>
        </p:nvSpPr>
        <p:spPr bwMode="auto">
          <a:xfrm>
            <a:off x="8574088" y="4251326"/>
            <a:ext cx="609600" cy="1973263"/>
          </a:xfrm>
          <a:prstGeom prst="rect">
            <a:avLst/>
          </a:prstGeom>
          <a:solidFill>
            <a:srgbClr val="03152F"/>
          </a:solidFill>
          <a:ln w="19050">
            <a:solidFill>
              <a:schemeClr val="hlink"/>
            </a:solidFill>
            <a:miter lim="800000"/>
            <a:headEnd/>
            <a:tailEnd/>
          </a:ln>
          <a:effectLst/>
          <a:extLst/>
        </p:spPr>
        <p:txBody>
          <a:bodyPr wrap="none" anchor="ctr"/>
          <a:lstStyle/>
          <a:p>
            <a:pPr algn="ctr" eaLnBrk="0" hangingPunct="0">
              <a:defRPr/>
            </a:pPr>
            <a:r>
              <a:rPr lang="tr-TR" sz="2000" b="1" i="1" dirty="0">
                <a:solidFill>
                  <a:srgbClr val="FFFFFF"/>
                </a:solidFill>
                <a:latin typeface="Arial" charset="0"/>
              </a:rPr>
              <a:t>Ö</a:t>
            </a:r>
          </a:p>
          <a:p>
            <a:pPr algn="ctr" eaLnBrk="0" hangingPunct="0">
              <a:defRPr/>
            </a:pPr>
            <a:r>
              <a:rPr lang="tr-TR" sz="2000" b="1" i="1" dirty="0">
                <a:solidFill>
                  <a:srgbClr val="FFFFFF"/>
                </a:solidFill>
                <a:latin typeface="Arial" charset="0"/>
              </a:rPr>
              <a:t>L</a:t>
            </a:r>
          </a:p>
          <a:p>
            <a:pPr algn="ctr" eaLnBrk="0" hangingPunct="0">
              <a:defRPr/>
            </a:pPr>
            <a:r>
              <a:rPr lang="tr-TR" sz="2000" b="1" i="1" dirty="0">
                <a:solidFill>
                  <a:srgbClr val="FFFFFF"/>
                </a:solidFill>
                <a:latin typeface="Arial" charset="0"/>
              </a:rPr>
              <a:t>Ü</a:t>
            </a:r>
          </a:p>
          <a:p>
            <a:pPr algn="ctr" eaLnBrk="0" hangingPunct="0">
              <a:defRPr/>
            </a:pPr>
            <a:r>
              <a:rPr lang="tr-TR" sz="2000" b="1" i="1" dirty="0">
                <a:solidFill>
                  <a:srgbClr val="FFFFFF"/>
                </a:solidFill>
                <a:latin typeface="Arial" charset="0"/>
              </a:rPr>
              <a:t>M</a:t>
            </a:r>
            <a:endParaRPr lang="en-US" sz="2000" b="1" i="1" dirty="0">
              <a:solidFill>
                <a:srgbClr val="FFFFFF"/>
              </a:solidFill>
              <a:latin typeface="Arial" charset="0"/>
            </a:endParaRPr>
          </a:p>
        </p:txBody>
      </p:sp>
      <p:sp>
        <p:nvSpPr>
          <p:cNvPr id="36875" name="AutoShape 11"/>
          <p:cNvSpPr>
            <a:spLocks noChangeArrowheads="1"/>
          </p:cNvSpPr>
          <p:nvPr/>
        </p:nvSpPr>
        <p:spPr bwMode="auto">
          <a:xfrm>
            <a:off x="9258301" y="4210050"/>
            <a:ext cx="1192213" cy="1987550"/>
          </a:xfrm>
          <a:prstGeom prst="rtTriangle">
            <a:avLst/>
          </a:prstGeom>
          <a:solidFill>
            <a:srgbClr val="0066CC"/>
          </a:solidFill>
          <a:ln w="19050">
            <a:solidFill>
              <a:schemeClr val="hlink"/>
            </a:solidFill>
            <a:miter lim="800000"/>
            <a:headEnd/>
            <a:tailEnd/>
          </a:ln>
          <a:effectLst/>
          <a:extLst/>
        </p:spPr>
        <p:txBody>
          <a:bodyPr wrap="none" anchor="ctr"/>
          <a:lstStyle/>
          <a:p>
            <a:pPr algn="ctr" eaLnBrk="0" hangingPunct="0">
              <a:defRPr/>
            </a:pPr>
            <a:endParaRPr lang="tr-TR" sz="2000" b="1" i="1">
              <a:solidFill>
                <a:srgbClr val="333399"/>
              </a:solidFill>
              <a:latin typeface="Arial" charset="0"/>
            </a:endParaRPr>
          </a:p>
        </p:txBody>
      </p:sp>
      <p:sp>
        <p:nvSpPr>
          <p:cNvPr id="36876" name="Text Box 12"/>
          <p:cNvSpPr txBox="1">
            <a:spLocks noChangeArrowheads="1"/>
          </p:cNvSpPr>
          <p:nvPr/>
        </p:nvSpPr>
        <p:spPr bwMode="auto">
          <a:xfrm>
            <a:off x="9344025" y="4843464"/>
            <a:ext cx="368300" cy="1006475"/>
          </a:xfrm>
          <a:prstGeom prst="rect">
            <a:avLst/>
          </a:prstGeom>
          <a:no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a:solidFill>
                  <a:srgbClr val="000000"/>
                </a:solidFill>
              </a:rPr>
              <a:t>Y</a:t>
            </a:r>
          </a:p>
          <a:p>
            <a:pPr>
              <a:defRPr/>
            </a:pPr>
            <a:r>
              <a:rPr lang="tr-TR" sz="2000" b="1">
                <a:solidFill>
                  <a:srgbClr val="000000"/>
                </a:solidFill>
              </a:rPr>
              <a:t>A</a:t>
            </a:r>
          </a:p>
          <a:p>
            <a:pPr>
              <a:defRPr/>
            </a:pPr>
            <a:r>
              <a:rPr lang="tr-TR" sz="2000" b="1">
                <a:solidFill>
                  <a:srgbClr val="000000"/>
                </a:solidFill>
              </a:rPr>
              <a:t>S</a:t>
            </a:r>
            <a:endParaRPr lang="en-US" sz="2000" b="1">
              <a:solidFill>
                <a:srgbClr val="000000"/>
              </a:solidFill>
            </a:endParaRPr>
          </a:p>
        </p:txBody>
      </p:sp>
      <p:sp>
        <p:nvSpPr>
          <p:cNvPr id="36877" name="Text Box 13"/>
          <p:cNvSpPr txBox="1">
            <a:spLocks noChangeArrowheads="1"/>
          </p:cNvSpPr>
          <p:nvPr/>
        </p:nvSpPr>
        <p:spPr bwMode="auto">
          <a:xfrm>
            <a:off x="2549525" y="4351339"/>
            <a:ext cx="3206750" cy="701675"/>
          </a:xfrm>
          <a:prstGeom prst="rect">
            <a:avLst/>
          </a:prstGeom>
          <a:no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dirty="0">
                <a:solidFill>
                  <a:srgbClr val="03152F"/>
                </a:solidFill>
              </a:rPr>
              <a:t>KÜR / YAŞAM SÜRESİNİ </a:t>
            </a:r>
          </a:p>
          <a:p>
            <a:pPr>
              <a:defRPr/>
            </a:pPr>
            <a:r>
              <a:rPr lang="tr-TR" sz="2000" b="1" dirty="0">
                <a:solidFill>
                  <a:srgbClr val="03152F"/>
                </a:solidFill>
              </a:rPr>
              <a:t>UZATMA</a:t>
            </a:r>
            <a:endParaRPr lang="en-US" sz="2000" b="1" dirty="0">
              <a:solidFill>
                <a:srgbClr val="03152F"/>
              </a:solidFill>
            </a:endParaRPr>
          </a:p>
        </p:txBody>
      </p:sp>
      <p:sp>
        <p:nvSpPr>
          <p:cNvPr id="36878" name="Text Box 14"/>
          <p:cNvSpPr txBox="1">
            <a:spLocks noChangeArrowheads="1"/>
          </p:cNvSpPr>
          <p:nvPr/>
        </p:nvSpPr>
        <p:spPr bwMode="auto">
          <a:xfrm>
            <a:off x="4549776" y="5464176"/>
            <a:ext cx="3998913" cy="701675"/>
          </a:xfrm>
          <a:prstGeom prst="rect">
            <a:avLst/>
          </a:prstGeom>
          <a:no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tr-TR" sz="2000" b="1">
                <a:solidFill>
                  <a:srgbClr val="03152F"/>
                </a:solidFill>
              </a:rPr>
              <a:t>PALYATİF / HAYAT KALİTESİNİ</a:t>
            </a:r>
          </a:p>
          <a:p>
            <a:pPr>
              <a:defRPr/>
            </a:pPr>
            <a:r>
              <a:rPr lang="tr-TR" sz="2000" b="1">
                <a:solidFill>
                  <a:srgbClr val="03152F"/>
                </a:solidFill>
              </a:rPr>
              <a:t> ARTTIRMA</a:t>
            </a:r>
            <a:endParaRPr lang="en-US" sz="2000" b="1">
              <a:solidFill>
                <a:srgbClr val="03152F"/>
              </a:solidFill>
            </a:endParaRPr>
          </a:p>
        </p:txBody>
      </p:sp>
      <p:sp>
        <p:nvSpPr>
          <p:cNvPr id="18446" name="Title 1"/>
          <p:cNvSpPr txBox="1">
            <a:spLocks/>
          </p:cNvSpPr>
          <p:nvPr/>
        </p:nvSpPr>
        <p:spPr bwMode="auto">
          <a:xfrm>
            <a:off x="1458097" y="486033"/>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ts val="3100"/>
              </a:lnSpc>
            </a:pPr>
            <a:r>
              <a:rPr lang="en-US" altLang="zh-CN" sz="2800" b="1" dirty="0" smtClean="0">
                <a:solidFill>
                  <a:srgbClr val="17A9A8"/>
                </a:solidFill>
                <a:cs typeface="Arial" pitchFamily="34" charset="0"/>
              </a:rPr>
              <a:t> </a:t>
            </a:r>
            <a:r>
              <a:rPr lang="tr-TR" altLang="zh-CN" sz="2800" b="1" dirty="0">
                <a:solidFill>
                  <a:srgbClr val="7030A0"/>
                </a:solidFill>
                <a:cs typeface="Arial" pitchFamily="34" charset="0"/>
              </a:rPr>
              <a:t>Palyatif Bakıma Genel Bakış </a:t>
            </a:r>
            <a:endParaRPr lang="en-US" altLang="zh-CN" sz="2800" b="1" dirty="0">
              <a:solidFill>
                <a:srgbClr val="7030A0"/>
              </a:solidFill>
              <a:cs typeface="Arial" pitchFamily="34" charset="0"/>
            </a:endParaRPr>
          </a:p>
        </p:txBody>
      </p:sp>
      <p:sp>
        <p:nvSpPr>
          <p:cNvPr id="18447" name="Title 1"/>
          <p:cNvSpPr txBox="1">
            <a:spLocks/>
          </p:cNvSpPr>
          <p:nvPr/>
        </p:nvSpPr>
        <p:spPr bwMode="auto">
          <a:xfrm>
            <a:off x="1524000" y="1268413"/>
            <a:ext cx="91440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110000"/>
              </a:lnSpc>
            </a:pPr>
            <a:r>
              <a:rPr lang="tr-TR" altLang="zh-CN" sz="2400" b="1" dirty="0" smtClean="0">
                <a:solidFill>
                  <a:srgbClr val="250759"/>
                </a:solidFill>
                <a:cs typeface="Arial" pitchFamily="34" charset="0"/>
              </a:rPr>
              <a:t> </a:t>
            </a:r>
            <a:r>
              <a:rPr lang="tr-TR" altLang="zh-CN" sz="2400" b="1" dirty="0">
                <a:solidFill>
                  <a:srgbClr val="250759"/>
                </a:solidFill>
                <a:cs typeface="Arial" pitchFamily="34" charset="0"/>
              </a:rPr>
              <a:t>Palyatif Bakım Nedir? </a:t>
            </a:r>
            <a:endParaRPr lang="en-US" altLang="zh-CN" sz="2400" b="1" dirty="0">
              <a:solidFill>
                <a:srgbClr val="250759"/>
              </a:solidFill>
              <a:cs typeface="Arial" pitchFamily="34" charset="0"/>
            </a:endParaRPr>
          </a:p>
        </p:txBody>
      </p:sp>
      <p:sp>
        <p:nvSpPr>
          <p:cNvPr id="2" name="Slayt Numarası Yer Tutucusu 1"/>
          <p:cNvSpPr>
            <a:spLocks noGrp="1"/>
          </p:cNvSpPr>
          <p:nvPr>
            <p:ph type="sldNum" sz="quarter" idx="12"/>
          </p:nvPr>
        </p:nvSpPr>
        <p:spPr/>
        <p:txBody>
          <a:bodyPr/>
          <a:lstStyle/>
          <a:p>
            <a:pPr>
              <a:defRPr/>
            </a:pPr>
            <a:fld id="{ECB90FFF-5495-468C-B83F-ADD6D0EB90C9}" type="slidenum">
              <a:rPr lang="tr-TR" smtClean="0"/>
              <a:pPr>
                <a:defRPr/>
              </a:pPr>
              <a:t>3</a:t>
            </a:fld>
            <a:endParaRPr lang="tr-TR"/>
          </a:p>
        </p:txBody>
      </p:sp>
    </p:spTree>
    <p:extLst>
      <p:ext uri="{BB962C8B-B14F-4D97-AF65-F5344CB8AC3E}">
        <p14:creationId xmlns:p14="http://schemas.microsoft.com/office/powerpoint/2010/main" xmlns="" val="196285707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Numarası Yer Tutucusu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55F9572-4617-4A03-B630-651E4E0D682D}" type="slidenum">
              <a:rPr lang="tr-TR" smtClean="0">
                <a:solidFill>
                  <a:srgbClr val="898989"/>
                </a:solidFill>
              </a:rPr>
              <a:pPr eaLnBrk="1" hangingPunct="1"/>
              <a:t>30</a:t>
            </a:fld>
            <a:endParaRPr lang="tr-TR" smtClean="0">
              <a:solidFill>
                <a:srgbClr val="898989"/>
              </a:solidFill>
            </a:endParaRPr>
          </a:p>
        </p:txBody>
      </p:sp>
      <p:sp>
        <p:nvSpPr>
          <p:cNvPr id="33795" name="Title 1"/>
          <p:cNvSpPr txBox="1">
            <a:spLocks/>
          </p:cNvSpPr>
          <p:nvPr/>
        </p:nvSpPr>
        <p:spPr bwMode="auto">
          <a:xfrm>
            <a:off x="1524000" y="1"/>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ts val="3100"/>
              </a:lnSpc>
            </a:pPr>
            <a:endParaRPr lang="en-US" altLang="zh-CN" sz="2800" b="1" dirty="0">
              <a:solidFill>
                <a:srgbClr val="17A9A8"/>
              </a:solidFill>
              <a:cs typeface="Arial" pitchFamily="34" charset="0"/>
            </a:endParaRPr>
          </a:p>
        </p:txBody>
      </p:sp>
      <p:sp>
        <p:nvSpPr>
          <p:cNvPr id="33796" name="Title 1"/>
          <p:cNvSpPr txBox="1">
            <a:spLocks/>
          </p:cNvSpPr>
          <p:nvPr/>
        </p:nvSpPr>
        <p:spPr bwMode="auto">
          <a:xfrm>
            <a:off x="1524000" y="376673"/>
            <a:ext cx="91440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110000"/>
              </a:lnSpc>
            </a:pPr>
            <a:r>
              <a:rPr lang="tr-TR" altLang="zh-CN" sz="2800" b="1" dirty="0" smtClean="0">
                <a:solidFill>
                  <a:srgbClr val="B9077E"/>
                </a:solidFill>
                <a:cs typeface="Arial" pitchFamily="34" charset="0"/>
              </a:rPr>
              <a:t> </a:t>
            </a:r>
            <a:r>
              <a:rPr lang="tr-TR" altLang="zh-CN" sz="2800" b="1" dirty="0">
                <a:solidFill>
                  <a:srgbClr val="B9077E"/>
                </a:solidFill>
                <a:cs typeface="Arial" pitchFamily="34" charset="0"/>
              </a:rPr>
              <a:t>Neden Palyatif Bakım ?</a:t>
            </a:r>
            <a:endParaRPr lang="en-US" altLang="zh-CN" sz="2800" b="1" dirty="0">
              <a:solidFill>
                <a:srgbClr val="B9077E"/>
              </a:solidFill>
              <a:cs typeface="Arial" pitchFamily="34" charset="0"/>
            </a:endParaRPr>
          </a:p>
        </p:txBody>
      </p:sp>
      <p:sp>
        <p:nvSpPr>
          <p:cNvPr id="6" name="Content Placeholder 2"/>
          <p:cNvSpPr txBox="1">
            <a:spLocks/>
          </p:cNvSpPr>
          <p:nvPr/>
        </p:nvSpPr>
        <p:spPr>
          <a:xfrm>
            <a:off x="577516" y="1057227"/>
            <a:ext cx="11333747" cy="44958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tr-TR" sz="2800" dirty="0">
                <a:solidFill>
                  <a:srgbClr val="000090"/>
                </a:solidFill>
                <a:ea typeface="ＭＳ Ｐゴシック" pitchFamily="34" charset="-128"/>
              </a:rPr>
              <a:t>Kendi Kendimize ve Hastalarımıza Soruyor Muyuz? </a:t>
            </a:r>
          </a:p>
          <a:p>
            <a:pPr lvl="1">
              <a:defRPr/>
            </a:pPr>
            <a:r>
              <a:rPr lang="tr-TR" sz="2400" b="1" dirty="0">
                <a:solidFill>
                  <a:srgbClr val="7030A0"/>
                </a:solidFill>
                <a:ea typeface="ＭＳ Ｐゴシック" pitchFamily="34" charset="-128"/>
              </a:rPr>
              <a:t>Yılda kaç hastam ölüyor? </a:t>
            </a:r>
            <a:endParaRPr lang="en-US" sz="2400" b="1" dirty="0">
              <a:solidFill>
                <a:srgbClr val="7030A0"/>
              </a:solidFill>
              <a:ea typeface="Arial" pitchFamily="34" charset="0"/>
            </a:endParaRPr>
          </a:p>
          <a:p>
            <a:pPr lvl="1">
              <a:defRPr/>
            </a:pPr>
            <a:r>
              <a:rPr lang="tr-TR" sz="2400" b="1" dirty="0">
                <a:solidFill>
                  <a:srgbClr val="7030A0"/>
                </a:solidFill>
                <a:ea typeface="ＭＳ Ｐゴシック" pitchFamily="34" charset="-128"/>
              </a:rPr>
              <a:t>Ölen bir hastaya neden bakıyoruz? </a:t>
            </a:r>
          </a:p>
          <a:p>
            <a:pPr lvl="1">
              <a:defRPr/>
            </a:pPr>
            <a:r>
              <a:rPr lang="tr-TR" sz="2400" b="1" dirty="0">
                <a:solidFill>
                  <a:srgbClr val="7030A0"/>
                </a:solidFill>
                <a:ea typeface="ＭＳ Ｐゴシック" pitchFamily="34" charset="-128"/>
              </a:rPr>
              <a:t>Yaşamımızın anlamını, değerini ve</a:t>
            </a:r>
          </a:p>
          <a:p>
            <a:pPr lvl="1">
              <a:buNone/>
              <a:defRPr/>
            </a:pPr>
            <a:r>
              <a:rPr lang="tr-TR" sz="2400" b="1" dirty="0">
                <a:solidFill>
                  <a:srgbClr val="7030A0"/>
                </a:solidFill>
                <a:ea typeface="ＭＳ Ｐゴシック" pitchFamily="34" charset="-128"/>
              </a:rPr>
              <a:t>     kalitesini en çok ne belirler? </a:t>
            </a:r>
          </a:p>
          <a:p>
            <a:pPr lvl="1">
              <a:defRPr/>
            </a:pPr>
            <a:r>
              <a:rPr lang="tr-TR" sz="2400" b="1" dirty="0">
                <a:solidFill>
                  <a:srgbClr val="7030A0"/>
                </a:solidFill>
                <a:ea typeface="ＭＳ Ｐゴシック" pitchFamily="34" charset="-128"/>
              </a:rPr>
              <a:t>Nasıl bir ölüm isterdik? </a:t>
            </a:r>
          </a:p>
          <a:p>
            <a:pPr lvl="2">
              <a:defRPr/>
            </a:pPr>
            <a:r>
              <a:rPr lang="tr-TR" sz="2000" b="1" dirty="0">
                <a:solidFill>
                  <a:srgbClr val="7030A0"/>
                </a:solidFill>
                <a:ea typeface="ＭＳ Ｐゴシック" pitchFamily="34" charset="-128"/>
              </a:rPr>
              <a:t>Evde mi? </a:t>
            </a:r>
          </a:p>
          <a:p>
            <a:pPr lvl="3">
              <a:defRPr/>
            </a:pPr>
            <a:r>
              <a:rPr lang="tr-TR" sz="1600" b="1" dirty="0">
                <a:solidFill>
                  <a:srgbClr val="7030A0"/>
                </a:solidFill>
                <a:ea typeface="ＭＳ Ｐゴシック" pitchFamily="34" charset="-128"/>
              </a:rPr>
              <a:t>Hastaların büyük çoğunluğu evde ölmek isterken, %80’i hastanede ölüyor. </a:t>
            </a:r>
          </a:p>
          <a:p>
            <a:pPr lvl="1">
              <a:defRPr/>
            </a:pPr>
            <a:r>
              <a:rPr lang="tr-TR" sz="2400" b="1" dirty="0">
                <a:solidFill>
                  <a:srgbClr val="7030A0"/>
                </a:solidFill>
                <a:ea typeface="ＭＳ Ｐゴシック" pitchFamily="34" charset="-128"/>
              </a:rPr>
              <a:t>En çok korktuğumuz şey ne? Ölüm mü yoksa Ölüm Şekli Mi?</a:t>
            </a:r>
          </a:p>
          <a:p>
            <a:pPr lvl="1">
              <a:defRPr/>
            </a:pPr>
            <a:r>
              <a:rPr lang="tr-TR" sz="2400" b="1" dirty="0">
                <a:solidFill>
                  <a:srgbClr val="7030A0"/>
                </a:solidFill>
                <a:ea typeface="ＭＳ Ｐゴシック" pitchFamily="34" charset="-128"/>
              </a:rPr>
              <a:t>Önümüzdeki 1-2 haftada ne yapsak kendimizi daha mutlu hissederdik? </a:t>
            </a:r>
          </a:p>
          <a:p>
            <a:pPr lvl="1">
              <a:defRPr/>
            </a:pPr>
            <a:endParaRPr lang="en-US" sz="2400" dirty="0">
              <a:ea typeface="ＭＳ Ｐゴシック" pitchFamily="34" charset="-128"/>
            </a:endParaRPr>
          </a:p>
        </p:txBody>
      </p:sp>
      <p:pic>
        <p:nvPicPr>
          <p:cNvPr id="33798" name="Picture 4" descr="gibson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98694" y="1645086"/>
            <a:ext cx="2929011" cy="2304256"/>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4425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dirty="0"/>
          </a:p>
        </p:txBody>
      </p:sp>
      <p:sp>
        <p:nvSpPr>
          <p:cNvPr id="4" name="3 Slayt Numarası Yer Tutucusu"/>
          <p:cNvSpPr>
            <a:spLocks noGrp="1"/>
          </p:cNvSpPr>
          <p:nvPr>
            <p:ph type="sldNum" sz="quarter" idx="12"/>
          </p:nvPr>
        </p:nvSpPr>
        <p:spPr/>
        <p:txBody>
          <a:bodyPr/>
          <a:lstStyle/>
          <a:p>
            <a:pPr>
              <a:defRPr/>
            </a:pPr>
            <a:fld id="{E139232B-DB47-46F5-981E-4F8C1D09B4EA}" type="slidenum">
              <a:rPr lang="tr-TR" smtClean="0"/>
              <a:pPr>
                <a:defRPr/>
              </a:pPr>
              <a:t>31</a:t>
            </a:fld>
            <a:endParaRPr lang="tr-TR"/>
          </a:p>
        </p:txBody>
      </p:sp>
      <p:pic>
        <p:nvPicPr>
          <p:cNvPr id="55298" name="Picture 2" descr="F:\22-29 eylül abd çalışma ziyareti resim video\murat gültekin\IMG_435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72064" y="9661"/>
            <a:ext cx="3995936" cy="3186354"/>
          </a:xfrm>
          <a:prstGeom prst="rect">
            <a:avLst/>
          </a:prstGeom>
          <a:noFill/>
          <a:extLst>
            <a:ext uri="{909E8E84-426E-40DD-AFC4-6F175D3DCCD1}">
              <a14:hiddenFill xmlns:a14="http://schemas.microsoft.com/office/drawing/2010/main" xmlns="">
                <a:solidFill>
                  <a:srgbClr val="FFFFFF"/>
                </a:solidFill>
              </a14:hiddenFill>
            </a:ext>
          </a:extLst>
        </p:spPr>
      </p:pic>
      <p:pic>
        <p:nvPicPr>
          <p:cNvPr id="55299" name="Picture 3" descr="F:\22-29 eylül abd çalışma ziyareti resim video\murat gültekin\IMG_43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4002152"/>
            <a:ext cx="3827676" cy="2870757"/>
          </a:xfrm>
          <a:prstGeom prst="rect">
            <a:avLst/>
          </a:prstGeom>
          <a:noFill/>
          <a:extLst>
            <a:ext uri="{909E8E84-426E-40DD-AFC4-6F175D3DCCD1}">
              <a14:hiddenFill xmlns:a14="http://schemas.microsoft.com/office/drawing/2010/main" xmlns="">
                <a:solidFill>
                  <a:srgbClr val="FFFFFF"/>
                </a:solidFill>
              </a14:hiddenFill>
            </a:ext>
          </a:extLst>
        </p:spPr>
      </p:pic>
      <p:pic>
        <p:nvPicPr>
          <p:cNvPr id="55300" name="Picture 4" descr="F:\22-29 eylül abd çalışma ziyareti resim video\murat gültekin\IMG_438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72065" y="3720300"/>
            <a:ext cx="3963921" cy="2972941"/>
          </a:xfrm>
          <a:prstGeom prst="rect">
            <a:avLst/>
          </a:prstGeom>
          <a:noFill/>
          <a:extLst>
            <a:ext uri="{909E8E84-426E-40DD-AFC4-6F175D3DCCD1}">
              <a14:hiddenFill xmlns:a14="http://schemas.microsoft.com/office/drawing/2010/main" xmlns="">
                <a:solidFill>
                  <a:srgbClr val="FFFFFF"/>
                </a:solidFill>
              </a14:hiddenFill>
            </a:ext>
          </a:extLst>
        </p:spPr>
      </p:pic>
      <p:pic>
        <p:nvPicPr>
          <p:cNvPr id="55301" name="Picture 5" descr="F:\22-29 eylül abd çalışma ziyareti resim video\murat gültekin\IMG_4399.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24000" y="0"/>
            <a:ext cx="4248472" cy="3186354"/>
          </a:xfrm>
          <a:prstGeom prst="rect">
            <a:avLst/>
          </a:prstGeom>
          <a:noFill/>
          <a:extLst>
            <a:ext uri="{909E8E84-426E-40DD-AFC4-6F175D3DCCD1}">
              <a14:hiddenFill xmlns:a14="http://schemas.microsoft.com/office/drawing/2010/main" xmlns="">
                <a:solidFill>
                  <a:srgbClr val="FFFFFF"/>
                </a:solidFill>
              </a14:hiddenFill>
            </a:ext>
          </a:extLst>
        </p:spPr>
      </p:pic>
      <p:pic>
        <p:nvPicPr>
          <p:cNvPr id="55302" name="Picture 6" descr="F:\22-29 eylül abd çalışma ziyareti resim video\murat gültekin\IMG_4427.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79776" y="1611966"/>
            <a:ext cx="4590256" cy="34426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8248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sp>
        <p:nvSpPr>
          <p:cNvPr id="4" name="3 Slayt Numarası Yer Tutucusu"/>
          <p:cNvSpPr>
            <a:spLocks noGrp="1"/>
          </p:cNvSpPr>
          <p:nvPr>
            <p:ph type="sldNum" sz="quarter" idx="12"/>
          </p:nvPr>
        </p:nvSpPr>
        <p:spPr/>
        <p:txBody>
          <a:bodyPr/>
          <a:lstStyle/>
          <a:p>
            <a:pPr>
              <a:defRPr/>
            </a:pPr>
            <a:fld id="{E139232B-DB47-46F5-981E-4F8C1D09B4EA}" type="slidenum">
              <a:rPr lang="tr-TR" smtClean="0"/>
              <a:pPr>
                <a:defRPr/>
              </a:pPr>
              <a:t>32</a:t>
            </a:fld>
            <a:endParaRPr lang="tr-TR"/>
          </a:p>
        </p:txBody>
      </p:sp>
      <p:pic>
        <p:nvPicPr>
          <p:cNvPr id="5122" name="Picture 2"/>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xmlns="" val="3130485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Grp="1" noChangeAspect="1" noChangeArrowheads="1"/>
          </p:cNvPicPr>
          <p:nvPr>
            <p:ph idx="1"/>
          </p:nvPr>
        </p:nvPicPr>
        <p:blipFill>
          <a:blip r:embed="rId2" cstate="print">
            <a:extLst/>
          </a:blip>
          <a:srcRect/>
          <a:stretch>
            <a:fillRect/>
          </a:stretch>
        </p:blipFill>
        <p:spPr>
          <a:xfrm>
            <a:off x="2063553" y="1700809"/>
            <a:ext cx="3247619" cy="243809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7106" name="Slayt Numarası Yer Tutucusu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2E80398-CAA1-4C9D-BBC1-46447E7E7C00}" type="slidenum">
              <a:rPr lang="tr-TR" smtClean="0">
                <a:solidFill>
                  <a:srgbClr val="898989"/>
                </a:solidFill>
              </a:rPr>
              <a:pPr eaLnBrk="1" hangingPunct="1"/>
              <a:t>33</a:t>
            </a:fld>
            <a:endParaRPr lang="tr-TR" smtClean="0">
              <a:solidFill>
                <a:srgbClr val="898989"/>
              </a:solidFill>
            </a:endParaRPr>
          </a:p>
        </p:txBody>
      </p:sp>
      <p:sp>
        <p:nvSpPr>
          <p:cNvPr id="47107" name="Title 1"/>
          <p:cNvSpPr txBox="1">
            <a:spLocks/>
          </p:cNvSpPr>
          <p:nvPr/>
        </p:nvSpPr>
        <p:spPr bwMode="auto">
          <a:xfrm>
            <a:off x="1524000" y="0"/>
            <a:ext cx="9144000" cy="134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ts val="3100"/>
              </a:lnSpc>
            </a:pPr>
            <a:r>
              <a:rPr lang="tr-TR" altLang="zh-CN" sz="2800" b="1" dirty="0" smtClean="0">
                <a:solidFill>
                  <a:srgbClr val="17A9A8"/>
                </a:solidFill>
                <a:cs typeface="Arial" pitchFamily="34" charset="0"/>
              </a:rPr>
              <a:t>Palyatif </a:t>
            </a:r>
            <a:r>
              <a:rPr lang="tr-TR" altLang="zh-CN" sz="2800" b="1" dirty="0">
                <a:solidFill>
                  <a:srgbClr val="17A9A8"/>
                </a:solidFill>
                <a:cs typeface="Arial" pitchFamily="34" charset="0"/>
              </a:rPr>
              <a:t>Bakıma Genel Bakış </a:t>
            </a:r>
            <a:endParaRPr lang="en-US" altLang="zh-CN" sz="2800" b="1" dirty="0">
              <a:solidFill>
                <a:srgbClr val="17A9A8"/>
              </a:solidFill>
              <a:cs typeface="Arial" pitchFamily="34" charset="0"/>
            </a:endParaRPr>
          </a:p>
        </p:txBody>
      </p:sp>
      <p:pic>
        <p:nvPicPr>
          <p:cNvPr id="15" name="Picture 5"/>
          <p:cNvPicPr>
            <a:picLocks noChangeAspect="1" noChangeArrowheads="1"/>
          </p:cNvPicPr>
          <p:nvPr/>
        </p:nvPicPr>
        <p:blipFill>
          <a:blip r:embed="rId3" cstate="print">
            <a:extLst/>
          </a:blip>
          <a:srcRect/>
          <a:stretch>
            <a:fillRect/>
          </a:stretch>
        </p:blipFill>
        <p:spPr bwMode="auto">
          <a:xfrm>
            <a:off x="6626994" y="1700808"/>
            <a:ext cx="3573462" cy="238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2"/>
          <p:cNvPicPr>
            <a:picLocks noChangeAspect="1" noChangeArrowheads="1"/>
          </p:cNvPicPr>
          <p:nvPr/>
        </p:nvPicPr>
        <p:blipFill>
          <a:blip r:embed="rId4" cstate="print">
            <a:extLst/>
          </a:blip>
          <a:srcRect/>
          <a:stretch>
            <a:fillRect/>
          </a:stretch>
        </p:blipFill>
        <p:spPr bwMode="auto">
          <a:xfrm>
            <a:off x="2529088" y="4221088"/>
            <a:ext cx="3350889" cy="2386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 name="Picture 2"/>
          <p:cNvPicPr>
            <a:picLocks noChangeAspect="1" noChangeArrowheads="1"/>
          </p:cNvPicPr>
          <p:nvPr/>
        </p:nvPicPr>
        <p:blipFill>
          <a:blip r:embed="rId5" cstate="print">
            <a:extLst/>
          </a:blip>
          <a:srcRect/>
          <a:stretch>
            <a:fillRect/>
          </a:stretch>
        </p:blipFill>
        <p:spPr bwMode="auto">
          <a:xfrm>
            <a:off x="5951984" y="4175126"/>
            <a:ext cx="3604518" cy="2484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4180668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İçerik Yer Tutucusu 2"/>
          <p:cNvSpPr>
            <a:spLocks noGrp="1"/>
          </p:cNvSpPr>
          <p:nvPr>
            <p:ph idx="1"/>
          </p:nvPr>
        </p:nvSpPr>
        <p:spPr>
          <a:xfrm>
            <a:off x="1944130" y="2125362"/>
            <a:ext cx="8266670" cy="4111927"/>
          </a:xfrm>
        </p:spPr>
        <p:txBody>
          <a:bodyPr/>
          <a:lstStyle/>
          <a:p>
            <a:r>
              <a:rPr lang="tr-TR" sz="2800" dirty="0" smtClean="0">
                <a:solidFill>
                  <a:srgbClr val="002060"/>
                </a:solidFill>
                <a:ea typeface="ＭＳ Ｐゴシック" pitchFamily="34" charset="-128"/>
              </a:rPr>
              <a:t>Yıllarca üzerinde durulmamış</a:t>
            </a:r>
          </a:p>
          <a:p>
            <a:r>
              <a:rPr lang="tr-TR" sz="2800" dirty="0" smtClean="0">
                <a:solidFill>
                  <a:srgbClr val="002060"/>
                </a:solidFill>
                <a:ea typeface="ＭＳ Ｐゴシック" pitchFamily="34" charset="-128"/>
              </a:rPr>
              <a:t>Kültürel/ İnsan Kaynakları/ Hekimlerin farkındalığı (Geleneksel Türk Aile Yapısı)</a:t>
            </a:r>
          </a:p>
          <a:p>
            <a:r>
              <a:rPr lang="tr-TR" sz="2800" dirty="0" smtClean="0">
                <a:solidFill>
                  <a:srgbClr val="002060"/>
                </a:solidFill>
                <a:ea typeface="ＭＳ Ｐゴシック" pitchFamily="34" charset="-128"/>
              </a:rPr>
              <a:t>Palyatif Bakım merkezimiz çok sınırlı</a:t>
            </a:r>
          </a:p>
          <a:p>
            <a:r>
              <a:rPr lang="tr-TR" sz="2800" dirty="0" smtClean="0">
                <a:solidFill>
                  <a:srgbClr val="002060"/>
                </a:solidFill>
                <a:ea typeface="ＭＳ Ｐゴシック" pitchFamily="34" charset="-128"/>
              </a:rPr>
              <a:t>Bir kaç adet (7-8) destek tedavisi merkezi</a:t>
            </a:r>
          </a:p>
          <a:p>
            <a:r>
              <a:rPr lang="tr-TR" sz="2800" dirty="0" smtClean="0">
                <a:solidFill>
                  <a:srgbClr val="002060"/>
                </a:solidFill>
                <a:ea typeface="ＭＳ Ｐゴシック" pitchFamily="34" charset="-128"/>
              </a:rPr>
              <a:t>Ağrı merkezi sayısı yüksek ancak çoğu büyük şehirlerde yerleşik</a:t>
            </a:r>
          </a:p>
          <a:p>
            <a:endParaRPr lang="tr-TR" dirty="0" smtClean="0">
              <a:ea typeface="ＭＳ Ｐゴシック" pitchFamily="34" charset="-128"/>
            </a:endParaRPr>
          </a:p>
        </p:txBody>
      </p:sp>
      <p:sp>
        <p:nvSpPr>
          <p:cNvPr id="50179" name="Slayt Numarası Yer Tutucusu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76E2B42-91CB-461C-8F60-44FE443D7021}" type="slidenum">
              <a:rPr lang="tr-TR" smtClean="0">
                <a:solidFill>
                  <a:srgbClr val="898989"/>
                </a:solidFill>
              </a:rPr>
              <a:pPr eaLnBrk="1" hangingPunct="1"/>
              <a:t>34</a:t>
            </a:fld>
            <a:endParaRPr lang="tr-TR" smtClean="0">
              <a:solidFill>
                <a:srgbClr val="898989"/>
              </a:solidFill>
            </a:endParaRPr>
          </a:p>
        </p:txBody>
      </p:sp>
      <p:sp>
        <p:nvSpPr>
          <p:cNvPr id="50180" name="Title 1"/>
          <p:cNvSpPr txBox="1">
            <a:spLocks/>
          </p:cNvSpPr>
          <p:nvPr/>
        </p:nvSpPr>
        <p:spPr bwMode="auto">
          <a:xfrm>
            <a:off x="1548714" y="757880"/>
            <a:ext cx="9119286" cy="583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ts val="3100"/>
              </a:lnSpc>
            </a:pPr>
            <a:r>
              <a:rPr lang="tr-TR" altLang="zh-CN" sz="2800" b="1" dirty="0" smtClean="0">
                <a:solidFill>
                  <a:srgbClr val="17A9A8"/>
                </a:solidFill>
                <a:cs typeface="Arial" pitchFamily="34" charset="0"/>
              </a:rPr>
              <a:t>Türkiye’de </a:t>
            </a:r>
            <a:r>
              <a:rPr lang="tr-TR" altLang="zh-CN" sz="2800" b="1" dirty="0">
                <a:solidFill>
                  <a:srgbClr val="17A9A8"/>
                </a:solidFill>
                <a:cs typeface="Arial" pitchFamily="34" charset="0"/>
              </a:rPr>
              <a:t>Palyatif  Bakım</a:t>
            </a:r>
          </a:p>
          <a:p>
            <a:pPr algn="ctr" eaLnBrk="1" hangingPunct="1">
              <a:lnSpc>
                <a:spcPts val="3100"/>
              </a:lnSpc>
            </a:pPr>
            <a:r>
              <a:rPr lang="en-US" altLang="zh-CN" sz="2800" b="1" dirty="0">
                <a:solidFill>
                  <a:srgbClr val="17A9A8"/>
                </a:solidFill>
                <a:cs typeface="Arial" pitchFamily="34" charset="0"/>
              </a:rPr>
              <a:t> </a:t>
            </a:r>
          </a:p>
        </p:txBody>
      </p:sp>
      <p:sp>
        <p:nvSpPr>
          <p:cNvPr id="50181" name="Title 1"/>
          <p:cNvSpPr txBox="1">
            <a:spLocks/>
          </p:cNvSpPr>
          <p:nvPr/>
        </p:nvSpPr>
        <p:spPr bwMode="auto">
          <a:xfrm>
            <a:off x="1569867" y="1353350"/>
            <a:ext cx="9144001" cy="640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110000"/>
              </a:lnSpc>
            </a:pPr>
            <a:r>
              <a:rPr lang="tr-TR" altLang="zh-CN" sz="2400" b="1" dirty="0" smtClean="0">
                <a:solidFill>
                  <a:srgbClr val="7030A0"/>
                </a:solidFill>
                <a:ea typeface="SimSun" pitchFamily="2" charset="-122"/>
                <a:cs typeface="Arial" pitchFamily="34" charset="0"/>
              </a:rPr>
              <a:t> </a:t>
            </a:r>
            <a:r>
              <a:rPr lang="tr-TR" altLang="zh-CN" sz="2400" b="1" dirty="0">
                <a:solidFill>
                  <a:srgbClr val="7030A0"/>
                </a:solidFill>
                <a:ea typeface="SimSun" pitchFamily="2" charset="-122"/>
                <a:cs typeface="Arial" pitchFamily="34" charset="0"/>
              </a:rPr>
              <a:t>Mevcut Durum</a:t>
            </a:r>
            <a:endParaRPr lang="en-US" altLang="zh-CN" sz="2400" b="1" dirty="0">
              <a:solidFill>
                <a:srgbClr val="7030A0"/>
              </a:solidFill>
              <a:ea typeface="SimSun" pitchFamily="2" charset="-122"/>
              <a:cs typeface="Arial" pitchFamily="34" charset="0"/>
            </a:endParaRPr>
          </a:p>
          <a:p>
            <a:pPr algn="ctr" eaLnBrk="1" hangingPunct="1">
              <a:lnSpc>
                <a:spcPct val="110000"/>
              </a:lnSpc>
            </a:pPr>
            <a:endParaRPr lang="en-US" altLang="zh-CN" sz="2400" b="1" dirty="0">
              <a:solidFill>
                <a:srgbClr val="7030A0"/>
              </a:solidFill>
              <a:ea typeface="SimSun" pitchFamily="2" charset="-122"/>
              <a:cs typeface="Arial" pitchFamily="34" charset="0"/>
            </a:endParaRPr>
          </a:p>
        </p:txBody>
      </p:sp>
    </p:spTree>
    <p:extLst>
      <p:ext uri="{BB962C8B-B14F-4D97-AF65-F5344CB8AC3E}">
        <p14:creationId xmlns:p14="http://schemas.microsoft.com/office/powerpoint/2010/main" xmlns="" val="2958937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19536" y="0"/>
            <a:ext cx="8229600" cy="1124744"/>
          </a:xfrm>
        </p:spPr>
        <p:txBody>
          <a:bodyPr>
            <a:normAutofit/>
          </a:bodyPr>
          <a:lstStyle/>
          <a:p>
            <a:pPr>
              <a:lnSpc>
                <a:spcPts val="3100"/>
              </a:lnSpc>
              <a:spcBef>
                <a:spcPts val="0"/>
              </a:spcBef>
            </a:pPr>
            <a:r>
              <a:rPr lang="tr-TR" altLang="zh-CN" sz="2800" b="1" dirty="0">
                <a:solidFill>
                  <a:srgbClr val="17A9A8"/>
                </a:solidFill>
                <a:latin typeface="Arial" panose="020B0604020202020204" pitchFamily="34" charset="0"/>
                <a:cs typeface="Arial" panose="020B0604020202020204" pitchFamily="34" charset="0"/>
              </a:rPr>
              <a:t>B </a:t>
            </a:r>
            <a:r>
              <a:rPr lang="tr-TR" altLang="zh-CN" sz="2800" b="1" dirty="0" smtClean="0">
                <a:solidFill>
                  <a:srgbClr val="17A9A8"/>
                </a:solidFill>
                <a:latin typeface="Arial" panose="020B0604020202020204" pitchFamily="34" charset="0"/>
                <a:cs typeface="Arial" panose="020B0604020202020204" pitchFamily="34" charset="0"/>
              </a:rPr>
              <a:t>–Türkiye’de </a:t>
            </a:r>
            <a:r>
              <a:rPr lang="tr-TR" altLang="zh-CN" sz="2800" b="1" dirty="0">
                <a:solidFill>
                  <a:srgbClr val="17A9A8"/>
                </a:solidFill>
                <a:latin typeface="Arial" panose="020B0604020202020204" pitchFamily="34" charset="0"/>
                <a:cs typeface="Arial" panose="020B0604020202020204" pitchFamily="34" charset="0"/>
              </a:rPr>
              <a:t>Palyatif  Bakım</a:t>
            </a:r>
            <a:endParaRPr lang="tr-TR" altLang="zh-CN" sz="2800" dirty="0">
              <a:latin typeface="Arial" panose="020B0604020202020204" pitchFamily="34" charset="0"/>
              <a:cs typeface="Arial" panose="020B0604020202020204" pitchFamily="34" charset="0"/>
            </a:endParaRPr>
          </a:p>
        </p:txBody>
      </p:sp>
      <p:pic>
        <p:nvPicPr>
          <p:cNvPr id="4" name="Picture 1"/>
          <p:cNvPicPr>
            <a:picLocks noGrp="1"/>
          </p:cNvPicPr>
          <p:nvPr>
            <p:ph idx="1"/>
          </p:nvPr>
        </p:nvPicPr>
        <p:blipFill rotWithShape="1">
          <a:blip r:embed="rId2"/>
          <a:stretch/>
        </p:blipFill>
        <p:spPr bwMode="auto">
          <a:xfrm>
            <a:off x="1138334" y="1026367"/>
            <a:ext cx="9647853" cy="5298233"/>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800817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1173908720"/>
              </p:ext>
            </p:extLst>
          </p:nvPr>
        </p:nvGraphicFramePr>
        <p:xfrm>
          <a:off x="848664" y="858417"/>
          <a:ext cx="11113181" cy="5999584"/>
        </p:xfrm>
        <a:graphic>
          <a:graphicData uri="http://schemas.openxmlformats.org/drawingml/2006/table">
            <a:tbl>
              <a:tblPr firstRow="1" firstCol="1" bandRow="1">
                <a:tableStyleId>{5C22544A-7EE6-4342-B048-85BDC9FD1C3A}</a:tableStyleId>
              </a:tblPr>
              <a:tblGrid>
                <a:gridCol w="3494154"/>
                <a:gridCol w="1588556"/>
                <a:gridCol w="1746518"/>
                <a:gridCol w="1746518"/>
                <a:gridCol w="2537435"/>
              </a:tblGrid>
              <a:tr h="696311">
                <a:tc>
                  <a:txBody>
                    <a:bodyPr/>
                    <a:lstStyle/>
                    <a:p>
                      <a:pPr algn="just">
                        <a:lnSpc>
                          <a:spcPct val="150000"/>
                        </a:lnSpc>
                        <a:spcAft>
                          <a:spcPts val="0"/>
                        </a:spcAft>
                      </a:pPr>
                      <a:r>
                        <a:rPr lang="tr-TR" sz="1100" dirty="0" err="1">
                          <a:effectLst/>
                        </a:rPr>
                        <a:t>Year</a:t>
                      </a:r>
                      <a:endParaRPr lang="tr-TR" sz="1100" dirty="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Fentanyl ME</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dirty="0" err="1">
                          <a:effectLst/>
                        </a:rPr>
                        <a:t>Morphine</a:t>
                      </a:r>
                      <a:r>
                        <a:rPr lang="tr-TR" sz="1100" dirty="0">
                          <a:effectLst/>
                        </a:rPr>
                        <a:t> ME</a:t>
                      </a:r>
                      <a:endParaRPr lang="tr-TR" sz="1100" dirty="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Pethidine ME</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dirty="0">
                          <a:effectLst/>
                        </a:rPr>
                        <a:t>Total ME</a:t>
                      </a:r>
                      <a:endParaRPr lang="tr-TR" sz="1100" dirty="0">
                        <a:effectLst/>
                        <a:latin typeface="Calibri"/>
                        <a:ea typeface="Calibri"/>
                        <a:cs typeface="Arial"/>
                      </a:endParaRPr>
                    </a:p>
                  </a:txBody>
                  <a:tcPr marL="81018" marR="81018" marT="0" marB="0"/>
                </a:tc>
              </a:tr>
              <a:tr h="477120">
                <a:tc>
                  <a:txBody>
                    <a:bodyPr/>
                    <a:lstStyle/>
                    <a:p>
                      <a:pPr algn="just">
                        <a:lnSpc>
                          <a:spcPct val="150000"/>
                        </a:lnSpc>
                        <a:spcAft>
                          <a:spcPts val="0"/>
                        </a:spcAft>
                      </a:pPr>
                      <a:r>
                        <a:rPr lang="tr-TR" sz="1100">
                          <a:effectLst/>
                        </a:rPr>
                        <a:t>1980</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dirty="0">
                          <a:effectLst/>
                        </a:rPr>
                        <a:t> </a:t>
                      </a:r>
                      <a:endParaRPr lang="tr-TR" sz="1100" dirty="0">
                        <a:effectLst/>
                        <a:latin typeface="Calibri"/>
                        <a:ea typeface="Calibri"/>
                        <a:cs typeface="Arial"/>
                      </a:endParaRPr>
                    </a:p>
                  </a:txBody>
                  <a:tcPr marL="81018" marR="81018" marT="0" marB="0"/>
                </a:tc>
                <a:tc>
                  <a:txBody>
                    <a:bodyPr/>
                    <a:lstStyle/>
                    <a:p>
                      <a:pPr algn="just">
                        <a:lnSpc>
                          <a:spcPct val="150000"/>
                        </a:lnSpc>
                        <a:spcAft>
                          <a:spcPts val="0"/>
                        </a:spcAft>
                      </a:pPr>
                      <a:r>
                        <a:rPr lang="tr-TR" sz="1100" dirty="0">
                          <a:effectLst/>
                        </a:rPr>
                        <a:t>0.0623</a:t>
                      </a:r>
                      <a:endParaRPr lang="tr-TR" sz="1100" dirty="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0.0314</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0.0937</a:t>
                      </a:r>
                      <a:endParaRPr lang="tr-TR" sz="1100">
                        <a:effectLst/>
                        <a:latin typeface="Calibri"/>
                        <a:ea typeface="Calibri"/>
                        <a:cs typeface="Arial"/>
                      </a:endParaRPr>
                    </a:p>
                  </a:txBody>
                  <a:tcPr marL="81018" marR="81018" marT="0" marB="0"/>
                </a:tc>
              </a:tr>
              <a:tr h="477120">
                <a:tc>
                  <a:txBody>
                    <a:bodyPr/>
                    <a:lstStyle/>
                    <a:p>
                      <a:pPr algn="just">
                        <a:lnSpc>
                          <a:spcPct val="150000"/>
                        </a:lnSpc>
                        <a:spcAft>
                          <a:spcPts val="0"/>
                        </a:spcAft>
                      </a:pPr>
                      <a:r>
                        <a:rPr lang="tr-TR" sz="1100">
                          <a:effectLst/>
                        </a:rPr>
                        <a:t>1990</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0.1723</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0.0357</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0.3166</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0.5246</a:t>
                      </a:r>
                      <a:endParaRPr lang="tr-TR" sz="1100">
                        <a:effectLst/>
                        <a:latin typeface="Calibri"/>
                        <a:ea typeface="Calibri"/>
                        <a:cs typeface="Arial"/>
                      </a:endParaRPr>
                    </a:p>
                  </a:txBody>
                  <a:tcPr marL="81018" marR="81018" marT="0" marB="0"/>
                </a:tc>
              </a:tr>
              <a:tr h="477120">
                <a:tc>
                  <a:txBody>
                    <a:bodyPr/>
                    <a:lstStyle/>
                    <a:p>
                      <a:pPr algn="just">
                        <a:lnSpc>
                          <a:spcPct val="150000"/>
                        </a:lnSpc>
                        <a:spcAft>
                          <a:spcPts val="0"/>
                        </a:spcAft>
                      </a:pPr>
                      <a:r>
                        <a:rPr lang="tr-TR" sz="1100" dirty="0">
                          <a:effectLst/>
                        </a:rPr>
                        <a:t>2000</a:t>
                      </a:r>
                      <a:endParaRPr lang="tr-TR" sz="1100" dirty="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1.6516</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dirty="0">
                          <a:effectLst/>
                        </a:rPr>
                        <a:t>0.2738</a:t>
                      </a:r>
                      <a:endParaRPr lang="tr-TR" sz="1100" dirty="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0.4828</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dirty="0">
                          <a:effectLst/>
                        </a:rPr>
                        <a:t>2.4081</a:t>
                      </a:r>
                      <a:endParaRPr lang="tr-TR" sz="1100" dirty="0">
                        <a:effectLst/>
                        <a:latin typeface="Calibri"/>
                        <a:ea typeface="Calibri"/>
                        <a:cs typeface="Arial"/>
                      </a:endParaRPr>
                    </a:p>
                  </a:txBody>
                  <a:tcPr marL="81018" marR="81018" marT="0" marB="0"/>
                </a:tc>
              </a:tr>
              <a:tr h="477120">
                <a:tc>
                  <a:txBody>
                    <a:bodyPr/>
                    <a:lstStyle/>
                    <a:p>
                      <a:pPr algn="just">
                        <a:lnSpc>
                          <a:spcPct val="150000"/>
                        </a:lnSpc>
                        <a:spcAft>
                          <a:spcPts val="0"/>
                        </a:spcAft>
                      </a:pPr>
                      <a:r>
                        <a:rPr lang="tr-TR" sz="1100" dirty="0">
                          <a:effectLst/>
                        </a:rPr>
                        <a:t>2006</a:t>
                      </a:r>
                      <a:endParaRPr lang="tr-TR" sz="1100" dirty="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3.8660</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0.0312</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0.5425</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4.4398</a:t>
                      </a:r>
                      <a:endParaRPr lang="tr-TR" sz="1100">
                        <a:effectLst/>
                        <a:latin typeface="Calibri"/>
                        <a:ea typeface="Calibri"/>
                        <a:cs typeface="Arial"/>
                      </a:endParaRPr>
                    </a:p>
                  </a:txBody>
                  <a:tcPr marL="81018" marR="81018" marT="0" marB="0"/>
                </a:tc>
              </a:tr>
              <a:tr h="477120">
                <a:tc>
                  <a:txBody>
                    <a:bodyPr/>
                    <a:lstStyle/>
                    <a:p>
                      <a:pPr algn="just">
                        <a:lnSpc>
                          <a:spcPct val="150000"/>
                        </a:lnSpc>
                        <a:spcAft>
                          <a:spcPts val="0"/>
                        </a:spcAft>
                      </a:pPr>
                      <a:r>
                        <a:rPr lang="tr-TR" sz="1100">
                          <a:effectLst/>
                        </a:rPr>
                        <a:t>2007</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7.2625</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0.1763</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0.5879</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dirty="0">
                          <a:effectLst/>
                        </a:rPr>
                        <a:t>8.0266</a:t>
                      </a:r>
                      <a:endParaRPr lang="tr-TR" sz="1100" dirty="0">
                        <a:effectLst/>
                        <a:latin typeface="Calibri"/>
                        <a:ea typeface="Calibri"/>
                        <a:cs typeface="Arial"/>
                      </a:endParaRPr>
                    </a:p>
                  </a:txBody>
                  <a:tcPr marL="81018" marR="81018" marT="0" marB="0"/>
                </a:tc>
              </a:tr>
              <a:tr h="477120">
                <a:tc>
                  <a:txBody>
                    <a:bodyPr/>
                    <a:lstStyle/>
                    <a:p>
                      <a:pPr algn="just">
                        <a:lnSpc>
                          <a:spcPct val="150000"/>
                        </a:lnSpc>
                        <a:spcAft>
                          <a:spcPts val="0"/>
                        </a:spcAft>
                      </a:pPr>
                      <a:r>
                        <a:rPr lang="tr-TR" sz="1100">
                          <a:effectLst/>
                        </a:rPr>
                        <a:t>2008</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10.2028</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0.0625</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0.6312</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10.9014</a:t>
                      </a:r>
                      <a:endParaRPr lang="tr-TR" sz="1100">
                        <a:effectLst/>
                        <a:latin typeface="Calibri"/>
                        <a:ea typeface="Calibri"/>
                        <a:cs typeface="Arial"/>
                      </a:endParaRPr>
                    </a:p>
                  </a:txBody>
                  <a:tcPr marL="81018" marR="81018" marT="0" marB="0"/>
                </a:tc>
              </a:tr>
              <a:tr h="477120">
                <a:tc>
                  <a:txBody>
                    <a:bodyPr/>
                    <a:lstStyle/>
                    <a:p>
                      <a:pPr algn="just">
                        <a:lnSpc>
                          <a:spcPct val="150000"/>
                        </a:lnSpc>
                        <a:spcAft>
                          <a:spcPts val="0"/>
                        </a:spcAft>
                      </a:pPr>
                      <a:r>
                        <a:rPr lang="tr-TR" sz="1100">
                          <a:effectLst/>
                        </a:rPr>
                        <a:t>2010</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10.8251</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0.0953</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0.5745</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11.5645</a:t>
                      </a:r>
                      <a:endParaRPr lang="tr-TR" sz="1100">
                        <a:effectLst/>
                        <a:latin typeface="Calibri"/>
                        <a:ea typeface="Calibri"/>
                        <a:cs typeface="Arial"/>
                      </a:endParaRPr>
                    </a:p>
                  </a:txBody>
                  <a:tcPr marL="81018" marR="81018" marT="0" marB="0"/>
                </a:tc>
              </a:tr>
              <a:tr h="477120">
                <a:tc>
                  <a:txBody>
                    <a:bodyPr/>
                    <a:lstStyle/>
                    <a:p>
                      <a:pPr algn="just">
                        <a:lnSpc>
                          <a:spcPct val="150000"/>
                        </a:lnSpc>
                        <a:spcAft>
                          <a:spcPts val="0"/>
                        </a:spcAft>
                      </a:pPr>
                      <a:r>
                        <a:rPr lang="tr-TR" sz="1100">
                          <a:effectLst/>
                        </a:rPr>
                        <a:t>2011</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11.4504</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0.2286</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0.5413</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12.2204</a:t>
                      </a:r>
                      <a:endParaRPr lang="tr-TR" sz="1100">
                        <a:effectLst/>
                        <a:latin typeface="Calibri"/>
                        <a:ea typeface="Calibri"/>
                        <a:cs typeface="Arial"/>
                      </a:endParaRPr>
                    </a:p>
                  </a:txBody>
                  <a:tcPr marL="81018" marR="81018" marT="0" marB="0"/>
                </a:tc>
              </a:tr>
              <a:tr h="1009193">
                <a:tc>
                  <a:txBody>
                    <a:bodyPr/>
                    <a:lstStyle/>
                    <a:p>
                      <a:pPr>
                        <a:lnSpc>
                          <a:spcPct val="150000"/>
                        </a:lnSpc>
                        <a:spcAft>
                          <a:spcPts val="0"/>
                        </a:spcAft>
                      </a:pPr>
                      <a:r>
                        <a:rPr lang="tr-TR" sz="1100">
                          <a:effectLst/>
                        </a:rPr>
                        <a:t>2011- EMRO region</a:t>
                      </a:r>
                      <a:br>
                        <a:rPr lang="tr-TR" sz="1100">
                          <a:effectLst/>
                        </a:rPr>
                      </a:br>
                      <a:r>
                        <a:rPr lang="tr-TR" sz="1100">
                          <a:effectLst/>
                        </a:rPr>
                        <a:t>(Methadone 9.60587)</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0.51004</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0.15393</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0.17206</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dirty="0">
                          <a:effectLst/>
                        </a:rPr>
                        <a:t>10.562</a:t>
                      </a:r>
                    </a:p>
                    <a:p>
                      <a:pPr algn="just">
                        <a:lnSpc>
                          <a:spcPct val="150000"/>
                        </a:lnSpc>
                        <a:spcAft>
                          <a:spcPts val="0"/>
                        </a:spcAft>
                      </a:pPr>
                      <a:r>
                        <a:rPr lang="tr-TR" sz="1100" dirty="0">
                          <a:effectLst/>
                        </a:rPr>
                        <a:t> </a:t>
                      </a:r>
                      <a:endParaRPr lang="tr-TR" sz="1100" dirty="0">
                        <a:effectLst/>
                        <a:latin typeface="Calibri"/>
                        <a:ea typeface="Calibri"/>
                        <a:cs typeface="Arial"/>
                      </a:endParaRPr>
                    </a:p>
                  </a:txBody>
                  <a:tcPr marL="81018" marR="81018" marT="0" marB="0"/>
                </a:tc>
              </a:tr>
              <a:tr h="477120">
                <a:tc>
                  <a:txBody>
                    <a:bodyPr/>
                    <a:lstStyle/>
                    <a:p>
                      <a:pPr algn="just">
                        <a:lnSpc>
                          <a:spcPct val="150000"/>
                        </a:lnSpc>
                        <a:spcAft>
                          <a:spcPts val="0"/>
                        </a:spcAft>
                      </a:pPr>
                      <a:r>
                        <a:rPr lang="tr-TR" sz="1100">
                          <a:effectLst/>
                        </a:rPr>
                        <a:t>2011-Global</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 </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dirty="0">
                          <a:effectLst/>
                        </a:rPr>
                        <a:t> </a:t>
                      </a:r>
                      <a:endParaRPr lang="tr-TR" sz="1100" dirty="0">
                        <a:effectLst/>
                        <a:latin typeface="Calibri"/>
                        <a:ea typeface="Calibri"/>
                        <a:cs typeface="Arial"/>
                      </a:endParaRPr>
                    </a:p>
                  </a:txBody>
                  <a:tcPr marL="81018" marR="81018" marT="0" marB="0"/>
                </a:tc>
                <a:tc>
                  <a:txBody>
                    <a:bodyPr/>
                    <a:lstStyle/>
                    <a:p>
                      <a:pPr algn="just">
                        <a:lnSpc>
                          <a:spcPct val="150000"/>
                        </a:lnSpc>
                        <a:spcAft>
                          <a:spcPts val="0"/>
                        </a:spcAft>
                      </a:pPr>
                      <a:r>
                        <a:rPr lang="tr-TR" sz="1100">
                          <a:effectLst/>
                        </a:rPr>
                        <a:t> </a:t>
                      </a:r>
                      <a:endParaRPr lang="tr-TR" sz="1100">
                        <a:effectLst/>
                        <a:latin typeface="Calibri"/>
                        <a:ea typeface="Calibri"/>
                        <a:cs typeface="Arial"/>
                      </a:endParaRPr>
                    </a:p>
                  </a:txBody>
                  <a:tcPr marL="81018" marR="81018" marT="0" marB="0"/>
                </a:tc>
                <a:tc>
                  <a:txBody>
                    <a:bodyPr/>
                    <a:lstStyle/>
                    <a:p>
                      <a:pPr algn="just">
                        <a:lnSpc>
                          <a:spcPct val="150000"/>
                        </a:lnSpc>
                        <a:spcAft>
                          <a:spcPts val="0"/>
                        </a:spcAft>
                      </a:pPr>
                      <a:r>
                        <a:rPr lang="tr-TR" sz="1100" dirty="0">
                          <a:effectLst/>
                        </a:rPr>
                        <a:t>61.66</a:t>
                      </a:r>
                      <a:endParaRPr lang="tr-TR" sz="1100" dirty="0">
                        <a:effectLst/>
                        <a:latin typeface="Calibri"/>
                        <a:ea typeface="Calibri"/>
                        <a:cs typeface="Arial"/>
                      </a:endParaRPr>
                    </a:p>
                  </a:txBody>
                  <a:tcPr marL="81018" marR="81018" marT="0" marB="0"/>
                </a:tc>
              </a:tr>
            </a:tbl>
          </a:graphicData>
        </a:graphic>
      </p:graphicFrame>
      <p:sp>
        <p:nvSpPr>
          <p:cNvPr id="7" name="Metin Yer Tutucusu 6"/>
          <p:cNvSpPr>
            <a:spLocks noGrp="1"/>
          </p:cNvSpPr>
          <p:nvPr>
            <p:ph type="body" idx="4294967295"/>
          </p:nvPr>
        </p:nvSpPr>
        <p:spPr>
          <a:xfrm>
            <a:off x="298580" y="0"/>
            <a:ext cx="11047413" cy="1047750"/>
          </a:xfrm>
        </p:spPr>
        <p:txBody>
          <a:bodyPr>
            <a:noAutofit/>
          </a:bodyPr>
          <a:lstStyle/>
          <a:p>
            <a:pPr marL="0" indent="0">
              <a:buNone/>
            </a:pPr>
            <a:r>
              <a:rPr lang="tr-TR" sz="2800" b="1" cap="all" dirty="0">
                <a:solidFill>
                  <a:srgbClr val="FF0000"/>
                </a:solidFill>
                <a:latin typeface="Arial" panose="020B0604020202020204" pitchFamily="34" charset="0"/>
                <a:cs typeface="Arial" panose="020B0604020202020204" pitchFamily="34" charset="0"/>
              </a:rPr>
              <a:t>     </a:t>
            </a:r>
            <a:r>
              <a:rPr lang="tr-TR" sz="2800" b="1" cap="all" dirty="0" smtClean="0">
                <a:solidFill>
                  <a:srgbClr val="FF0000"/>
                </a:solidFill>
                <a:latin typeface="Arial" panose="020B0604020202020204" pitchFamily="34" charset="0"/>
                <a:cs typeface="Arial" panose="020B0604020202020204" pitchFamily="34" charset="0"/>
              </a:rPr>
              <a:t>       Türkiye’de </a:t>
            </a:r>
            <a:r>
              <a:rPr lang="tr-TR" sz="2800" b="1" cap="all" dirty="0">
                <a:solidFill>
                  <a:srgbClr val="FF0000"/>
                </a:solidFill>
                <a:latin typeface="Arial" panose="020B0604020202020204" pitchFamily="34" charset="0"/>
                <a:cs typeface="Arial" panose="020B0604020202020204" pitchFamily="34" charset="0"/>
              </a:rPr>
              <a:t>KİŞİ BAŞINA DÜŞEN  </a:t>
            </a:r>
            <a:r>
              <a:rPr lang="tr-TR" sz="2800" b="1" cap="all" dirty="0" err="1" smtClean="0">
                <a:solidFill>
                  <a:srgbClr val="FF0000"/>
                </a:solidFill>
                <a:latin typeface="Arial" panose="020B0604020202020204" pitchFamily="34" charset="0"/>
                <a:cs typeface="Arial" panose="020B0604020202020204" pitchFamily="34" charset="0"/>
              </a:rPr>
              <a:t>Opİoİd</a:t>
            </a:r>
            <a:r>
              <a:rPr lang="tr-TR" sz="2800" b="1" cap="all" dirty="0" smtClean="0">
                <a:solidFill>
                  <a:srgbClr val="FF0000"/>
                </a:solidFill>
                <a:latin typeface="Arial" panose="020B0604020202020204" pitchFamily="34" charset="0"/>
                <a:cs typeface="Arial" panose="020B0604020202020204" pitchFamily="34" charset="0"/>
              </a:rPr>
              <a:t>   </a:t>
            </a:r>
            <a:r>
              <a:rPr lang="tr-TR" sz="2800" b="1" cap="all" dirty="0" err="1" smtClean="0">
                <a:solidFill>
                  <a:srgbClr val="FF0000"/>
                </a:solidFill>
                <a:latin typeface="Arial" panose="020B0604020202020204" pitchFamily="34" charset="0"/>
                <a:cs typeface="Arial" panose="020B0604020202020204" pitchFamily="34" charset="0"/>
              </a:rPr>
              <a:t>KullanImI</a:t>
            </a:r>
            <a:endParaRPr lang="tr-TR"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20981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İçerik Yer Tutucusu 1"/>
          <p:cNvSpPr>
            <a:spLocks noGrp="1"/>
          </p:cNvSpPr>
          <p:nvPr>
            <p:ph idx="1"/>
          </p:nvPr>
        </p:nvSpPr>
        <p:spPr>
          <a:xfrm>
            <a:off x="1981200" y="1855366"/>
            <a:ext cx="8229600" cy="4525963"/>
          </a:xfrm>
        </p:spPr>
        <p:txBody>
          <a:bodyPr>
            <a:normAutofit/>
          </a:bodyPr>
          <a:lstStyle/>
          <a:p>
            <a:r>
              <a:rPr lang="tr-TR" sz="2800" b="1" dirty="0">
                <a:solidFill>
                  <a:srgbClr val="002060"/>
                </a:solidFill>
                <a:ea typeface="ＭＳ Ｐゴシック" pitchFamily="34" charset="-128"/>
              </a:rPr>
              <a:t>Birinci Seviye: Toplum Temelli</a:t>
            </a:r>
          </a:p>
          <a:p>
            <a:pPr lvl="1"/>
            <a:r>
              <a:rPr lang="tr-TR" sz="2400" b="1" dirty="0">
                <a:solidFill>
                  <a:srgbClr val="002060"/>
                </a:solidFill>
                <a:ea typeface="ＭＳ Ｐゴシック" pitchFamily="34" charset="-128"/>
              </a:rPr>
              <a:t>Aile hekimleri</a:t>
            </a:r>
          </a:p>
          <a:p>
            <a:pPr lvl="1"/>
            <a:r>
              <a:rPr lang="tr-TR" sz="2400" b="1" dirty="0">
                <a:solidFill>
                  <a:srgbClr val="002060"/>
                </a:solidFill>
                <a:ea typeface="ＭＳ Ｐゴシック" pitchFamily="34" charset="-128"/>
              </a:rPr>
              <a:t>Evde Bakım</a:t>
            </a:r>
          </a:p>
          <a:p>
            <a:r>
              <a:rPr lang="tr-TR" sz="2800" b="1" dirty="0">
                <a:solidFill>
                  <a:srgbClr val="7030A0"/>
                </a:solidFill>
                <a:ea typeface="ＭＳ Ｐゴシック" pitchFamily="34" charset="-128"/>
              </a:rPr>
              <a:t>Hastane Merkezleri</a:t>
            </a:r>
          </a:p>
          <a:p>
            <a:pPr lvl="1"/>
            <a:r>
              <a:rPr lang="tr-TR" sz="2400" b="1" dirty="0">
                <a:solidFill>
                  <a:srgbClr val="7030A0"/>
                </a:solidFill>
                <a:ea typeface="ＭＳ Ｐゴシック" pitchFamily="34" charset="-128"/>
              </a:rPr>
              <a:t>Akut Bakım Merkezleri:</a:t>
            </a:r>
          </a:p>
          <a:p>
            <a:pPr lvl="2"/>
            <a:r>
              <a:rPr lang="tr-TR" sz="1800" b="1" dirty="0">
                <a:solidFill>
                  <a:srgbClr val="7030A0"/>
                </a:solidFill>
                <a:ea typeface="ＭＳ Ｐゴシック" pitchFamily="34" charset="-128"/>
              </a:rPr>
              <a:t>Birinci, İkinci Seviye, Üçüncü Seviye</a:t>
            </a:r>
            <a:endParaRPr lang="tr-TR" sz="1800" b="1" dirty="0">
              <a:solidFill>
                <a:schemeClr val="accent1">
                  <a:lumMod val="75000"/>
                </a:schemeClr>
              </a:solidFill>
              <a:ea typeface="ＭＳ Ｐゴシック" pitchFamily="34" charset="-128"/>
            </a:endParaRPr>
          </a:p>
          <a:p>
            <a:pPr lvl="1"/>
            <a:r>
              <a:rPr lang="tr-TR" sz="2400" b="1" dirty="0">
                <a:solidFill>
                  <a:srgbClr val="7030A0"/>
                </a:solidFill>
                <a:ea typeface="ＭＳ Ｐゴシック" pitchFamily="34" charset="-128"/>
              </a:rPr>
              <a:t>Kronik Bakım Merkezleri </a:t>
            </a:r>
          </a:p>
          <a:p>
            <a:pPr lvl="2"/>
            <a:r>
              <a:rPr lang="tr-TR" sz="1800" b="1" dirty="0" err="1">
                <a:solidFill>
                  <a:srgbClr val="7030A0"/>
                </a:solidFill>
                <a:ea typeface="ＭＳ Ｐゴシック" pitchFamily="34" charset="-128"/>
              </a:rPr>
              <a:t>Hospis</a:t>
            </a:r>
            <a:r>
              <a:rPr lang="tr-TR" sz="1800" b="1" dirty="0">
                <a:solidFill>
                  <a:srgbClr val="7030A0"/>
                </a:solidFill>
                <a:ea typeface="ＭＳ Ｐゴシック" pitchFamily="34" charset="-128"/>
              </a:rPr>
              <a:t>(Destek Evi):</a:t>
            </a:r>
          </a:p>
          <a:p>
            <a:r>
              <a:rPr lang="tr-TR" sz="2800" b="1" dirty="0">
                <a:solidFill>
                  <a:schemeClr val="accent1">
                    <a:lumMod val="60000"/>
                    <a:lumOff val="40000"/>
                  </a:schemeClr>
                </a:solidFill>
                <a:ea typeface="ＭＳ Ｐゴシック" pitchFamily="34" charset="-128"/>
              </a:rPr>
              <a:t>Gönüllüler ve STK’lar Her Seviyede</a:t>
            </a:r>
          </a:p>
          <a:p>
            <a:endParaRPr lang="tr-TR" sz="2800" dirty="0">
              <a:ea typeface="ＭＳ Ｐゴシック" pitchFamily="34" charset="-128"/>
            </a:endParaRPr>
          </a:p>
        </p:txBody>
      </p:sp>
      <p:sp>
        <p:nvSpPr>
          <p:cNvPr id="59394" name="Slayt Numarası Yer Tutucusu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2042433-018A-41F2-92AA-108B734B0C35}" type="slidenum">
              <a:rPr lang="tr-TR" smtClean="0">
                <a:solidFill>
                  <a:srgbClr val="898989"/>
                </a:solidFill>
              </a:rPr>
              <a:pPr eaLnBrk="1" hangingPunct="1"/>
              <a:t>37</a:t>
            </a:fld>
            <a:endParaRPr lang="tr-TR" smtClean="0">
              <a:solidFill>
                <a:srgbClr val="898989"/>
              </a:solidFill>
            </a:endParaRPr>
          </a:p>
        </p:txBody>
      </p:sp>
      <p:sp>
        <p:nvSpPr>
          <p:cNvPr id="59395" name="Title 1"/>
          <p:cNvSpPr txBox="1">
            <a:spLocks/>
          </p:cNvSpPr>
          <p:nvPr/>
        </p:nvSpPr>
        <p:spPr bwMode="auto">
          <a:xfrm>
            <a:off x="1524000" y="906162"/>
            <a:ext cx="9144000" cy="435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ts val="3100"/>
              </a:lnSpc>
            </a:pPr>
            <a:r>
              <a:rPr lang="tr-TR" altLang="zh-CN" sz="2800" b="1" dirty="0" smtClean="0">
                <a:solidFill>
                  <a:srgbClr val="7030A0"/>
                </a:solidFill>
                <a:cs typeface="Arial" pitchFamily="34" charset="0"/>
              </a:rPr>
              <a:t>Türkiye’de </a:t>
            </a:r>
            <a:r>
              <a:rPr lang="tr-TR" altLang="zh-CN" sz="2800" b="1" dirty="0">
                <a:solidFill>
                  <a:srgbClr val="7030A0"/>
                </a:solidFill>
                <a:cs typeface="Arial" pitchFamily="34" charset="0"/>
              </a:rPr>
              <a:t>Palyatif  Bakım</a:t>
            </a:r>
          </a:p>
          <a:p>
            <a:pPr algn="ctr" eaLnBrk="1" hangingPunct="1">
              <a:lnSpc>
                <a:spcPts val="3100"/>
              </a:lnSpc>
            </a:pPr>
            <a:r>
              <a:rPr lang="en-US" altLang="zh-CN" sz="2800" b="1" dirty="0">
                <a:solidFill>
                  <a:srgbClr val="17A9A8"/>
                </a:solidFill>
                <a:cs typeface="Arial" pitchFamily="34" charset="0"/>
              </a:rPr>
              <a:t> </a:t>
            </a:r>
          </a:p>
        </p:txBody>
      </p:sp>
      <p:sp>
        <p:nvSpPr>
          <p:cNvPr id="59396" name="Title 1"/>
          <p:cNvSpPr txBox="1">
            <a:spLocks/>
          </p:cNvSpPr>
          <p:nvPr/>
        </p:nvSpPr>
        <p:spPr bwMode="auto">
          <a:xfrm>
            <a:off x="820738" y="950702"/>
            <a:ext cx="9144001"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110000"/>
              </a:lnSpc>
            </a:pPr>
            <a:r>
              <a:rPr lang="tr-TR" altLang="zh-CN" sz="2400" b="1" dirty="0" smtClean="0">
                <a:solidFill>
                  <a:schemeClr val="accent2">
                    <a:lumMod val="60000"/>
                    <a:lumOff val="40000"/>
                  </a:schemeClr>
                </a:solidFill>
                <a:ea typeface="SimSun" pitchFamily="2" charset="-122"/>
                <a:cs typeface="Arial" pitchFamily="34" charset="0"/>
              </a:rPr>
              <a:t> </a:t>
            </a:r>
            <a:r>
              <a:rPr lang="tr-TR" altLang="ja-JP" sz="2400" b="1" dirty="0" err="1">
                <a:solidFill>
                  <a:schemeClr val="accent2">
                    <a:lumMod val="60000"/>
                    <a:lumOff val="40000"/>
                  </a:schemeClr>
                </a:solidFill>
                <a:ea typeface="ヒラギノ角ゴ Pro W3" pitchFamily="125" charset="-128"/>
                <a:cs typeface="Arial" pitchFamily="34" charset="0"/>
              </a:rPr>
              <a:t>Palya</a:t>
            </a:r>
            <a:r>
              <a:rPr lang="tr-TR" altLang="ja-JP" sz="2400" b="1" dirty="0">
                <a:solidFill>
                  <a:schemeClr val="accent2">
                    <a:lumMod val="60000"/>
                    <a:lumOff val="40000"/>
                  </a:schemeClr>
                </a:solidFill>
                <a:ea typeface="ヒラギノ角ゴ Pro W3" pitchFamily="125" charset="-128"/>
                <a:cs typeface="Arial" pitchFamily="34" charset="0"/>
              </a:rPr>
              <a:t>-Türk Projesi</a:t>
            </a:r>
            <a:endParaRPr lang="en-US" altLang="zh-CN" sz="2400" b="1" dirty="0">
              <a:solidFill>
                <a:schemeClr val="accent2">
                  <a:lumMod val="60000"/>
                  <a:lumOff val="40000"/>
                </a:schemeClr>
              </a:solidFill>
              <a:ea typeface="SimSun" pitchFamily="2" charset="-122"/>
              <a:cs typeface="Arial" pitchFamily="34" charset="0"/>
            </a:endParaRPr>
          </a:p>
        </p:txBody>
      </p:sp>
    </p:spTree>
    <p:extLst>
      <p:ext uri="{BB962C8B-B14F-4D97-AF65-F5344CB8AC3E}">
        <p14:creationId xmlns:p14="http://schemas.microsoft.com/office/powerpoint/2010/main" xmlns="" val="3203933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90600" y="1711326"/>
            <a:ext cx="3970338" cy="4525963"/>
          </a:xfrm>
        </p:spPr>
        <p:txBody>
          <a:bodyPr>
            <a:normAutofit fontScale="92500" lnSpcReduction="10000"/>
          </a:bodyPr>
          <a:lstStyle/>
          <a:p>
            <a:pPr marL="0" indent="0" algn="ctr">
              <a:buNone/>
              <a:defRPr/>
            </a:pPr>
            <a:r>
              <a:rPr lang="tr-TR" sz="2100" b="1" dirty="0">
                <a:solidFill>
                  <a:srgbClr val="7030A0"/>
                </a:solidFill>
                <a:ea typeface="ＭＳ Ｐゴシック" pitchFamily="34" charset="-128"/>
              </a:rPr>
              <a:t>Yönetmelik</a:t>
            </a:r>
          </a:p>
          <a:p>
            <a:pPr>
              <a:defRPr/>
            </a:pPr>
            <a:r>
              <a:rPr lang="tr-TR" sz="2100" b="1" dirty="0">
                <a:solidFill>
                  <a:srgbClr val="7030A0"/>
                </a:solidFill>
                <a:ea typeface="ＭＳ Ｐゴシック" pitchFamily="34" charset="-128"/>
              </a:rPr>
              <a:t>Palyatif Bakım Hizmetleri ve Merkezlerin Tanımı</a:t>
            </a:r>
          </a:p>
          <a:p>
            <a:pPr lvl="1">
              <a:defRPr/>
            </a:pPr>
            <a:r>
              <a:rPr lang="tr-TR" sz="2100" b="1" dirty="0">
                <a:solidFill>
                  <a:srgbClr val="7030A0"/>
                </a:solidFill>
                <a:ea typeface="ＭＳ Ｐゴシック" pitchFamily="34" charset="-128"/>
              </a:rPr>
              <a:t>Hasta Odaları</a:t>
            </a:r>
          </a:p>
          <a:p>
            <a:pPr lvl="1">
              <a:defRPr/>
            </a:pPr>
            <a:r>
              <a:rPr lang="tr-TR" sz="2100" b="1" dirty="0">
                <a:solidFill>
                  <a:srgbClr val="7030A0"/>
                </a:solidFill>
                <a:ea typeface="ＭＳ Ｐゴシック" pitchFamily="34" charset="-128"/>
              </a:rPr>
              <a:t>Hasta Yakınlarına Odalar</a:t>
            </a:r>
          </a:p>
          <a:p>
            <a:pPr lvl="1">
              <a:defRPr/>
            </a:pPr>
            <a:r>
              <a:rPr lang="tr-TR" sz="2100" b="1" dirty="0">
                <a:solidFill>
                  <a:srgbClr val="7030A0"/>
                </a:solidFill>
                <a:ea typeface="ＭＳ Ｐゴシック" pitchFamily="34" charset="-128"/>
              </a:rPr>
              <a:t>Mutfak</a:t>
            </a:r>
          </a:p>
          <a:p>
            <a:pPr lvl="1">
              <a:defRPr/>
            </a:pPr>
            <a:r>
              <a:rPr lang="tr-TR" sz="2100" b="1" dirty="0">
                <a:solidFill>
                  <a:srgbClr val="7030A0"/>
                </a:solidFill>
                <a:ea typeface="ＭＳ Ｐゴシック" pitchFamily="34" charset="-128"/>
              </a:rPr>
              <a:t>Masaj ve Fizyoterapi Odası</a:t>
            </a:r>
          </a:p>
          <a:p>
            <a:pPr lvl="1">
              <a:defRPr/>
            </a:pPr>
            <a:r>
              <a:rPr lang="tr-TR" sz="2100" b="1" dirty="0">
                <a:solidFill>
                  <a:srgbClr val="7030A0"/>
                </a:solidFill>
                <a:ea typeface="ＭＳ Ｐゴシック" pitchFamily="34" charset="-128"/>
              </a:rPr>
              <a:t>Psikoterapi Odası</a:t>
            </a:r>
          </a:p>
          <a:p>
            <a:pPr lvl="1">
              <a:defRPr/>
            </a:pPr>
            <a:r>
              <a:rPr lang="tr-TR" sz="2100" b="1" dirty="0">
                <a:solidFill>
                  <a:srgbClr val="7030A0"/>
                </a:solidFill>
                <a:ea typeface="ＭＳ Ｐゴシック" pitchFamily="34" charset="-128"/>
              </a:rPr>
              <a:t>İnternet ve Oyun Odası</a:t>
            </a:r>
          </a:p>
          <a:p>
            <a:pPr lvl="1">
              <a:defRPr/>
            </a:pPr>
            <a:r>
              <a:rPr lang="tr-TR" sz="2100" b="1" dirty="0">
                <a:solidFill>
                  <a:srgbClr val="7030A0"/>
                </a:solidFill>
                <a:ea typeface="ＭＳ Ｐゴシック" pitchFamily="34" charset="-128"/>
              </a:rPr>
              <a:t>Kişisel Bakım Odası</a:t>
            </a:r>
          </a:p>
          <a:p>
            <a:pPr lvl="1">
              <a:defRPr/>
            </a:pPr>
            <a:r>
              <a:rPr lang="tr-TR" sz="2100" b="1" dirty="0">
                <a:solidFill>
                  <a:srgbClr val="7030A0"/>
                </a:solidFill>
                <a:ea typeface="ＭＳ Ｐゴシック" pitchFamily="34" charset="-128"/>
              </a:rPr>
              <a:t>Toplantı Odası</a:t>
            </a:r>
          </a:p>
          <a:p>
            <a:pPr lvl="1">
              <a:defRPr/>
            </a:pPr>
            <a:r>
              <a:rPr lang="tr-TR" sz="2100" b="1" dirty="0">
                <a:solidFill>
                  <a:srgbClr val="7030A0"/>
                </a:solidFill>
                <a:ea typeface="ＭＳ Ｐゴシック" pitchFamily="34" charset="-128"/>
              </a:rPr>
              <a:t>İbadet Odaları ve Din Görevlileri</a:t>
            </a:r>
          </a:p>
          <a:p>
            <a:pPr lvl="1">
              <a:defRPr/>
            </a:pPr>
            <a:r>
              <a:rPr lang="tr-TR" sz="2100" b="1" dirty="0">
                <a:solidFill>
                  <a:srgbClr val="7030A0"/>
                </a:solidFill>
                <a:ea typeface="ＭＳ Ｐゴシック" pitchFamily="34" charset="-128"/>
              </a:rPr>
              <a:t>Meşgale (Hobi) Odası</a:t>
            </a:r>
          </a:p>
          <a:p>
            <a:pPr lvl="1">
              <a:defRPr/>
            </a:pPr>
            <a:endParaRPr lang="tr-TR" dirty="0">
              <a:ea typeface="ＭＳ Ｐゴシック" pitchFamily="34" charset="-128"/>
            </a:endParaRPr>
          </a:p>
        </p:txBody>
      </p:sp>
      <p:sp>
        <p:nvSpPr>
          <p:cNvPr id="62466" name="Slayt Numarası Yer Tutucusu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0BB4860-2AE2-427A-B2D8-C7DC487FE7C0}" type="slidenum">
              <a:rPr lang="tr-TR" smtClean="0">
                <a:solidFill>
                  <a:srgbClr val="898989"/>
                </a:solidFill>
              </a:rPr>
              <a:pPr eaLnBrk="1" hangingPunct="1"/>
              <a:t>38</a:t>
            </a:fld>
            <a:endParaRPr lang="tr-TR" smtClean="0">
              <a:solidFill>
                <a:srgbClr val="898989"/>
              </a:solidFill>
            </a:endParaRPr>
          </a:p>
        </p:txBody>
      </p:sp>
      <p:sp>
        <p:nvSpPr>
          <p:cNvPr id="62467" name="Title 1"/>
          <p:cNvSpPr txBox="1">
            <a:spLocks/>
          </p:cNvSpPr>
          <p:nvPr/>
        </p:nvSpPr>
        <p:spPr bwMode="auto">
          <a:xfrm>
            <a:off x="1524000" y="0"/>
            <a:ext cx="9144000" cy="134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ts val="3100"/>
              </a:lnSpc>
            </a:pPr>
            <a:r>
              <a:rPr lang="tr-TR" altLang="zh-CN" sz="2800" b="1" dirty="0" smtClean="0">
                <a:solidFill>
                  <a:srgbClr val="7030A0"/>
                </a:solidFill>
                <a:cs typeface="Arial" pitchFamily="34" charset="0"/>
              </a:rPr>
              <a:t>Türkiye’de </a:t>
            </a:r>
            <a:r>
              <a:rPr lang="tr-TR" altLang="zh-CN" sz="2800" b="1" dirty="0">
                <a:solidFill>
                  <a:srgbClr val="7030A0"/>
                </a:solidFill>
                <a:cs typeface="Arial" pitchFamily="34" charset="0"/>
              </a:rPr>
              <a:t>Palyatif  Bakım</a:t>
            </a:r>
          </a:p>
          <a:p>
            <a:pPr algn="ctr" eaLnBrk="1" hangingPunct="1">
              <a:lnSpc>
                <a:spcPts val="3100"/>
              </a:lnSpc>
            </a:pPr>
            <a:r>
              <a:rPr lang="en-US" altLang="zh-CN" sz="2800" b="1" dirty="0">
                <a:solidFill>
                  <a:srgbClr val="17A9A8"/>
                </a:solidFill>
                <a:cs typeface="Arial" pitchFamily="34" charset="0"/>
              </a:rPr>
              <a:t> </a:t>
            </a:r>
          </a:p>
        </p:txBody>
      </p:sp>
      <p:sp>
        <p:nvSpPr>
          <p:cNvPr id="62468" name="Title 1"/>
          <p:cNvSpPr txBox="1">
            <a:spLocks/>
          </p:cNvSpPr>
          <p:nvPr/>
        </p:nvSpPr>
        <p:spPr bwMode="auto">
          <a:xfrm>
            <a:off x="1524000" y="917130"/>
            <a:ext cx="91440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110000"/>
              </a:lnSpc>
            </a:pPr>
            <a:r>
              <a:rPr lang="tr-TR" altLang="ja-JP" sz="2400" b="1" dirty="0" smtClean="0">
                <a:ea typeface="ヒラギノ角ゴ Pro W3" pitchFamily="125" charset="-128"/>
                <a:cs typeface="Arial" pitchFamily="34" charset="0"/>
              </a:rPr>
              <a:t>Yönetmelik </a:t>
            </a:r>
            <a:r>
              <a:rPr lang="tr-TR" altLang="ja-JP" sz="2400" b="1" dirty="0">
                <a:ea typeface="ヒラギノ角ゴ Pro W3" pitchFamily="125" charset="-128"/>
                <a:cs typeface="Arial" pitchFamily="34" charset="0"/>
              </a:rPr>
              <a:t>ve Planlamalar</a:t>
            </a:r>
            <a:endParaRPr lang="en-US" altLang="zh-CN" sz="2400" b="1" dirty="0">
              <a:ea typeface="SimSun" pitchFamily="2" charset="-122"/>
              <a:cs typeface="Arial" pitchFamily="34" charset="0"/>
            </a:endParaRPr>
          </a:p>
        </p:txBody>
      </p:sp>
      <p:sp>
        <p:nvSpPr>
          <p:cNvPr id="6" name="İçerik Yer Tutucusu 1"/>
          <p:cNvSpPr txBox="1">
            <a:spLocks/>
          </p:cNvSpPr>
          <p:nvPr/>
        </p:nvSpPr>
        <p:spPr bwMode="auto">
          <a:xfrm>
            <a:off x="5399088" y="1822450"/>
            <a:ext cx="4338682" cy="4676329"/>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tr-TR" sz="2000" b="1" dirty="0">
                <a:solidFill>
                  <a:srgbClr val="0070C0"/>
                </a:solidFill>
                <a:ea typeface="ＭＳ Ｐゴシック" pitchFamily="34" charset="-128"/>
              </a:rPr>
              <a:t>Planlama</a:t>
            </a:r>
          </a:p>
          <a:p>
            <a:pPr>
              <a:defRPr/>
            </a:pPr>
            <a:r>
              <a:rPr lang="tr-TR" sz="2000" dirty="0">
                <a:solidFill>
                  <a:schemeClr val="bg2"/>
                </a:solidFill>
                <a:ea typeface="ＭＳ Ｐゴシック" pitchFamily="34" charset="-128"/>
              </a:rPr>
              <a:t>Merkez Özellikleri</a:t>
            </a:r>
          </a:p>
          <a:p>
            <a:pPr lvl="1">
              <a:defRPr/>
            </a:pPr>
            <a:r>
              <a:rPr lang="tr-TR" sz="1800" dirty="0">
                <a:solidFill>
                  <a:schemeClr val="bg2"/>
                </a:solidFill>
                <a:ea typeface="ＭＳ Ｐゴシック" pitchFamily="34" charset="-128"/>
              </a:rPr>
              <a:t>Yurt genelinde KPBM, PBM ve PBHB Planlamaları (2013-2016)</a:t>
            </a:r>
          </a:p>
          <a:p>
            <a:pPr lvl="1">
              <a:defRPr/>
            </a:pPr>
            <a:r>
              <a:rPr lang="tr-TR" sz="1800" dirty="0">
                <a:solidFill>
                  <a:schemeClr val="bg2"/>
                </a:solidFill>
                <a:ea typeface="ＭＳ Ｐゴシック" pitchFamily="34" charset="-128"/>
              </a:rPr>
              <a:t>SB Merkezleri asgari ihtiyaçları kapsayacak şekilde planlanmıştır</a:t>
            </a:r>
            <a:r>
              <a:rPr lang="tr-TR" sz="1800" dirty="0">
                <a:ea typeface="ＭＳ Ｐゴシック" pitchFamily="34" charset="-128"/>
              </a:rPr>
              <a:t>.</a:t>
            </a:r>
          </a:p>
          <a:p>
            <a:pPr marL="1314450" lvl="3" indent="0">
              <a:buNone/>
              <a:defRPr/>
            </a:pPr>
            <a:r>
              <a:rPr lang="tr-TR" b="1" dirty="0">
                <a:solidFill>
                  <a:srgbClr val="0070C0"/>
                </a:solidFill>
                <a:ea typeface="ＭＳ Ｐゴシック" pitchFamily="34" charset="-128"/>
              </a:rPr>
              <a:t>     </a:t>
            </a:r>
            <a:endParaRPr lang="tr-TR" sz="2800" b="1" dirty="0">
              <a:solidFill>
                <a:srgbClr val="0070C0"/>
              </a:solidFill>
              <a:ea typeface="ＭＳ Ｐゴシック" pitchFamily="34" charset="-128"/>
            </a:endParaRPr>
          </a:p>
          <a:p>
            <a:pPr marL="457200" lvl="1" indent="0">
              <a:buNone/>
              <a:defRPr/>
            </a:pPr>
            <a:endParaRPr lang="tr-TR" sz="1800" dirty="0">
              <a:ea typeface="ＭＳ Ｐゴシック" pitchFamily="34" charset="-128"/>
            </a:endParaRPr>
          </a:p>
        </p:txBody>
      </p:sp>
      <p:sp>
        <p:nvSpPr>
          <p:cNvPr id="62471" name="Metin kutusu 2"/>
          <p:cNvSpPr txBox="1">
            <a:spLocks noChangeArrowheads="1"/>
          </p:cNvSpPr>
          <p:nvPr/>
        </p:nvSpPr>
        <p:spPr bwMode="auto">
          <a:xfrm>
            <a:off x="5829300" y="4171076"/>
            <a:ext cx="3908470"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pPr>
            <a:r>
              <a:rPr lang="tr-TR" dirty="0">
                <a:solidFill>
                  <a:schemeClr val="accent4">
                    <a:lumMod val="20000"/>
                    <a:lumOff val="80000"/>
                  </a:schemeClr>
                </a:solidFill>
              </a:rPr>
              <a:t>Çalışan personel ayrıcalıklı tanımlanmalı</a:t>
            </a:r>
          </a:p>
          <a:p>
            <a:pPr eaLnBrk="1" hangingPunct="1">
              <a:buFont typeface="Arial" pitchFamily="34" charset="0"/>
              <a:buChar char="•"/>
            </a:pPr>
            <a:r>
              <a:rPr lang="tr-TR" dirty="0">
                <a:solidFill>
                  <a:schemeClr val="accent4">
                    <a:lumMod val="20000"/>
                    <a:lumOff val="80000"/>
                  </a:schemeClr>
                </a:solidFill>
              </a:rPr>
              <a:t>Her merkezin sorumlu </a:t>
            </a:r>
            <a:r>
              <a:rPr lang="tr-TR" dirty="0" err="1">
                <a:solidFill>
                  <a:schemeClr val="accent4">
                    <a:lumMod val="20000"/>
                    <a:lumOff val="80000"/>
                  </a:schemeClr>
                </a:solidFill>
              </a:rPr>
              <a:t>onkoloğu</a:t>
            </a:r>
            <a:r>
              <a:rPr lang="tr-TR" dirty="0">
                <a:solidFill>
                  <a:schemeClr val="accent4">
                    <a:lumMod val="20000"/>
                    <a:lumOff val="80000"/>
                  </a:schemeClr>
                </a:solidFill>
              </a:rPr>
              <a:t> olmalı ya da merkezlerin hepsi onkoloji merkezlerine entegre çalışmalı</a:t>
            </a:r>
          </a:p>
          <a:p>
            <a:pPr eaLnBrk="1" hangingPunct="1">
              <a:buFont typeface="Arial" pitchFamily="34" charset="0"/>
              <a:buChar char="•"/>
            </a:pPr>
            <a:r>
              <a:rPr lang="tr-TR" dirty="0">
                <a:solidFill>
                  <a:schemeClr val="accent4">
                    <a:lumMod val="20000"/>
                    <a:lumOff val="80000"/>
                  </a:schemeClr>
                </a:solidFill>
              </a:rPr>
              <a:t>En az 2. basamak yoğun bakım kadar geri ödeme almalı, SGK Görüşmeleri Yapıldı</a:t>
            </a:r>
          </a:p>
        </p:txBody>
      </p:sp>
    </p:spTree>
    <p:extLst>
      <p:ext uri="{BB962C8B-B14F-4D97-AF65-F5344CB8AC3E}">
        <p14:creationId xmlns:p14="http://schemas.microsoft.com/office/powerpoint/2010/main" xmlns="" val="1329976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xmlns="" val="3535083088"/>
              </p:ext>
            </p:extLst>
          </p:nvPr>
        </p:nvGraphicFramePr>
        <p:xfrm>
          <a:off x="1234440" y="617222"/>
          <a:ext cx="10035539" cy="5189220"/>
        </p:xfrm>
        <a:graphic>
          <a:graphicData uri="http://schemas.openxmlformats.org/drawingml/2006/table">
            <a:tbl>
              <a:tblPr firstRow="1" firstCol="1" bandRow="1">
                <a:tableStyleId>{5C22544A-7EE6-4342-B048-85BDC9FD1C3A}</a:tableStyleId>
              </a:tblPr>
              <a:tblGrid>
                <a:gridCol w="3508551"/>
                <a:gridCol w="1117689"/>
                <a:gridCol w="1284441"/>
                <a:gridCol w="1437672"/>
                <a:gridCol w="1284441"/>
                <a:gridCol w="1402745"/>
              </a:tblGrid>
              <a:tr h="1037844">
                <a:tc gridSpan="6">
                  <a:txBody>
                    <a:bodyPr/>
                    <a:lstStyle/>
                    <a:p>
                      <a:pPr>
                        <a:lnSpc>
                          <a:spcPct val="115000"/>
                        </a:lnSpc>
                        <a:spcAft>
                          <a:spcPts val="0"/>
                        </a:spcAft>
                      </a:pPr>
                      <a:r>
                        <a:rPr lang="tr-TR" sz="1400" dirty="0" smtClean="0">
                          <a:effectLst/>
                        </a:rPr>
                        <a:t>EVDE</a:t>
                      </a:r>
                      <a:r>
                        <a:rPr lang="tr-TR" sz="1400" baseline="0" dirty="0" smtClean="0">
                          <a:effectLst/>
                        </a:rPr>
                        <a:t> </a:t>
                      </a:r>
                      <a:r>
                        <a:rPr lang="tr-TR" sz="1400" dirty="0" smtClean="0">
                          <a:effectLst/>
                        </a:rPr>
                        <a:t>SAĞLIK HİZMETLERİ 2010-2014</a:t>
                      </a:r>
                      <a:endParaRPr lang="tr-TR" sz="1400" dirty="0">
                        <a:effectLst/>
                        <a:latin typeface="Calibri"/>
                        <a:ea typeface="Calibri"/>
                        <a:cs typeface="Arial"/>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37844">
                <a:tc>
                  <a:txBody>
                    <a:bodyPr/>
                    <a:lstStyle/>
                    <a:p>
                      <a:pPr>
                        <a:lnSpc>
                          <a:spcPct val="115000"/>
                        </a:lnSpc>
                        <a:spcAft>
                          <a:spcPts val="1000"/>
                        </a:spcAft>
                      </a:pPr>
                      <a:endParaRPr lang="tr-TR" sz="1400" dirty="0">
                        <a:effectLst/>
                        <a:latin typeface="Calibri"/>
                        <a:ea typeface="Calibri"/>
                        <a:cs typeface="Arial"/>
                      </a:endParaRPr>
                    </a:p>
                  </a:txBody>
                  <a:tcPr marL="68580" marR="68580" marT="0" marB="0"/>
                </a:tc>
                <a:tc>
                  <a:txBody>
                    <a:bodyPr/>
                    <a:lstStyle/>
                    <a:p>
                      <a:pPr algn="ctr">
                        <a:lnSpc>
                          <a:spcPct val="115000"/>
                        </a:lnSpc>
                        <a:spcAft>
                          <a:spcPts val="1000"/>
                        </a:spcAft>
                      </a:pPr>
                      <a:r>
                        <a:rPr lang="tr-TR" sz="1800" b="1" dirty="0">
                          <a:effectLst/>
                        </a:rPr>
                        <a:t>2010</a:t>
                      </a:r>
                      <a:endParaRPr lang="tr-TR" sz="1800" b="1" dirty="0">
                        <a:effectLst/>
                        <a:latin typeface="Calibri"/>
                        <a:ea typeface="Calibri"/>
                        <a:cs typeface="Arial"/>
                      </a:endParaRPr>
                    </a:p>
                  </a:txBody>
                  <a:tcPr marL="68580" marR="68580" marT="0" marB="0"/>
                </a:tc>
                <a:tc>
                  <a:txBody>
                    <a:bodyPr/>
                    <a:lstStyle/>
                    <a:p>
                      <a:pPr algn="ctr">
                        <a:lnSpc>
                          <a:spcPct val="115000"/>
                        </a:lnSpc>
                        <a:spcAft>
                          <a:spcPts val="1000"/>
                        </a:spcAft>
                      </a:pPr>
                      <a:r>
                        <a:rPr lang="tr-TR" sz="1800" b="1" dirty="0">
                          <a:effectLst/>
                        </a:rPr>
                        <a:t>2011</a:t>
                      </a:r>
                      <a:endParaRPr lang="tr-TR" sz="1800" b="1" dirty="0">
                        <a:effectLst/>
                        <a:latin typeface="Calibri"/>
                        <a:ea typeface="Calibri"/>
                        <a:cs typeface="Arial"/>
                      </a:endParaRPr>
                    </a:p>
                  </a:txBody>
                  <a:tcPr marL="68580" marR="68580" marT="0" marB="0"/>
                </a:tc>
                <a:tc>
                  <a:txBody>
                    <a:bodyPr/>
                    <a:lstStyle/>
                    <a:p>
                      <a:pPr algn="ctr">
                        <a:lnSpc>
                          <a:spcPct val="115000"/>
                        </a:lnSpc>
                        <a:spcAft>
                          <a:spcPts val="1000"/>
                        </a:spcAft>
                      </a:pPr>
                      <a:r>
                        <a:rPr lang="tr-TR" sz="1800" b="1" dirty="0">
                          <a:effectLst/>
                        </a:rPr>
                        <a:t>2012</a:t>
                      </a:r>
                      <a:endParaRPr lang="tr-TR" sz="1800" b="1" dirty="0">
                        <a:effectLst/>
                        <a:latin typeface="Calibri"/>
                        <a:ea typeface="Calibri"/>
                        <a:cs typeface="Arial"/>
                      </a:endParaRPr>
                    </a:p>
                  </a:txBody>
                  <a:tcPr marL="68580" marR="68580" marT="0" marB="0"/>
                </a:tc>
                <a:tc>
                  <a:txBody>
                    <a:bodyPr/>
                    <a:lstStyle/>
                    <a:p>
                      <a:pPr algn="ctr">
                        <a:lnSpc>
                          <a:spcPct val="115000"/>
                        </a:lnSpc>
                        <a:spcAft>
                          <a:spcPts val="1000"/>
                        </a:spcAft>
                      </a:pPr>
                      <a:r>
                        <a:rPr lang="tr-TR" sz="1800" b="1" dirty="0">
                          <a:effectLst/>
                        </a:rPr>
                        <a:t>2013 </a:t>
                      </a:r>
                      <a:endParaRPr lang="tr-TR" sz="1800" b="1" dirty="0">
                        <a:effectLst/>
                        <a:latin typeface="Calibri"/>
                        <a:ea typeface="Calibri"/>
                        <a:cs typeface="Arial"/>
                      </a:endParaRPr>
                    </a:p>
                  </a:txBody>
                  <a:tcPr marL="68580" marR="68580" marT="0" marB="0"/>
                </a:tc>
                <a:tc>
                  <a:txBody>
                    <a:bodyPr/>
                    <a:lstStyle/>
                    <a:p>
                      <a:pPr algn="ctr">
                        <a:lnSpc>
                          <a:spcPct val="115000"/>
                        </a:lnSpc>
                        <a:spcAft>
                          <a:spcPts val="0"/>
                        </a:spcAft>
                      </a:pPr>
                      <a:r>
                        <a:rPr lang="tr-TR" sz="1800" b="1" dirty="0">
                          <a:effectLst/>
                        </a:rPr>
                        <a:t>2014</a:t>
                      </a:r>
                      <a:endParaRPr lang="tr-TR" sz="1800" b="1" dirty="0">
                        <a:effectLst/>
                        <a:latin typeface="Calibri"/>
                        <a:ea typeface="Calibri"/>
                        <a:cs typeface="Arial"/>
                      </a:endParaRPr>
                    </a:p>
                  </a:txBody>
                  <a:tcPr marL="68580" marR="68580" marT="0" marB="0"/>
                </a:tc>
              </a:tr>
              <a:tr h="1037844">
                <a:tc>
                  <a:txBody>
                    <a:bodyPr/>
                    <a:lstStyle/>
                    <a:p>
                      <a:pPr>
                        <a:lnSpc>
                          <a:spcPct val="115000"/>
                        </a:lnSpc>
                        <a:spcAft>
                          <a:spcPts val="1000"/>
                        </a:spcAft>
                      </a:pPr>
                      <a:r>
                        <a:rPr lang="tr-TR" sz="1400" dirty="0" smtClean="0">
                          <a:effectLst/>
                        </a:rPr>
                        <a:t>Hasta Sayısı</a:t>
                      </a:r>
                      <a:endParaRPr lang="tr-TR" sz="1400" dirty="0">
                        <a:effectLst/>
                        <a:latin typeface="Calibri"/>
                        <a:ea typeface="Calibri"/>
                        <a:cs typeface="Arial"/>
                      </a:endParaRPr>
                    </a:p>
                  </a:txBody>
                  <a:tcPr marL="68580" marR="68580" marT="0" marB="0"/>
                </a:tc>
                <a:tc>
                  <a:txBody>
                    <a:bodyPr/>
                    <a:lstStyle/>
                    <a:p>
                      <a:pPr algn="ctr">
                        <a:lnSpc>
                          <a:spcPct val="115000"/>
                        </a:lnSpc>
                        <a:spcAft>
                          <a:spcPts val="1000"/>
                        </a:spcAft>
                      </a:pPr>
                      <a:r>
                        <a:rPr lang="tr-TR" sz="1800">
                          <a:effectLst/>
                        </a:rPr>
                        <a:t>16.651</a:t>
                      </a:r>
                      <a:endParaRPr lang="tr-TR" sz="1800">
                        <a:effectLst/>
                        <a:latin typeface="Calibri"/>
                        <a:ea typeface="Calibri"/>
                        <a:cs typeface="Arial"/>
                      </a:endParaRPr>
                    </a:p>
                  </a:txBody>
                  <a:tcPr marL="68580" marR="68580" marT="0" marB="0"/>
                </a:tc>
                <a:tc>
                  <a:txBody>
                    <a:bodyPr/>
                    <a:lstStyle/>
                    <a:p>
                      <a:pPr algn="ctr">
                        <a:lnSpc>
                          <a:spcPct val="115000"/>
                        </a:lnSpc>
                        <a:spcAft>
                          <a:spcPts val="1000"/>
                        </a:spcAft>
                      </a:pPr>
                      <a:r>
                        <a:rPr lang="tr-TR" sz="1800" dirty="0">
                          <a:effectLst/>
                        </a:rPr>
                        <a:t>124.085</a:t>
                      </a:r>
                      <a:endParaRPr lang="tr-TR" sz="1800" dirty="0">
                        <a:effectLst/>
                        <a:latin typeface="Calibri"/>
                        <a:ea typeface="Calibri"/>
                        <a:cs typeface="Arial"/>
                      </a:endParaRPr>
                    </a:p>
                  </a:txBody>
                  <a:tcPr marL="68580" marR="68580" marT="0" marB="0"/>
                </a:tc>
                <a:tc>
                  <a:txBody>
                    <a:bodyPr/>
                    <a:lstStyle/>
                    <a:p>
                      <a:pPr algn="ctr">
                        <a:lnSpc>
                          <a:spcPct val="115000"/>
                        </a:lnSpc>
                        <a:spcAft>
                          <a:spcPts val="1000"/>
                        </a:spcAft>
                      </a:pPr>
                      <a:r>
                        <a:rPr lang="tr-TR" sz="1800">
                          <a:effectLst/>
                        </a:rPr>
                        <a:t>244.961</a:t>
                      </a:r>
                      <a:endParaRPr lang="tr-TR" sz="1800">
                        <a:effectLst/>
                        <a:latin typeface="Calibri"/>
                        <a:ea typeface="Calibri"/>
                        <a:cs typeface="Arial"/>
                      </a:endParaRPr>
                    </a:p>
                  </a:txBody>
                  <a:tcPr marL="68580" marR="68580" marT="0" marB="0"/>
                </a:tc>
                <a:tc>
                  <a:txBody>
                    <a:bodyPr/>
                    <a:lstStyle/>
                    <a:p>
                      <a:pPr algn="ctr">
                        <a:lnSpc>
                          <a:spcPct val="115000"/>
                        </a:lnSpc>
                        <a:spcAft>
                          <a:spcPts val="1000"/>
                        </a:spcAft>
                      </a:pPr>
                      <a:r>
                        <a:rPr lang="tr-TR" sz="1800">
                          <a:effectLst/>
                        </a:rPr>
                        <a:t>380.814</a:t>
                      </a:r>
                      <a:endParaRPr lang="tr-TR" sz="1800">
                        <a:effectLst/>
                        <a:latin typeface="Calibri"/>
                        <a:ea typeface="Calibri"/>
                        <a:cs typeface="Arial"/>
                      </a:endParaRPr>
                    </a:p>
                  </a:txBody>
                  <a:tcPr marL="68580" marR="68580" marT="0" marB="0"/>
                </a:tc>
                <a:tc>
                  <a:txBody>
                    <a:bodyPr/>
                    <a:lstStyle/>
                    <a:p>
                      <a:pPr algn="ctr">
                        <a:lnSpc>
                          <a:spcPct val="115000"/>
                        </a:lnSpc>
                        <a:spcAft>
                          <a:spcPts val="0"/>
                        </a:spcAft>
                      </a:pPr>
                      <a:r>
                        <a:rPr lang="tr-TR" sz="1800" dirty="0">
                          <a:effectLst/>
                        </a:rPr>
                        <a:t>416.175</a:t>
                      </a:r>
                      <a:endParaRPr lang="tr-TR" sz="1800" dirty="0">
                        <a:effectLst/>
                        <a:latin typeface="Calibri"/>
                        <a:ea typeface="Calibri"/>
                        <a:cs typeface="Arial"/>
                      </a:endParaRPr>
                    </a:p>
                  </a:txBody>
                  <a:tcPr marL="68580" marR="68580" marT="0" marB="0"/>
                </a:tc>
              </a:tr>
              <a:tr h="1037844">
                <a:tc>
                  <a:txBody>
                    <a:bodyPr/>
                    <a:lstStyle/>
                    <a:p>
                      <a:pPr>
                        <a:lnSpc>
                          <a:spcPct val="115000"/>
                        </a:lnSpc>
                        <a:spcAft>
                          <a:spcPts val="1000"/>
                        </a:spcAft>
                      </a:pPr>
                      <a:r>
                        <a:rPr lang="tr-TR" sz="1400" dirty="0" smtClean="0">
                          <a:effectLst/>
                        </a:rPr>
                        <a:t>Evde Sağlık Takımı Sayısı</a:t>
                      </a:r>
                      <a:endParaRPr lang="tr-TR" sz="1400" dirty="0">
                        <a:effectLst/>
                        <a:latin typeface="Calibri"/>
                        <a:ea typeface="Calibri"/>
                        <a:cs typeface="Arial"/>
                      </a:endParaRPr>
                    </a:p>
                  </a:txBody>
                  <a:tcPr marL="68580" marR="68580" marT="0" marB="0"/>
                </a:tc>
                <a:tc>
                  <a:txBody>
                    <a:bodyPr/>
                    <a:lstStyle/>
                    <a:p>
                      <a:pPr algn="ctr">
                        <a:lnSpc>
                          <a:spcPct val="115000"/>
                        </a:lnSpc>
                        <a:spcAft>
                          <a:spcPts val="1000"/>
                        </a:spcAft>
                      </a:pPr>
                      <a:r>
                        <a:rPr lang="tr-TR" sz="1800">
                          <a:effectLst/>
                        </a:rPr>
                        <a:t>407</a:t>
                      </a:r>
                      <a:endParaRPr lang="tr-TR" sz="1800">
                        <a:effectLst/>
                        <a:latin typeface="Calibri"/>
                        <a:ea typeface="Calibri"/>
                        <a:cs typeface="Arial"/>
                      </a:endParaRPr>
                    </a:p>
                  </a:txBody>
                  <a:tcPr marL="68580" marR="68580" marT="0" marB="0"/>
                </a:tc>
                <a:tc>
                  <a:txBody>
                    <a:bodyPr/>
                    <a:lstStyle/>
                    <a:p>
                      <a:pPr algn="ctr">
                        <a:lnSpc>
                          <a:spcPct val="115000"/>
                        </a:lnSpc>
                        <a:spcAft>
                          <a:spcPts val="1000"/>
                        </a:spcAft>
                      </a:pPr>
                      <a:r>
                        <a:rPr lang="tr-TR" sz="1800">
                          <a:effectLst/>
                        </a:rPr>
                        <a:t>642</a:t>
                      </a:r>
                      <a:endParaRPr lang="tr-TR" sz="1800">
                        <a:effectLst/>
                        <a:latin typeface="Calibri"/>
                        <a:ea typeface="Calibri"/>
                        <a:cs typeface="Arial"/>
                      </a:endParaRPr>
                    </a:p>
                  </a:txBody>
                  <a:tcPr marL="68580" marR="68580" marT="0" marB="0"/>
                </a:tc>
                <a:tc>
                  <a:txBody>
                    <a:bodyPr/>
                    <a:lstStyle/>
                    <a:p>
                      <a:pPr algn="ctr">
                        <a:lnSpc>
                          <a:spcPct val="115000"/>
                        </a:lnSpc>
                        <a:spcAft>
                          <a:spcPts val="1000"/>
                        </a:spcAft>
                      </a:pPr>
                      <a:r>
                        <a:rPr lang="tr-TR" sz="1800">
                          <a:effectLst/>
                        </a:rPr>
                        <a:t>715</a:t>
                      </a:r>
                      <a:endParaRPr lang="tr-TR" sz="1800">
                        <a:effectLst/>
                        <a:latin typeface="Calibri"/>
                        <a:ea typeface="Calibri"/>
                        <a:cs typeface="Arial"/>
                      </a:endParaRPr>
                    </a:p>
                  </a:txBody>
                  <a:tcPr marL="68580" marR="68580" marT="0" marB="0"/>
                </a:tc>
                <a:tc>
                  <a:txBody>
                    <a:bodyPr/>
                    <a:lstStyle/>
                    <a:p>
                      <a:pPr algn="ctr">
                        <a:lnSpc>
                          <a:spcPct val="115000"/>
                        </a:lnSpc>
                        <a:spcAft>
                          <a:spcPts val="1000"/>
                        </a:spcAft>
                      </a:pPr>
                      <a:r>
                        <a:rPr lang="tr-TR" sz="1800">
                          <a:effectLst/>
                        </a:rPr>
                        <a:t>765</a:t>
                      </a:r>
                      <a:endParaRPr lang="tr-TR" sz="1800">
                        <a:effectLst/>
                        <a:latin typeface="Calibri"/>
                        <a:ea typeface="Calibri"/>
                        <a:cs typeface="Arial"/>
                      </a:endParaRPr>
                    </a:p>
                  </a:txBody>
                  <a:tcPr marL="68580" marR="68580" marT="0" marB="0"/>
                </a:tc>
                <a:tc>
                  <a:txBody>
                    <a:bodyPr/>
                    <a:lstStyle/>
                    <a:p>
                      <a:pPr algn="ctr">
                        <a:lnSpc>
                          <a:spcPct val="115000"/>
                        </a:lnSpc>
                        <a:spcAft>
                          <a:spcPts val="0"/>
                        </a:spcAft>
                      </a:pPr>
                      <a:r>
                        <a:rPr lang="tr-TR" sz="1800" dirty="0">
                          <a:effectLst/>
                        </a:rPr>
                        <a:t>834</a:t>
                      </a:r>
                      <a:endParaRPr lang="tr-TR" sz="1800" dirty="0">
                        <a:effectLst/>
                        <a:latin typeface="Calibri"/>
                        <a:ea typeface="Calibri"/>
                        <a:cs typeface="Arial"/>
                      </a:endParaRPr>
                    </a:p>
                  </a:txBody>
                  <a:tcPr marL="68580" marR="68580" marT="0" marB="0"/>
                </a:tc>
              </a:tr>
              <a:tr h="1037844">
                <a:tc>
                  <a:txBody>
                    <a:bodyPr/>
                    <a:lstStyle/>
                    <a:p>
                      <a:pPr>
                        <a:lnSpc>
                          <a:spcPct val="115000"/>
                        </a:lnSpc>
                        <a:spcAft>
                          <a:spcPts val="1000"/>
                        </a:spcAft>
                      </a:pPr>
                      <a:r>
                        <a:rPr lang="tr-TR" sz="1400" dirty="0" smtClean="0">
                          <a:effectLst/>
                        </a:rPr>
                        <a:t>Evde Sağlık Çalışanı Sayısı</a:t>
                      </a:r>
                      <a:endParaRPr lang="tr-TR" sz="1400" dirty="0">
                        <a:effectLst/>
                        <a:latin typeface="Calibri"/>
                        <a:ea typeface="Calibri"/>
                        <a:cs typeface="Arial"/>
                      </a:endParaRPr>
                    </a:p>
                  </a:txBody>
                  <a:tcPr marL="68580" marR="68580" marT="0" marB="0"/>
                </a:tc>
                <a:tc>
                  <a:txBody>
                    <a:bodyPr/>
                    <a:lstStyle/>
                    <a:p>
                      <a:pPr algn="ctr">
                        <a:lnSpc>
                          <a:spcPct val="115000"/>
                        </a:lnSpc>
                        <a:spcAft>
                          <a:spcPts val="1000"/>
                        </a:spcAft>
                      </a:pPr>
                      <a:r>
                        <a:rPr lang="tr-TR" sz="1800">
                          <a:effectLst/>
                        </a:rPr>
                        <a:t>478</a:t>
                      </a:r>
                      <a:endParaRPr lang="tr-TR" sz="1800">
                        <a:effectLst/>
                        <a:latin typeface="Calibri"/>
                        <a:ea typeface="Calibri"/>
                        <a:cs typeface="Arial"/>
                      </a:endParaRPr>
                    </a:p>
                  </a:txBody>
                  <a:tcPr marL="68580" marR="68580" marT="0" marB="0"/>
                </a:tc>
                <a:tc>
                  <a:txBody>
                    <a:bodyPr/>
                    <a:lstStyle/>
                    <a:p>
                      <a:pPr algn="ctr">
                        <a:lnSpc>
                          <a:spcPct val="115000"/>
                        </a:lnSpc>
                        <a:spcAft>
                          <a:spcPts val="1000"/>
                        </a:spcAft>
                      </a:pPr>
                      <a:r>
                        <a:rPr lang="tr-TR" sz="1800">
                          <a:effectLst/>
                        </a:rPr>
                        <a:t>3512</a:t>
                      </a:r>
                      <a:endParaRPr lang="tr-TR" sz="1800">
                        <a:effectLst/>
                        <a:latin typeface="Calibri"/>
                        <a:ea typeface="Calibri"/>
                        <a:cs typeface="Arial"/>
                      </a:endParaRPr>
                    </a:p>
                  </a:txBody>
                  <a:tcPr marL="68580" marR="68580" marT="0" marB="0"/>
                </a:tc>
                <a:tc>
                  <a:txBody>
                    <a:bodyPr/>
                    <a:lstStyle/>
                    <a:p>
                      <a:pPr algn="ctr">
                        <a:lnSpc>
                          <a:spcPct val="115000"/>
                        </a:lnSpc>
                        <a:spcAft>
                          <a:spcPts val="1000"/>
                        </a:spcAft>
                      </a:pPr>
                      <a:r>
                        <a:rPr lang="tr-TR" sz="1800">
                          <a:effectLst/>
                        </a:rPr>
                        <a:t>4143</a:t>
                      </a:r>
                      <a:endParaRPr lang="tr-TR" sz="1800">
                        <a:effectLst/>
                        <a:latin typeface="Calibri"/>
                        <a:ea typeface="Calibri"/>
                        <a:cs typeface="Arial"/>
                      </a:endParaRPr>
                    </a:p>
                  </a:txBody>
                  <a:tcPr marL="68580" marR="68580" marT="0" marB="0"/>
                </a:tc>
                <a:tc>
                  <a:txBody>
                    <a:bodyPr/>
                    <a:lstStyle/>
                    <a:p>
                      <a:pPr algn="ctr">
                        <a:lnSpc>
                          <a:spcPct val="115000"/>
                        </a:lnSpc>
                        <a:spcAft>
                          <a:spcPts val="1000"/>
                        </a:spcAft>
                      </a:pPr>
                      <a:r>
                        <a:rPr lang="tr-TR" sz="1800">
                          <a:effectLst/>
                        </a:rPr>
                        <a:t>4224</a:t>
                      </a:r>
                      <a:endParaRPr lang="tr-TR" sz="1800">
                        <a:effectLst/>
                        <a:latin typeface="Calibri"/>
                        <a:ea typeface="Calibri"/>
                        <a:cs typeface="Arial"/>
                      </a:endParaRPr>
                    </a:p>
                  </a:txBody>
                  <a:tcPr marL="68580" marR="68580" marT="0" marB="0"/>
                </a:tc>
                <a:tc>
                  <a:txBody>
                    <a:bodyPr/>
                    <a:lstStyle/>
                    <a:p>
                      <a:pPr algn="ctr">
                        <a:lnSpc>
                          <a:spcPct val="115000"/>
                        </a:lnSpc>
                        <a:spcAft>
                          <a:spcPts val="0"/>
                        </a:spcAft>
                      </a:pPr>
                      <a:r>
                        <a:rPr lang="tr-TR" sz="1800" dirty="0">
                          <a:effectLst/>
                        </a:rPr>
                        <a:t>4369</a:t>
                      </a:r>
                      <a:endParaRPr lang="tr-TR" sz="18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xmlns="" val="927455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4511395"/>
            <a:ext cx="8534400" cy="1507067"/>
          </a:xfrm>
        </p:spPr>
        <p:txBody>
          <a:bodyPr/>
          <a:lstStyle/>
          <a:p>
            <a:endParaRPr lang="tr-TR" dirty="0"/>
          </a:p>
        </p:txBody>
      </p:sp>
      <p:sp>
        <p:nvSpPr>
          <p:cNvPr id="3" name="İçerik Yer Tutucusu 2"/>
          <p:cNvSpPr>
            <a:spLocks noGrp="1"/>
          </p:cNvSpPr>
          <p:nvPr>
            <p:ph idx="1"/>
          </p:nvPr>
        </p:nvSpPr>
        <p:spPr/>
        <p:txBody>
          <a:bodyPr>
            <a:normAutofit fontScale="70000" lnSpcReduction="20000"/>
          </a:bodyPr>
          <a:lstStyle/>
          <a:p>
            <a:r>
              <a:rPr lang="tr-TR" sz="4400" b="1" dirty="0">
                <a:solidFill>
                  <a:srgbClr val="FF0000"/>
                </a:solidFill>
                <a:ea typeface="Arial Unicode MS" panose="020B0604020202020204" pitchFamily="34" charset="-128"/>
                <a:cs typeface="Arial Unicode MS" panose="020B0604020202020204" pitchFamily="34" charset="-128"/>
              </a:rPr>
              <a:t>Gereksinim ????</a:t>
            </a:r>
          </a:p>
          <a:p>
            <a:r>
              <a:rPr lang="tr-TR" sz="4400" b="1" dirty="0" smtClean="0">
                <a:solidFill>
                  <a:srgbClr val="002060"/>
                </a:solidFill>
                <a:ea typeface="Arial Unicode MS" panose="020B0604020202020204" pitchFamily="34" charset="-128"/>
                <a:cs typeface="Arial Unicode MS" panose="020B0604020202020204" pitchFamily="34" charset="-128"/>
              </a:rPr>
              <a:t>Son </a:t>
            </a:r>
            <a:r>
              <a:rPr lang="tr-TR" sz="4400" b="1" dirty="0">
                <a:solidFill>
                  <a:srgbClr val="002060"/>
                </a:solidFill>
                <a:ea typeface="Arial Unicode MS" panose="020B0604020202020204" pitchFamily="34" charset="-128"/>
                <a:cs typeface="Arial Unicode MS" panose="020B0604020202020204" pitchFamily="34" charset="-128"/>
              </a:rPr>
              <a:t>yıllarda tıp ve teknolojideki gelişmeler kanserli ve</a:t>
            </a:r>
          </a:p>
          <a:p>
            <a:r>
              <a:rPr lang="tr-TR" sz="4400" b="1" dirty="0">
                <a:solidFill>
                  <a:srgbClr val="002060"/>
                </a:solidFill>
                <a:ea typeface="Arial Unicode MS" panose="020B0604020202020204" pitchFamily="34" charset="-128"/>
                <a:cs typeface="Arial Unicode MS" panose="020B0604020202020204" pitchFamily="34" charset="-128"/>
              </a:rPr>
              <a:t>diğer kronik hastalıklı çocukların yaşam sürelerini</a:t>
            </a:r>
          </a:p>
          <a:p>
            <a:r>
              <a:rPr lang="tr-TR" sz="4400" b="1" dirty="0">
                <a:solidFill>
                  <a:srgbClr val="002060"/>
                </a:solidFill>
                <a:ea typeface="Arial Unicode MS" panose="020B0604020202020204" pitchFamily="34" charset="-128"/>
                <a:cs typeface="Arial Unicode MS" panose="020B0604020202020204" pitchFamily="34" charset="-128"/>
              </a:rPr>
              <a:t>uzatmıştır.</a:t>
            </a:r>
          </a:p>
          <a:p>
            <a:r>
              <a:rPr lang="tr-TR" sz="4400" b="1" dirty="0" smtClean="0">
                <a:solidFill>
                  <a:srgbClr val="002060"/>
                </a:solidFill>
                <a:ea typeface="Arial Unicode MS" panose="020B0604020202020204" pitchFamily="34" charset="-128"/>
                <a:cs typeface="Arial Unicode MS" panose="020B0604020202020204" pitchFamily="34" charset="-128"/>
              </a:rPr>
              <a:t>Kronik </a:t>
            </a:r>
            <a:r>
              <a:rPr lang="tr-TR" sz="4400" b="1" dirty="0">
                <a:solidFill>
                  <a:srgbClr val="002060"/>
                </a:solidFill>
                <a:ea typeface="Arial Unicode MS" panose="020B0604020202020204" pitchFamily="34" charset="-128"/>
                <a:cs typeface="Arial Unicode MS" panose="020B0604020202020204" pitchFamily="34" charset="-128"/>
              </a:rPr>
              <a:t>hastalıklı çocuk </a:t>
            </a:r>
            <a:r>
              <a:rPr lang="tr-TR" sz="4400" b="1" dirty="0" err="1">
                <a:solidFill>
                  <a:srgbClr val="002060"/>
                </a:solidFill>
                <a:ea typeface="Arial Unicode MS" panose="020B0604020202020204" pitchFamily="34" charset="-128"/>
                <a:cs typeface="Arial Unicode MS" panose="020B0604020202020204" pitchFamily="34" charset="-128"/>
              </a:rPr>
              <a:t>insidansı</a:t>
            </a:r>
            <a:r>
              <a:rPr lang="tr-TR" sz="4400" b="1" dirty="0">
                <a:solidFill>
                  <a:srgbClr val="002060"/>
                </a:solidFill>
                <a:ea typeface="Arial Unicode MS" panose="020B0604020202020204" pitchFamily="34" charset="-128"/>
                <a:cs typeface="Arial Unicode MS" panose="020B0604020202020204" pitchFamily="34" charset="-128"/>
              </a:rPr>
              <a:t> ve yaşam süresindeki</a:t>
            </a:r>
          </a:p>
          <a:p>
            <a:r>
              <a:rPr lang="tr-TR" sz="4400" b="1" dirty="0">
                <a:solidFill>
                  <a:srgbClr val="002060"/>
                </a:solidFill>
                <a:ea typeface="Arial Unicode MS" panose="020B0604020202020204" pitchFamily="34" charset="-128"/>
                <a:cs typeface="Arial Unicode MS" panose="020B0604020202020204" pitchFamily="34" charset="-128"/>
              </a:rPr>
              <a:t>bu artış palyatif bakıma olan gereksinimi arttırmıştır</a:t>
            </a:r>
            <a:r>
              <a:rPr lang="tr-TR" sz="4400" b="1" dirty="0" smtClean="0">
                <a:solidFill>
                  <a:srgbClr val="002060"/>
                </a:solidFill>
                <a:ea typeface="Arial Unicode MS" panose="020B0604020202020204" pitchFamily="34" charset="-128"/>
                <a:cs typeface="Arial Unicode MS" panose="020B0604020202020204" pitchFamily="34" charset="-128"/>
              </a:rPr>
              <a:t>.</a:t>
            </a:r>
          </a:p>
          <a:p>
            <a:r>
              <a:rPr lang="tr-TR" sz="1600" i="1" dirty="0" err="1" smtClean="0"/>
              <a:t>Ahmedzai</a:t>
            </a:r>
            <a:r>
              <a:rPr lang="tr-TR" sz="1600" i="1" dirty="0" smtClean="0"/>
              <a:t>, S.H., </a:t>
            </a:r>
            <a:r>
              <a:rPr lang="tr-TR" sz="1600" i="1" dirty="0" err="1" smtClean="0"/>
              <a:t>Costa</a:t>
            </a:r>
            <a:r>
              <a:rPr lang="tr-TR" sz="1600" i="1" dirty="0" smtClean="0"/>
              <a:t>, A., </a:t>
            </a:r>
            <a:r>
              <a:rPr lang="tr-TR" sz="1600" i="1" dirty="0" err="1" smtClean="0"/>
              <a:t>Blengini</a:t>
            </a:r>
            <a:r>
              <a:rPr lang="tr-TR" sz="1600" i="1" dirty="0" smtClean="0"/>
              <a:t>, C., </a:t>
            </a:r>
            <a:r>
              <a:rPr lang="tr-TR" sz="1600" i="1" dirty="0" err="1" smtClean="0"/>
              <a:t>Bosch</a:t>
            </a:r>
            <a:r>
              <a:rPr lang="tr-TR" sz="1600" i="1" dirty="0" smtClean="0"/>
              <a:t>, A., </a:t>
            </a:r>
            <a:r>
              <a:rPr lang="tr-TR" sz="1600" i="1" dirty="0" err="1" smtClean="0"/>
              <a:t>Sanz-Ortiz</a:t>
            </a:r>
            <a:r>
              <a:rPr lang="tr-TR" sz="1600" i="1" dirty="0" smtClean="0"/>
              <a:t>, J., et al. (2004). A New International</a:t>
            </a:r>
          </a:p>
          <a:p>
            <a:r>
              <a:rPr lang="en-US" sz="1600" i="1" dirty="0" smtClean="0"/>
              <a:t>Framework for Palliative Care. European Journal of Cancer, 40: 2192-2200.</a:t>
            </a:r>
          </a:p>
          <a:p>
            <a:r>
              <a:rPr lang="en-US" sz="1600" i="1" dirty="0" smtClean="0"/>
              <a:t>Friedman DL, Hilden JM, </a:t>
            </a:r>
            <a:r>
              <a:rPr lang="en-US" sz="1600" i="1" dirty="0" err="1" smtClean="0"/>
              <a:t>Powaski</a:t>
            </a:r>
            <a:r>
              <a:rPr lang="en-US" sz="1600" i="1" dirty="0" smtClean="0"/>
              <a:t> K (2004). Issues and challenges in palliative care for children with cancer.</a:t>
            </a:r>
          </a:p>
          <a:p>
            <a:r>
              <a:rPr lang="tr-TR" sz="1600" i="1" dirty="0" err="1" smtClean="0"/>
              <a:t>Current</a:t>
            </a:r>
            <a:r>
              <a:rPr lang="tr-TR" sz="1600" i="1" dirty="0" smtClean="0"/>
              <a:t> </a:t>
            </a:r>
            <a:r>
              <a:rPr lang="tr-TR" sz="1600" i="1" dirty="0" err="1" smtClean="0"/>
              <a:t>oncology</a:t>
            </a:r>
            <a:r>
              <a:rPr lang="tr-TR" sz="1600" i="1" dirty="0" smtClean="0"/>
              <a:t> </a:t>
            </a:r>
            <a:r>
              <a:rPr lang="tr-TR" sz="1600" i="1" dirty="0" err="1" smtClean="0"/>
              <a:t>reports</a:t>
            </a:r>
            <a:r>
              <a:rPr lang="tr-TR" sz="1600" i="1" dirty="0" smtClean="0"/>
              <a:t>, 6:431-437.</a:t>
            </a:r>
          </a:p>
          <a:p>
            <a:r>
              <a:rPr lang="en-US" sz="1600" i="1" dirty="0" smtClean="0"/>
              <a:t>Harris MB (2004). Palliative Care in Children With Cancer: Which Child and When ? J Natl Cancer </a:t>
            </a:r>
            <a:r>
              <a:rPr lang="en-US" sz="1600" i="1" dirty="0" err="1" smtClean="0"/>
              <a:t>Inst</a:t>
            </a:r>
            <a:endParaRPr lang="en-US" sz="1600" i="1" dirty="0" smtClean="0"/>
          </a:p>
          <a:p>
            <a:r>
              <a:rPr lang="tr-TR" sz="1600" i="1" dirty="0" err="1" smtClean="0"/>
              <a:t>Monographs</a:t>
            </a:r>
            <a:r>
              <a:rPr lang="tr-TR" sz="1600" i="1" dirty="0" smtClean="0"/>
              <a:t>, 32:</a:t>
            </a:r>
            <a:endParaRPr lang="tr-TR" sz="1600" dirty="0"/>
          </a:p>
        </p:txBody>
      </p:sp>
    </p:spTree>
    <p:extLst>
      <p:ext uri="{BB962C8B-B14F-4D97-AF65-F5344CB8AC3E}">
        <p14:creationId xmlns:p14="http://schemas.microsoft.com/office/powerpoint/2010/main" xmlns="" val="1839401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1" y="4487332"/>
            <a:ext cx="11616347" cy="1507067"/>
          </a:xfrm>
        </p:spPr>
        <p:txBody>
          <a:bodyPr>
            <a:normAutofit fontScale="90000"/>
          </a:bodyPr>
          <a:lstStyle/>
          <a:p>
            <a:r>
              <a:rPr lang="tr-TR" dirty="0" smtClean="0"/>
              <a:t>                                                        </a:t>
            </a:r>
            <a:r>
              <a:rPr lang="tr-TR" i="1" dirty="0" smtClean="0">
                <a:solidFill>
                  <a:schemeClr val="accent2">
                    <a:lumMod val="60000"/>
                    <a:lumOff val="40000"/>
                  </a:schemeClr>
                </a:solidFill>
                <a:latin typeface="Lucida Handwriting" panose="03010101010101010101" pitchFamily="66" charset="0"/>
              </a:rPr>
              <a:t>Teşekkürler…</a:t>
            </a:r>
            <a:endParaRPr lang="tr-TR" i="1" dirty="0">
              <a:solidFill>
                <a:schemeClr val="accent2">
                  <a:lumMod val="60000"/>
                  <a:lumOff val="40000"/>
                </a:schemeClr>
              </a:solidFill>
              <a:latin typeface="Lucida Handwriting" panose="03010101010101010101" pitchFamily="66" charset="0"/>
            </a:endParaRPr>
          </a:p>
        </p:txBody>
      </p:sp>
      <p:sp>
        <p:nvSpPr>
          <p:cNvPr id="3" name="İçerik Yer Tutucusu 2"/>
          <p:cNvSpPr>
            <a:spLocks noGrp="1"/>
          </p:cNvSpPr>
          <p:nvPr>
            <p:ph idx="1"/>
          </p:nvPr>
        </p:nvSpPr>
        <p:spPr>
          <a:xfrm>
            <a:off x="337751" y="937673"/>
            <a:ext cx="8534400" cy="3615267"/>
          </a:xfrm>
        </p:spPr>
        <p:txBody>
          <a:bodyPr>
            <a:normAutofit/>
          </a:bodyPr>
          <a:lstStyle/>
          <a:p>
            <a:pPr marL="0" indent="0">
              <a:buNone/>
            </a:pPr>
            <a:r>
              <a:rPr lang="tr-TR" sz="2400" i="1" dirty="0" smtClean="0">
                <a:solidFill>
                  <a:srgbClr val="7030A0"/>
                </a:solidFill>
                <a:latin typeface="Lucida Handwriting" panose="03010101010101010101" pitchFamily="66" charset="0"/>
              </a:rPr>
              <a:t>HEPİMİZE TÜM SEVDİKLERİMİZLE, </a:t>
            </a:r>
          </a:p>
          <a:p>
            <a:pPr marL="0" indent="0">
              <a:buNone/>
            </a:pPr>
            <a:r>
              <a:rPr lang="tr-TR" sz="2400" i="1" dirty="0" smtClean="0">
                <a:solidFill>
                  <a:srgbClr val="7030A0"/>
                </a:solidFill>
                <a:latin typeface="Lucida Handwriting" panose="03010101010101010101" pitchFamily="66" charset="0"/>
              </a:rPr>
              <a:t>TADINI ÇIKARDIĞIMIZ,</a:t>
            </a:r>
          </a:p>
          <a:p>
            <a:pPr marL="0" indent="0">
              <a:buNone/>
            </a:pPr>
            <a:r>
              <a:rPr lang="tr-TR" sz="2400" i="1" dirty="0" smtClean="0">
                <a:solidFill>
                  <a:srgbClr val="7030A0"/>
                </a:solidFill>
                <a:latin typeface="Lucida Handwriting" panose="03010101010101010101" pitchFamily="66" charset="0"/>
              </a:rPr>
              <a:t>HER DAKİKASININ KIYMETİNİ BİLDİĞİMİZ,</a:t>
            </a:r>
          </a:p>
          <a:p>
            <a:pPr marL="0" indent="0">
              <a:buNone/>
            </a:pPr>
            <a:r>
              <a:rPr lang="tr-TR" sz="2400" i="1" dirty="0" smtClean="0">
                <a:solidFill>
                  <a:srgbClr val="7030A0"/>
                </a:solidFill>
                <a:latin typeface="Lucida Handwriting" panose="03010101010101010101" pitchFamily="66" charset="0"/>
              </a:rPr>
              <a:t>GÜZEL GÜNLER DİLİYORUM.</a:t>
            </a:r>
          </a:p>
          <a:p>
            <a:pPr marL="0" indent="0">
              <a:buNone/>
            </a:pPr>
            <a:r>
              <a:rPr lang="tr-TR" sz="2400" i="1" dirty="0" smtClean="0">
                <a:solidFill>
                  <a:srgbClr val="7030A0"/>
                </a:solidFill>
                <a:latin typeface="Lucida Handwriting" panose="03010101010101010101" pitchFamily="66" charset="0"/>
              </a:rPr>
              <a:t>NURDAN</a:t>
            </a:r>
            <a:endParaRPr lang="tr-TR" sz="2400" i="1" dirty="0">
              <a:solidFill>
                <a:srgbClr val="7030A0"/>
              </a:solidFill>
              <a:latin typeface="Lucida Handwriting" panose="03010101010101010101" pitchFamily="66" charset="0"/>
            </a:endParaRPr>
          </a:p>
        </p:txBody>
      </p:sp>
      <p:pic>
        <p:nvPicPr>
          <p:cNvPr id="5" name="Picture 4" descr="http://lusile17.l.u.pic.centerblog.net/8d167e75.jpg"/>
          <p:cNvPicPr>
            <a:picLocks noGrp="1" noChangeAspect="1" noChangeArrowheads="1"/>
          </p:cNvPicPr>
          <p:nvPr>
            <p:ph sz="half" idx="4294967295"/>
          </p:nvPr>
        </p:nvPicPr>
        <p:blipFill>
          <a:blip r:embed="rId2">
            <a:extLst>
              <a:ext uri="{28A0092B-C50C-407E-A947-70E740481C1C}">
                <a14:useLocalDpi xmlns:a14="http://schemas.microsoft.com/office/drawing/2010/main" xmlns="" val="0"/>
              </a:ext>
            </a:extLst>
          </a:blip>
          <a:srcRect/>
          <a:stretch>
            <a:fillRect/>
          </a:stretch>
        </p:blipFill>
        <p:spPr bwMode="auto">
          <a:xfrm>
            <a:off x="148281" y="3126817"/>
            <a:ext cx="4579938" cy="354171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http://nsa26.casimages.com/img/2011/03/13/1103130801235184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08389" y="292198"/>
            <a:ext cx="4783611" cy="3541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552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Autofit/>
          </a:bodyPr>
          <a:lstStyle/>
          <a:p>
            <a:r>
              <a:rPr lang="tr-TR" sz="3200" b="1" dirty="0">
                <a:solidFill>
                  <a:srgbClr val="002060"/>
                </a:solidFill>
              </a:rPr>
              <a:t>Tarihsel </a:t>
            </a:r>
            <a:r>
              <a:rPr lang="tr-TR" sz="3200" b="1" dirty="0" smtClean="0">
                <a:solidFill>
                  <a:srgbClr val="002060"/>
                </a:solidFill>
              </a:rPr>
              <a:t>gelişim</a:t>
            </a:r>
            <a:endParaRPr lang="tr-TR" sz="3200" b="1" dirty="0">
              <a:solidFill>
                <a:srgbClr val="002060"/>
              </a:solidFill>
            </a:endParaRPr>
          </a:p>
          <a:p>
            <a:r>
              <a:rPr lang="tr-TR" sz="3200" dirty="0">
                <a:solidFill>
                  <a:srgbClr val="002060"/>
                </a:solidFill>
              </a:rPr>
              <a:t>Pediatrik palyatif bakım;</a:t>
            </a:r>
          </a:p>
          <a:p>
            <a:pPr>
              <a:buNone/>
            </a:pPr>
            <a:r>
              <a:rPr lang="tr-TR" sz="3200" dirty="0" smtClean="0">
                <a:solidFill>
                  <a:srgbClr val="002060"/>
                </a:solidFill>
              </a:rPr>
              <a:t>  Amerika’da </a:t>
            </a:r>
            <a:r>
              <a:rPr lang="tr-TR" sz="3200" dirty="0">
                <a:solidFill>
                  <a:srgbClr val="002060"/>
                </a:solidFill>
              </a:rPr>
              <a:t>1978 yılında </a:t>
            </a:r>
            <a:r>
              <a:rPr lang="tr-TR" sz="3200" dirty="0" err="1">
                <a:solidFill>
                  <a:srgbClr val="002060"/>
                </a:solidFill>
              </a:rPr>
              <a:t>Virjinya</a:t>
            </a:r>
            <a:r>
              <a:rPr lang="tr-TR" sz="3200" dirty="0">
                <a:solidFill>
                  <a:srgbClr val="002060"/>
                </a:solidFill>
              </a:rPr>
              <a:t> eyaletinde</a:t>
            </a:r>
          </a:p>
          <a:p>
            <a:r>
              <a:rPr lang="tr-TR" sz="3200" dirty="0" err="1">
                <a:solidFill>
                  <a:srgbClr val="002060"/>
                </a:solidFill>
              </a:rPr>
              <a:t>Edmarc</a:t>
            </a:r>
            <a:r>
              <a:rPr lang="tr-TR" sz="3200" dirty="0">
                <a:solidFill>
                  <a:srgbClr val="002060"/>
                </a:solidFill>
              </a:rPr>
              <a:t> </a:t>
            </a:r>
            <a:r>
              <a:rPr lang="tr-TR" sz="3200" dirty="0" err="1">
                <a:solidFill>
                  <a:srgbClr val="002060"/>
                </a:solidFill>
              </a:rPr>
              <a:t>Hospice</a:t>
            </a:r>
            <a:r>
              <a:rPr lang="tr-TR" sz="3200" dirty="0">
                <a:solidFill>
                  <a:srgbClr val="002060"/>
                </a:solidFill>
              </a:rPr>
              <a:t> adında bir program</a:t>
            </a:r>
          </a:p>
          <a:p>
            <a:pPr>
              <a:buNone/>
            </a:pPr>
            <a:r>
              <a:rPr lang="tr-TR" sz="3200" dirty="0">
                <a:solidFill>
                  <a:srgbClr val="002060"/>
                </a:solidFill>
              </a:rPr>
              <a:t>başlatılmıştır.</a:t>
            </a:r>
          </a:p>
          <a:p>
            <a:r>
              <a:rPr lang="tr-TR" sz="3200" dirty="0" smtClean="0">
                <a:solidFill>
                  <a:srgbClr val="002060"/>
                </a:solidFill>
              </a:rPr>
              <a:t>İngiltere’de </a:t>
            </a:r>
            <a:r>
              <a:rPr lang="tr-TR" sz="3200" dirty="0">
                <a:solidFill>
                  <a:srgbClr val="002060"/>
                </a:solidFill>
              </a:rPr>
              <a:t>ise 1982 yılında açılmıştır.</a:t>
            </a:r>
          </a:p>
        </p:txBody>
      </p:sp>
    </p:spTree>
    <p:extLst>
      <p:ext uri="{BB962C8B-B14F-4D97-AF65-F5344CB8AC3E}">
        <p14:creationId xmlns:p14="http://schemas.microsoft.com/office/powerpoint/2010/main" xmlns="" val="3004530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Autofit/>
          </a:bodyPr>
          <a:lstStyle/>
          <a:p>
            <a:r>
              <a:rPr lang="tr-TR" sz="2800" b="1" dirty="0">
                <a:solidFill>
                  <a:srgbClr val="7030A0"/>
                </a:solidFill>
              </a:rPr>
              <a:t>Dünya Sağlık Örgütü (DSÖ)</a:t>
            </a:r>
          </a:p>
          <a:p>
            <a:r>
              <a:rPr lang="tr-TR" sz="2800" b="1" dirty="0">
                <a:solidFill>
                  <a:srgbClr val="7030A0"/>
                </a:solidFill>
              </a:rPr>
              <a:t>1986</a:t>
            </a:r>
          </a:p>
          <a:p>
            <a:r>
              <a:rPr lang="tr-TR" sz="2800" dirty="0" smtClean="0">
                <a:solidFill>
                  <a:srgbClr val="7030A0"/>
                </a:solidFill>
              </a:rPr>
              <a:t>“</a:t>
            </a:r>
            <a:r>
              <a:rPr lang="tr-TR" sz="2800" dirty="0">
                <a:solidFill>
                  <a:srgbClr val="7030A0"/>
                </a:solidFill>
              </a:rPr>
              <a:t>Tedaviye yanıt vermeyen hastalığı olan</a:t>
            </a:r>
          </a:p>
          <a:p>
            <a:r>
              <a:rPr lang="tr-TR" sz="2800" dirty="0">
                <a:solidFill>
                  <a:srgbClr val="7030A0"/>
                </a:solidFill>
              </a:rPr>
              <a:t>hastaların tüm bakımıdır. Ağrı ve diğer</a:t>
            </a:r>
          </a:p>
          <a:p>
            <a:r>
              <a:rPr lang="tr-TR" sz="2800" dirty="0">
                <a:solidFill>
                  <a:srgbClr val="7030A0"/>
                </a:solidFill>
              </a:rPr>
              <a:t>semptomların yanı sıra, sosyal, psikolojik ve</a:t>
            </a:r>
          </a:p>
          <a:p>
            <a:r>
              <a:rPr lang="tr-TR" sz="2800" dirty="0">
                <a:solidFill>
                  <a:srgbClr val="7030A0"/>
                </a:solidFill>
              </a:rPr>
              <a:t>manevi problemlerin kontrolü önemlidir.</a:t>
            </a:r>
          </a:p>
          <a:p>
            <a:r>
              <a:rPr lang="tr-TR" sz="2800" dirty="0">
                <a:solidFill>
                  <a:srgbClr val="7030A0"/>
                </a:solidFill>
              </a:rPr>
              <a:t>Palyatif bakımın amacı, hasta ve ailesinin</a:t>
            </a:r>
          </a:p>
          <a:p>
            <a:r>
              <a:rPr lang="tr-TR" sz="2800" dirty="0">
                <a:solidFill>
                  <a:srgbClr val="7030A0"/>
                </a:solidFill>
              </a:rPr>
              <a:t>olabilecek en iyi yaşam kalitesini sağlamaktır”</a:t>
            </a:r>
          </a:p>
          <a:p>
            <a:r>
              <a:rPr lang="tr-TR" sz="2800" dirty="0"/>
              <a:t>şeklinde tanımlamıştır.</a:t>
            </a:r>
          </a:p>
        </p:txBody>
      </p:sp>
    </p:spTree>
    <p:extLst>
      <p:ext uri="{BB962C8B-B14F-4D97-AF65-F5344CB8AC3E}">
        <p14:creationId xmlns:p14="http://schemas.microsoft.com/office/powerpoint/2010/main" xmlns="" val="1074572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492250" y="1464957"/>
            <a:ext cx="8991600" cy="5384800"/>
            <a:chOff x="192" y="359"/>
            <a:chExt cx="5664" cy="3561"/>
          </a:xfrm>
        </p:grpSpPr>
        <p:sp>
          <p:nvSpPr>
            <p:cNvPr id="12296" name="Freeform 3"/>
            <p:cNvSpPr>
              <a:spLocks/>
            </p:cNvSpPr>
            <p:nvPr/>
          </p:nvSpPr>
          <p:spPr bwMode="auto">
            <a:xfrm>
              <a:off x="1947" y="1968"/>
              <a:ext cx="261" cy="457"/>
            </a:xfrm>
            <a:custGeom>
              <a:avLst/>
              <a:gdLst>
                <a:gd name="T0" fmla="*/ 0 w 784"/>
                <a:gd name="T1" fmla="*/ 0 h 1372"/>
                <a:gd name="T2" fmla="*/ 0 w 784"/>
                <a:gd name="T3" fmla="*/ 0 h 1372"/>
                <a:gd name="T4" fmla="*/ 0 w 784"/>
                <a:gd name="T5" fmla="*/ 0 h 1372"/>
                <a:gd name="T6" fmla="*/ 0 w 784"/>
                <a:gd name="T7" fmla="*/ 0 h 1372"/>
                <a:gd name="T8" fmla="*/ 0 w 784"/>
                <a:gd name="T9" fmla="*/ 0 h 1372"/>
                <a:gd name="T10" fmla="*/ 0 w 784"/>
                <a:gd name="T11" fmla="*/ 0 h 1372"/>
                <a:gd name="T12" fmla="*/ 0 w 784"/>
                <a:gd name="T13" fmla="*/ 0 h 1372"/>
                <a:gd name="T14" fmla="*/ 0 w 784"/>
                <a:gd name="T15" fmla="*/ 0 h 1372"/>
                <a:gd name="T16" fmla="*/ 0 w 784"/>
                <a:gd name="T17" fmla="*/ 0 h 1372"/>
                <a:gd name="T18" fmla="*/ 0 w 784"/>
                <a:gd name="T19" fmla="*/ 0 h 1372"/>
                <a:gd name="T20" fmla="*/ 0 w 784"/>
                <a:gd name="T21" fmla="*/ 0 h 1372"/>
                <a:gd name="T22" fmla="*/ 0 w 784"/>
                <a:gd name="T23" fmla="*/ 0 h 1372"/>
                <a:gd name="T24" fmla="*/ 0 w 784"/>
                <a:gd name="T25" fmla="*/ 0 h 1372"/>
                <a:gd name="T26" fmla="*/ 0 w 784"/>
                <a:gd name="T27" fmla="*/ 0 h 1372"/>
                <a:gd name="T28" fmla="*/ 0 w 784"/>
                <a:gd name="T29" fmla="*/ 0 h 1372"/>
                <a:gd name="T30" fmla="*/ 0 w 784"/>
                <a:gd name="T31" fmla="*/ 0 h 1372"/>
                <a:gd name="T32" fmla="*/ 0 w 784"/>
                <a:gd name="T33" fmla="*/ 0 h 1372"/>
                <a:gd name="T34" fmla="*/ 0 w 784"/>
                <a:gd name="T35" fmla="*/ 0 h 1372"/>
                <a:gd name="T36" fmla="*/ 0 w 784"/>
                <a:gd name="T37" fmla="*/ 0 h 1372"/>
                <a:gd name="T38" fmla="*/ 0 w 784"/>
                <a:gd name="T39" fmla="*/ 0 h 1372"/>
                <a:gd name="T40" fmla="*/ 0 w 784"/>
                <a:gd name="T41" fmla="*/ 0 h 1372"/>
                <a:gd name="T42" fmla="*/ 0 w 784"/>
                <a:gd name="T43" fmla="*/ 0 h 1372"/>
                <a:gd name="T44" fmla="*/ 0 w 784"/>
                <a:gd name="T45" fmla="*/ 0 h 1372"/>
                <a:gd name="T46" fmla="*/ 0 w 784"/>
                <a:gd name="T47" fmla="*/ 0 h 1372"/>
                <a:gd name="T48" fmla="*/ 0 w 784"/>
                <a:gd name="T49" fmla="*/ 0 h 1372"/>
                <a:gd name="T50" fmla="*/ 0 w 784"/>
                <a:gd name="T51" fmla="*/ 0 h 1372"/>
                <a:gd name="T52" fmla="*/ 0 w 784"/>
                <a:gd name="T53" fmla="*/ 0 h 1372"/>
                <a:gd name="T54" fmla="*/ 0 w 784"/>
                <a:gd name="T55" fmla="*/ 0 h 1372"/>
                <a:gd name="T56" fmla="*/ 0 w 784"/>
                <a:gd name="T57" fmla="*/ 0 h 1372"/>
                <a:gd name="T58" fmla="*/ 0 w 784"/>
                <a:gd name="T59" fmla="*/ 0 h 1372"/>
                <a:gd name="T60" fmla="*/ 0 w 784"/>
                <a:gd name="T61" fmla="*/ 0 h 1372"/>
                <a:gd name="T62" fmla="*/ 0 w 784"/>
                <a:gd name="T63" fmla="*/ 0 h 1372"/>
                <a:gd name="T64" fmla="*/ 0 w 784"/>
                <a:gd name="T65" fmla="*/ 0 h 1372"/>
                <a:gd name="T66" fmla="*/ 0 w 784"/>
                <a:gd name="T67" fmla="*/ 0 h 1372"/>
                <a:gd name="T68" fmla="*/ 0 w 784"/>
                <a:gd name="T69" fmla="*/ 0 h 1372"/>
                <a:gd name="T70" fmla="*/ 0 w 784"/>
                <a:gd name="T71" fmla="*/ 0 h 1372"/>
                <a:gd name="T72" fmla="*/ 0 w 784"/>
                <a:gd name="T73" fmla="*/ 0 h 1372"/>
                <a:gd name="T74" fmla="*/ 0 w 784"/>
                <a:gd name="T75" fmla="*/ 0 h 1372"/>
                <a:gd name="T76" fmla="*/ 0 w 784"/>
                <a:gd name="T77" fmla="*/ 0 h 1372"/>
                <a:gd name="T78" fmla="*/ 0 w 784"/>
                <a:gd name="T79" fmla="*/ 0 h 1372"/>
                <a:gd name="T80" fmla="*/ 0 w 784"/>
                <a:gd name="T81" fmla="*/ 0 h 1372"/>
                <a:gd name="T82" fmla="*/ 0 w 784"/>
                <a:gd name="T83" fmla="*/ 0 h 1372"/>
                <a:gd name="T84" fmla="*/ 0 w 784"/>
                <a:gd name="T85" fmla="*/ 0 h 1372"/>
                <a:gd name="T86" fmla="*/ 0 w 784"/>
                <a:gd name="T87" fmla="*/ 0 h 1372"/>
                <a:gd name="T88" fmla="*/ 0 w 784"/>
                <a:gd name="T89" fmla="*/ 0 h 1372"/>
                <a:gd name="T90" fmla="*/ 0 w 784"/>
                <a:gd name="T91" fmla="*/ 0 h 1372"/>
                <a:gd name="T92" fmla="*/ 0 w 784"/>
                <a:gd name="T93" fmla="*/ 0 h 1372"/>
                <a:gd name="T94" fmla="*/ 0 w 784"/>
                <a:gd name="T95" fmla="*/ 0 h 1372"/>
                <a:gd name="T96" fmla="*/ 0 w 784"/>
                <a:gd name="T97" fmla="*/ 0 h 1372"/>
                <a:gd name="T98" fmla="*/ 0 w 784"/>
                <a:gd name="T99" fmla="*/ 0 h 1372"/>
                <a:gd name="T100" fmla="*/ 0 w 784"/>
                <a:gd name="T101" fmla="*/ 0 h 1372"/>
                <a:gd name="T102" fmla="*/ 0 w 784"/>
                <a:gd name="T103" fmla="*/ 0 h 1372"/>
                <a:gd name="T104" fmla="*/ 0 w 784"/>
                <a:gd name="T105" fmla="*/ 0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297" name="Freeform 4"/>
            <p:cNvSpPr>
              <a:spLocks/>
            </p:cNvSpPr>
            <p:nvPr/>
          </p:nvSpPr>
          <p:spPr bwMode="auto">
            <a:xfrm>
              <a:off x="2640" y="1728"/>
              <a:ext cx="576" cy="1056"/>
            </a:xfrm>
            <a:custGeom>
              <a:avLst/>
              <a:gdLst>
                <a:gd name="T0" fmla="*/ 1 w 784"/>
                <a:gd name="T1" fmla="*/ 2 h 1372"/>
                <a:gd name="T2" fmla="*/ 1 w 784"/>
                <a:gd name="T3" fmla="*/ 2 h 1372"/>
                <a:gd name="T4" fmla="*/ 1 w 784"/>
                <a:gd name="T5" fmla="*/ 2 h 1372"/>
                <a:gd name="T6" fmla="*/ 1 w 784"/>
                <a:gd name="T7" fmla="*/ 2 h 1372"/>
                <a:gd name="T8" fmla="*/ 1 w 784"/>
                <a:gd name="T9" fmla="*/ 2 h 1372"/>
                <a:gd name="T10" fmla="*/ 1 w 784"/>
                <a:gd name="T11" fmla="*/ 2 h 1372"/>
                <a:gd name="T12" fmla="*/ 2 w 784"/>
                <a:gd name="T13" fmla="*/ 0 h 1372"/>
                <a:gd name="T14" fmla="*/ 2 w 784"/>
                <a:gd name="T15" fmla="*/ 2 h 1372"/>
                <a:gd name="T16" fmla="*/ 2 w 784"/>
                <a:gd name="T17" fmla="*/ 2 h 1372"/>
                <a:gd name="T18" fmla="*/ 3 w 784"/>
                <a:gd name="T19" fmla="*/ 2 h 1372"/>
                <a:gd name="T20" fmla="*/ 3 w 784"/>
                <a:gd name="T21" fmla="*/ 2 h 1372"/>
                <a:gd name="T22" fmla="*/ 3 w 784"/>
                <a:gd name="T23" fmla="*/ 2 h 1372"/>
                <a:gd name="T24" fmla="*/ 2 w 784"/>
                <a:gd name="T25" fmla="*/ 2 h 1372"/>
                <a:gd name="T26" fmla="*/ 2 w 784"/>
                <a:gd name="T27" fmla="*/ 3 h 1372"/>
                <a:gd name="T28" fmla="*/ 3 w 784"/>
                <a:gd name="T29" fmla="*/ 4 h 1372"/>
                <a:gd name="T30" fmla="*/ 3 w 784"/>
                <a:gd name="T31" fmla="*/ 5 h 1372"/>
                <a:gd name="T32" fmla="*/ 4 w 784"/>
                <a:gd name="T33" fmla="*/ 7 h 1372"/>
                <a:gd name="T34" fmla="*/ 4 w 784"/>
                <a:gd name="T35" fmla="*/ 8 h 1372"/>
                <a:gd name="T36" fmla="*/ 4 w 784"/>
                <a:gd name="T37" fmla="*/ 9 h 1372"/>
                <a:gd name="T38" fmla="*/ 4 w 784"/>
                <a:gd name="T39" fmla="*/ 9 h 1372"/>
                <a:gd name="T40" fmla="*/ 4 w 784"/>
                <a:gd name="T41" fmla="*/ 9 h 1372"/>
                <a:gd name="T42" fmla="*/ 4 w 784"/>
                <a:gd name="T43" fmla="*/ 9 h 1372"/>
                <a:gd name="T44" fmla="*/ 4 w 784"/>
                <a:gd name="T45" fmla="*/ 9 h 1372"/>
                <a:gd name="T46" fmla="*/ 4 w 784"/>
                <a:gd name="T47" fmla="*/ 9 h 1372"/>
                <a:gd name="T48" fmla="*/ 4 w 784"/>
                <a:gd name="T49" fmla="*/ 8 h 1372"/>
                <a:gd name="T50" fmla="*/ 4 w 784"/>
                <a:gd name="T51" fmla="*/ 8 h 1372"/>
                <a:gd name="T52" fmla="*/ 3 w 784"/>
                <a:gd name="T53" fmla="*/ 5 h 1372"/>
                <a:gd name="T54" fmla="*/ 3 w 784"/>
                <a:gd name="T55" fmla="*/ 9 h 1372"/>
                <a:gd name="T56" fmla="*/ 3 w 784"/>
                <a:gd name="T57" fmla="*/ 13 h 1372"/>
                <a:gd name="T58" fmla="*/ 3 w 784"/>
                <a:gd name="T59" fmla="*/ 15 h 1372"/>
                <a:gd name="T60" fmla="*/ 4 w 784"/>
                <a:gd name="T61" fmla="*/ 15 h 1372"/>
                <a:gd name="T62" fmla="*/ 4 w 784"/>
                <a:gd name="T63" fmla="*/ 16 h 1372"/>
                <a:gd name="T64" fmla="*/ 3 w 784"/>
                <a:gd name="T65" fmla="*/ 16 h 1372"/>
                <a:gd name="T66" fmla="*/ 2 w 784"/>
                <a:gd name="T67" fmla="*/ 13 h 1372"/>
                <a:gd name="T68" fmla="*/ 1 w 784"/>
                <a:gd name="T69" fmla="*/ 16 h 1372"/>
                <a:gd name="T70" fmla="*/ 1 w 784"/>
                <a:gd name="T71" fmla="*/ 15 h 1372"/>
                <a:gd name="T72" fmla="*/ 1 w 784"/>
                <a:gd name="T73" fmla="*/ 15 h 1372"/>
                <a:gd name="T74" fmla="*/ 1 w 784"/>
                <a:gd name="T75" fmla="*/ 13 h 1372"/>
                <a:gd name="T76" fmla="*/ 1 w 784"/>
                <a:gd name="T77" fmla="*/ 9 h 1372"/>
                <a:gd name="T78" fmla="*/ 1 w 784"/>
                <a:gd name="T79" fmla="*/ 5 h 1372"/>
                <a:gd name="T80" fmla="*/ 1 w 784"/>
                <a:gd name="T81" fmla="*/ 7 h 1372"/>
                <a:gd name="T82" fmla="*/ 1 w 784"/>
                <a:gd name="T83" fmla="*/ 8 h 1372"/>
                <a:gd name="T84" fmla="*/ 1 w 784"/>
                <a:gd name="T85" fmla="*/ 9 h 1372"/>
                <a:gd name="T86" fmla="*/ 1 w 784"/>
                <a:gd name="T87" fmla="*/ 9 h 1372"/>
                <a:gd name="T88" fmla="*/ 1 w 784"/>
                <a:gd name="T89" fmla="*/ 9 h 1372"/>
                <a:gd name="T90" fmla="*/ 1 w 784"/>
                <a:gd name="T91" fmla="*/ 9 h 1372"/>
                <a:gd name="T92" fmla="*/ 1 w 784"/>
                <a:gd name="T93" fmla="*/ 9 h 1372"/>
                <a:gd name="T94" fmla="*/ 0 w 784"/>
                <a:gd name="T95" fmla="*/ 9 h 1372"/>
                <a:gd name="T96" fmla="*/ 1 w 784"/>
                <a:gd name="T97" fmla="*/ 8 h 1372"/>
                <a:gd name="T98" fmla="*/ 1 w 784"/>
                <a:gd name="T99" fmla="*/ 7 h 1372"/>
                <a:gd name="T100" fmla="*/ 1 w 784"/>
                <a:gd name="T101" fmla="*/ 5 h 1372"/>
                <a:gd name="T102" fmla="*/ 1 w 784"/>
                <a:gd name="T103" fmla="*/ 4 h 1372"/>
                <a:gd name="T104" fmla="*/ 1 w 784"/>
                <a:gd name="T105" fmla="*/ 3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8" y="124"/>
                  </a:lnTo>
                  <a:lnTo>
                    <a:pt x="277" y="109"/>
                  </a:lnTo>
                  <a:lnTo>
                    <a:pt x="278" y="92"/>
                  </a:lnTo>
                  <a:lnTo>
                    <a:pt x="282" y="75"/>
                  </a:lnTo>
                  <a:lnTo>
                    <a:pt x="290" y="59"/>
                  </a:lnTo>
                  <a:lnTo>
                    <a:pt x="298" y="45"/>
                  </a:lnTo>
                  <a:lnTo>
                    <a:pt x="308" y="35"/>
                  </a:lnTo>
                  <a:lnTo>
                    <a:pt x="320" y="25"/>
                  </a:lnTo>
                  <a:lnTo>
                    <a:pt x="332"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8"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1" y="203"/>
                  </a:lnTo>
                  <a:lnTo>
                    <a:pt x="440" y="209"/>
                  </a:lnTo>
                  <a:lnTo>
                    <a:pt x="456" y="239"/>
                  </a:lnTo>
                  <a:lnTo>
                    <a:pt x="476" y="261"/>
                  </a:lnTo>
                  <a:lnTo>
                    <a:pt x="533" y="275"/>
                  </a:lnTo>
                  <a:lnTo>
                    <a:pt x="576" y="294"/>
                  </a:lnTo>
                  <a:lnTo>
                    <a:pt x="597" y="328"/>
                  </a:lnTo>
                  <a:lnTo>
                    <a:pt x="620" y="390"/>
                  </a:lnTo>
                  <a:lnTo>
                    <a:pt x="637" y="444"/>
                  </a:lnTo>
                  <a:lnTo>
                    <a:pt x="652" y="503"/>
                  </a:lnTo>
                  <a:lnTo>
                    <a:pt x="668" y="538"/>
                  </a:lnTo>
                  <a:lnTo>
                    <a:pt x="700" y="593"/>
                  </a:lnTo>
                  <a:lnTo>
                    <a:pt x="734" y="644"/>
                  </a:lnTo>
                  <a:lnTo>
                    <a:pt x="766" y="667"/>
                  </a:lnTo>
                  <a:lnTo>
                    <a:pt x="774" y="676"/>
                  </a:lnTo>
                  <a:lnTo>
                    <a:pt x="779" y="689"/>
                  </a:lnTo>
                  <a:lnTo>
                    <a:pt x="783" y="705"/>
                  </a:lnTo>
                  <a:lnTo>
                    <a:pt x="784" y="725"/>
                  </a:lnTo>
                  <a:lnTo>
                    <a:pt x="782" y="745"/>
                  </a:lnTo>
                  <a:lnTo>
                    <a:pt x="779" y="759"/>
                  </a:lnTo>
                  <a:lnTo>
                    <a:pt x="774" y="777"/>
                  </a:lnTo>
                  <a:lnTo>
                    <a:pt x="767" y="790"/>
                  </a:lnTo>
                  <a:lnTo>
                    <a:pt x="758" y="798"/>
                  </a:lnTo>
                  <a:lnTo>
                    <a:pt x="749" y="803"/>
                  </a:lnTo>
                  <a:lnTo>
                    <a:pt x="743" y="813"/>
                  </a:lnTo>
                  <a:lnTo>
                    <a:pt x="738" y="817"/>
                  </a:lnTo>
                  <a:lnTo>
                    <a:pt x="730" y="816"/>
                  </a:lnTo>
                  <a:lnTo>
                    <a:pt x="720" y="812"/>
                  </a:lnTo>
                  <a:lnTo>
                    <a:pt x="708" y="804"/>
                  </a:lnTo>
                  <a:lnTo>
                    <a:pt x="696" y="794"/>
                  </a:lnTo>
                  <a:lnTo>
                    <a:pt x="686" y="777"/>
                  </a:lnTo>
                  <a:lnTo>
                    <a:pt x="681" y="763"/>
                  </a:lnTo>
                  <a:lnTo>
                    <a:pt x="674" y="746"/>
                  </a:lnTo>
                  <a:lnTo>
                    <a:pt x="672" y="731"/>
                  </a:lnTo>
                  <a:lnTo>
                    <a:pt x="669" y="710"/>
                  </a:lnTo>
                  <a:lnTo>
                    <a:pt x="668" y="690"/>
                  </a:lnTo>
                  <a:lnTo>
                    <a:pt x="669" y="675"/>
                  </a:lnTo>
                  <a:lnTo>
                    <a:pt x="670" y="654"/>
                  </a:lnTo>
                  <a:lnTo>
                    <a:pt x="669" y="639"/>
                  </a:lnTo>
                  <a:lnTo>
                    <a:pt x="619" y="570"/>
                  </a:lnTo>
                  <a:lnTo>
                    <a:pt x="580" y="519"/>
                  </a:lnTo>
                  <a:lnTo>
                    <a:pt x="558" y="482"/>
                  </a:lnTo>
                  <a:lnTo>
                    <a:pt x="549" y="486"/>
                  </a:lnTo>
                  <a:lnTo>
                    <a:pt x="523" y="615"/>
                  </a:lnTo>
                  <a:lnTo>
                    <a:pt x="505" y="719"/>
                  </a:lnTo>
                  <a:lnTo>
                    <a:pt x="532" y="864"/>
                  </a:lnTo>
                  <a:lnTo>
                    <a:pt x="550" y="965"/>
                  </a:lnTo>
                  <a:lnTo>
                    <a:pt x="581" y="1133"/>
                  </a:lnTo>
                  <a:lnTo>
                    <a:pt x="604" y="1259"/>
                  </a:lnTo>
                  <a:lnTo>
                    <a:pt x="613" y="1270"/>
                  </a:lnTo>
                  <a:lnTo>
                    <a:pt x="630" y="1274"/>
                  </a:lnTo>
                  <a:lnTo>
                    <a:pt x="654" y="1278"/>
                  </a:lnTo>
                  <a:lnTo>
                    <a:pt x="676" y="1284"/>
                  </a:lnTo>
                  <a:lnTo>
                    <a:pt x="696" y="1294"/>
                  </a:lnTo>
                  <a:lnTo>
                    <a:pt x="713" y="1307"/>
                  </a:lnTo>
                  <a:lnTo>
                    <a:pt x="729" y="1323"/>
                  </a:lnTo>
                  <a:lnTo>
                    <a:pt x="739" y="1338"/>
                  </a:lnTo>
                  <a:lnTo>
                    <a:pt x="743" y="1354"/>
                  </a:lnTo>
                  <a:lnTo>
                    <a:pt x="747" y="1371"/>
                  </a:lnTo>
                  <a:lnTo>
                    <a:pt x="489" y="1371"/>
                  </a:lnTo>
                  <a:lnTo>
                    <a:pt x="429" y="1133"/>
                  </a:lnTo>
                  <a:lnTo>
                    <a:pt x="395" y="1014"/>
                  </a:lnTo>
                  <a:lnTo>
                    <a:pt x="363" y="1133"/>
                  </a:lnTo>
                  <a:lnTo>
                    <a:pt x="295" y="1372"/>
                  </a:lnTo>
                  <a:lnTo>
                    <a:pt x="39"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3" y="615"/>
                  </a:lnTo>
                  <a:lnTo>
                    <a:pt x="232" y="486"/>
                  </a:lnTo>
                  <a:lnTo>
                    <a:pt x="225" y="482"/>
                  </a:lnTo>
                  <a:lnTo>
                    <a:pt x="213" y="503"/>
                  </a:lnTo>
                  <a:lnTo>
                    <a:pt x="184" y="546"/>
                  </a:lnTo>
                  <a:lnTo>
                    <a:pt x="154" y="586"/>
                  </a:lnTo>
                  <a:lnTo>
                    <a:pt x="114" y="641"/>
                  </a:lnTo>
                  <a:lnTo>
                    <a:pt x="113" y="659"/>
                  </a:lnTo>
                  <a:lnTo>
                    <a:pt x="114" y="676"/>
                  </a:lnTo>
                  <a:lnTo>
                    <a:pt x="117" y="693"/>
                  </a:lnTo>
                  <a:lnTo>
                    <a:pt x="114" y="718"/>
                  </a:lnTo>
                  <a:lnTo>
                    <a:pt x="110" y="743"/>
                  </a:lnTo>
                  <a:lnTo>
                    <a:pt x="100" y="772"/>
                  </a:lnTo>
                  <a:lnTo>
                    <a:pt x="94" y="785"/>
                  </a:lnTo>
                  <a:lnTo>
                    <a:pt x="86" y="794"/>
                  </a:lnTo>
                  <a:lnTo>
                    <a:pt x="78" y="803"/>
                  </a:lnTo>
                  <a:lnTo>
                    <a:pt x="68" y="811"/>
                  </a:lnTo>
                  <a:lnTo>
                    <a:pt x="59" y="815"/>
                  </a:lnTo>
                  <a:lnTo>
                    <a:pt x="48" y="817"/>
                  </a:lnTo>
                  <a:lnTo>
                    <a:pt x="40" y="813"/>
                  </a:lnTo>
                  <a:lnTo>
                    <a:pt x="35" y="803"/>
                  </a:lnTo>
                  <a:lnTo>
                    <a:pt x="24"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9" y="328"/>
                  </a:lnTo>
                  <a:lnTo>
                    <a:pt x="209" y="294"/>
                  </a:lnTo>
                  <a:lnTo>
                    <a:pt x="254" y="275"/>
                  </a:lnTo>
                  <a:lnTo>
                    <a:pt x="308" y="261"/>
                  </a:lnTo>
                  <a:lnTo>
                    <a:pt x="330" y="239"/>
                  </a:lnTo>
                  <a:lnTo>
                    <a:pt x="342" y="209"/>
                  </a:lnTo>
                  <a:close/>
                </a:path>
              </a:pathLst>
            </a:custGeom>
            <a:solidFill>
              <a:srgbClr val="009900"/>
            </a:solidFill>
            <a:ln w="9525">
              <a:noFill/>
              <a:round/>
              <a:headEnd/>
              <a:tailEnd/>
            </a:ln>
          </p:spPr>
          <p:txBody>
            <a:bodyPr/>
            <a:lstStyle/>
            <a:p>
              <a:endParaRPr lang="tr-TR"/>
            </a:p>
          </p:txBody>
        </p:sp>
        <p:sp>
          <p:nvSpPr>
            <p:cNvPr id="12298" name="Freeform 5"/>
            <p:cNvSpPr>
              <a:spLocks/>
            </p:cNvSpPr>
            <p:nvPr/>
          </p:nvSpPr>
          <p:spPr bwMode="auto">
            <a:xfrm>
              <a:off x="1707" y="1968"/>
              <a:ext cx="261" cy="457"/>
            </a:xfrm>
            <a:custGeom>
              <a:avLst/>
              <a:gdLst>
                <a:gd name="T0" fmla="*/ 0 w 784"/>
                <a:gd name="T1" fmla="*/ 0 h 1372"/>
                <a:gd name="T2" fmla="*/ 0 w 784"/>
                <a:gd name="T3" fmla="*/ 0 h 1372"/>
                <a:gd name="T4" fmla="*/ 0 w 784"/>
                <a:gd name="T5" fmla="*/ 0 h 1372"/>
                <a:gd name="T6" fmla="*/ 0 w 784"/>
                <a:gd name="T7" fmla="*/ 0 h 1372"/>
                <a:gd name="T8" fmla="*/ 0 w 784"/>
                <a:gd name="T9" fmla="*/ 0 h 1372"/>
                <a:gd name="T10" fmla="*/ 0 w 784"/>
                <a:gd name="T11" fmla="*/ 0 h 1372"/>
                <a:gd name="T12" fmla="*/ 0 w 784"/>
                <a:gd name="T13" fmla="*/ 0 h 1372"/>
                <a:gd name="T14" fmla="*/ 0 w 784"/>
                <a:gd name="T15" fmla="*/ 0 h 1372"/>
                <a:gd name="T16" fmla="*/ 0 w 784"/>
                <a:gd name="T17" fmla="*/ 0 h 1372"/>
                <a:gd name="T18" fmla="*/ 0 w 784"/>
                <a:gd name="T19" fmla="*/ 0 h 1372"/>
                <a:gd name="T20" fmla="*/ 0 w 784"/>
                <a:gd name="T21" fmla="*/ 0 h 1372"/>
                <a:gd name="T22" fmla="*/ 0 w 784"/>
                <a:gd name="T23" fmla="*/ 0 h 1372"/>
                <a:gd name="T24" fmla="*/ 0 w 784"/>
                <a:gd name="T25" fmla="*/ 0 h 1372"/>
                <a:gd name="T26" fmla="*/ 0 w 784"/>
                <a:gd name="T27" fmla="*/ 0 h 1372"/>
                <a:gd name="T28" fmla="*/ 0 w 784"/>
                <a:gd name="T29" fmla="*/ 0 h 1372"/>
                <a:gd name="T30" fmla="*/ 0 w 784"/>
                <a:gd name="T31" fmla="*/ 0 h 1372"/>
                <a:gd name="T32" fmla="*/ 0 w 784"/>
                <a:gd name="T33" fmla="*/ 0 h 1372"/>
                <a:gd name="T34" fmla="*/ 0 w 784"/>
                <a:gd name="T35" fmla="*/ 0 h 1372"/>
                <a:gd name="T36" fmla="*/ 0 w 784"/>
                <a:gd name="T37" fmla="*/ 0 h 1372"/>
                <a:gd name="T38" fmla="*/ 0 w 784"/>
                <a:gd name="T39" fmla="*/ 0 h 1372"/>
                <a:gd name="T40" fmla="*/ 0 w 784"/>
                <a:gd name="T41" fmla="*/ 0 h 1372"/>
                <a:gd name="T42" fmla="*/ 0 w 784"/>
                <a:gd name="T43" fmla="*/ 0 h 1372"/>
                <a:gd name="T44" fmla="*/ 0 w 784"/>
                <a:gd name="T45" fmla="*/ 0 h 1372"/>
                <a:gd name="T46" fmla="*/ 0 w 784"/>
                <a:gd name="T47" fmla="*/ 0 h 1372"/>
                <a:gd name="T48" fmla="*/ 0 w 784"/>
                <a:gd name="T49" fmla="*/ 0 h 1372"/>
                <a:gd name="T50" fmla="*/ 0 w 784"/>
                <a:gd name="T51" fmla="*/ 0 h 1372"/>
                <a:gd name="T52" fmla="*/ 0 w 784"/>
                <a:gd name="T53" fmla="*/ 0 h 1372"/>
                <a:gd name="T54" fmla="*/ 0 w 784"/>
                <a:gd name="T55" fmla="*/ 0 h 1372"/>
                <a:gd name="T56" fmla="*/ 0 w 784"/>
                <a:gd name="T57" fmla="*/ 0 h 1372"/>
                <a:gd name="T58" fmla="*/ 0 w 784"/>
                <a:gd name="T59" fmla="*/ 0 h 1372"/>
                <a:gd name="T60" fmla="*/ 0 w 784"/>
                <a:gd name="T61" fmla="*/ 0 h 1372"/>
                <a:gd name="T62" fmla="*/ 0 w 784"/>
                <a:gd name="T63" fmla="*/ 0 h 1372"/>
                <a:gd name="T64" fmla="*/ 0 w 784"/>
                <a:gd name="T65" fmla="*/ 0 h 1372"/>
                <a:gd name="T66" fmla="*/ 0 w 784"/>
                <a:gd name="T67" fmla="*/ 0 h 1372"/>
                <a:gd name="T68" fmla="*/ 0 w 784"/>
                <a:gd name="T69" fmla="*/ 0 h 1372"/>
                <a:gd name="T70" fmla="*/ 0 w 784"/>
                <a:gd name="T71" fmla="*/ 0 h 1372"/>
                <a:gd name="T72" fmla="*/ 0 w 784"/>
                <a:gd name="T73" fmla="*/ 0 h 1372"/>
                <a:gd name="T74" fmla="*/ 0 w 784"/>
                <a:gd name="T75" fmla="*/ 0 h 1372"/>
                <a:gd name="T76" fmla="*/ 0 w 784"/>
                <a:gd name="T77" fmla="*/ 0 h 1372"/>
                <a:gd name="T78" fmla="*/ 0 w 784"/>
                <a:gd name="T79" fmla="*/ 0 h 1372"/>
                <a:gd name="T80" fmla="*/ 0 w 784"/>
                <a:gd name="T81" fmla="*/ 0 h 1372"/>
                <a:gd name="T82" fmla="*/ 0 w 784"/>
                <a:gd name="T83" fmla="*/ 0 h 1372"/>
                <a:gd name="T84" fmla="*/ 0 w 784"/>
                <a:gd name="T85" fmla="*/ 0 h 1372"/>
                <a:gd name="T86" fmla="*/ 0 w 784"/>
                <a:gd name="T87" fmla="*/ 0 h 1372"/>
                <a:gd name="T88" fmla="*/ 0 w 784"/>
                <a:gd name="T89" fmla="*/ 0 h 1372"/>
                <a:gd name="T90" fmla="*/ 0 w 784"/>
                <a:gd name="T91" fmla="*/ 0 h 1372"/>
                <a:gd name="T92" fmla="*/ 0 w 784"/>
                <a:gd name="T93" fmla="*/ 0 h 1372"/>
                <a:gd name="T94" fmla="*/ 0 w 784"/>
                <a:gd name="T95" fmla="*/ 0 h 1372"/>
                <a:gd name="T96" fmla="*/ 0 w 784"/>
                <a:gd name="T97" fmla="*/ 0 h 1372"/>
                <a:gd name="T98" fmla="*/ 0 w 784"/>
                <a:gd name="T99" fmla="*/ 0 h 1372"/>
                <a:gd name="T100" fmla="*/ 0 w 784"/>
                <a:gd name="T101" fmla="*/ 0 h 1372"/>
                <a:gd name="T102" fmla="*/ 0 w 784"/>
                <a:gd name="T103" fmla="*/ 0 h 1372"/>
                <a:gd name="T104" fmla="*/ 0 w 784"/>
                <a:gd name="T105" fmla="*/ 0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299" name="Freeform 6"/>
            <p:cNvSpPr>
              <a:spLocks/>
            </p:cNvSpPr>
            <p:nvPr/>
          </p:nvSpPr>
          <p:spPr bwMode="auto">
            <a:xfrm>
              <a:off x="2187" y="1968"/>
              <a:ext cx="261" cy="457"/>
            </a:xfrm>
            <a:custGeom>
              <a:avLst/>
              <a:gdLst>
                <a:gd name="T0" fmla="*/ 0 w 784"/>
                <a:gd name="T1" fmla="*/ 0 h 1372"/>
                <a:gd name="T2" fmla="*/ 0 w 784"/>
                <a:gd name="T3" fmla="*/ 0 h 1372"/>
                <a:gd name="T4" fmla="*/ 0 w 784"/>
                <a:gd name="T5" fmla="*/ 0 h 1372"/>
                <a:gd name="T6" fmla="*/ 0 w 784"/>
                <a:gd name="T7" fmla="*/ 0 h 1372"/>
                <a:gd name="T8" fmla="*/ 0 w 784"/>
                <a:gd name="T9" fmla="*/ 0 h 1372"/>
                <a:gd name="T10" fmla="*/ 0 w 784"/>
                <a:gd name="T11" fmla="*/ 0 h 1372"/>
                <a:gd name="T12" fmla="*/ 0 w 784"/>
                <a:gd name="T13" fmla="*/ 0 h 1372"/>
                <a:gd name="T14" fmla="*/ 0 w 784"/>
                <a:gd name="T15" fmla="*/ 0 h 1372"/>
                <a:gd name="T16" fmla="*/ 0 w 784"/>
                <a:gd name="T17" fmla="*/ 0 h 1372"/>
                <a:gd name="T18" fmla="*/ 0 w 784"/>
                <a:gd name="T19" fmla="*/ 0 h 1372"/>
                <a:gd name="T20" fmla="*/ 0 w 784"/>
                <a:gd name="T21" fmla="*/ 0 h 1372"/>
                <a:gd name="T22" fmla="*/ 0 w 784"/>
                <a:gd name="T23" fmla="*/ 0 h 1372"/>
                <a:gd name="T24" fmla="*/ 0 w 784"/>
                <a:gd name="T25" fmla="*/ 0 h 1372"/>
                <a:gd name="T26" fmla="*/ 0 w 784"/>
                <a:gd name="T27" fmla="*/ 0 h 1372"/>
                <a:gd name="T28" fmla="*/ 0 w 784"/>
                <a:gd name="T29" fmla="*/ 0 h 1372"/>
                <a:gd name="T30" fmla="*/ 0 w 784"/>
                <a:gd name="T31" fmla="*/ 0 h 1372"/>
                <a:gd name="T32" fmla="*/ 0 w 784"/>
                <a:gd name="T33" fmla="*/ 0 h 1372"/>
                <a:gd name="T34" fmla="*/ 0 w 784"/>
                <a:gd name="T35" fmla="*/ 0 h 1372"/>
                <a:gd name="T36" fmla="*/ 0 w 784"/>
                <a:gd name="T37" fmla="*/ 0 h 1372"/>
                <a:gd name="T38" fmla="*/ 0 w 784"/>
                <a:gd name="T39" fmla="*/ 0 h 1372"/>
                <a:gd name="T40" fmla="*/ 0 w 784"/>
                <a:gd name="T41" fmla="*/ 0 h 1372"/>
                <a:gd name="T42" fmla="*/ 0 w 784"/>
                <a:gd name="T43" fmla="*/ 0 h 1372"/>
                <a:gd name="T44" fmla="*/ 0 w 784"/>
                <a:gd name="T45" fmla="*/ 0 h 1372"/>
                <a:gd name="T46" fmla="*/ 0 w 784"/>
                <a:gd name="T47" fmla="*/ 0 h 1372"/>
                <a:gd name="T48" fmla="*/ 0 w 784"/>
                <a:gd name="T49" fmla="*/ 0 h 1372"/>
                <a:gd name="T50" fmla="*/ 0 w 784"/>
                <a:gd name="T51" fmla="*/ 0 h 1372"/>
                <a:gd name="T52" fmla="*/ 0 w 784"/>
                <a:gd name="T53" fmla="*/ 0 h 1372"/>
                <a:gd name="T54" fmla="*/ 0 w 784"/>
                <a:gd name="T55" fmla="*/ 0 h 1372"/>
                <a:gd name="T56" fmla="*/ 0 w 784"/>
                <a:gd name="T57" fmla="*/ 0 h 1372"/>
                <a:gd name="T58" fmla="*/ 0 w 784"/>
                <a:gd name="T59" fmla="*/ 0 h 1372"/>
                <a:gd name="T60" fmla="*/ 0 w 784"/>
                <a:gd name="T61" fmla="*/ 0 h 1372"/>
                <a:gd name="T62" fmla="*/ 0 w 784"/>
                <a:gd name="T63" fmla="*/ 0 h 1372"/>
                <a:gd name="T64" fmla="*/ 0 w 784"/>
                <a:gd name="T65" fmla="*/ 0 h 1372"/>
                <a:gd name="T66" fmla="*/ 0 w 784"/>
                <a:gd name="T67" fmla="*/ 0 h 1372"/>
                <a:gd name="T68" fmla="*/ 0 w 784"/>
                <a:gd name="T69" fmla="*/ 0 h 1372"/>
                <a:gd name="T70" fmla="*/ 0 w 784"/>
                <a:gd name="T71" fmla="*/ 0 h 1372"/>
                <a:gd name="T72" fmla="*/ 0 w 784"/>
                <a:gd name="T73" fmla="*/ 0 h 1372"/>
                <a:gd name="T74" fmla="*/ 0 w 784"/>
                <a:gd name="T75" fmla="*/ 0 h 1372"/>
                <a:gd name="T76" fmla="*/ 0 w 784"/>
                <a:gd name="T77" fmla="*/ 0 h 1372"/>
                <a:gd name="T78" fmla="*/ 0 w 784"/>
                <a:gd name="T79" fmla="*/ 0 h 1372"/>
                <a:gd name="T80" fmla="*/ 0 w 784"/>
                <a:gd name="T81" fmla="*/ 0 h 1372"/>
                <a:gd name="T82" fmla="*/ 0 w 784"/>
                <a:gd name="T83" fmla="*/ 0 h 1372"/>
                <a:gd name="T84" fmla="*/ 0 w 784"/>
                <a:gd name="T85" fmla="*/ 0 h 1372"/>
                <a:gd name="T86" fmla="*/ 0 w 784"/>
                <a:gd name="T87" fmla="*/ 0 h 1372"/>
                <a:gd name="T88" fmla="*/ 0 w 784"/>
                <a:gd name="T89" fmla="*/ 0 h 1372"/>
                <a:gd name="T90" fmla="*/ 0 w 784"/>
                <a:gd name="T91" fmla="*/ 0 h 1372"/>
                <a:gd name="T92" fmla="*/ 0 w 784"/>
                <a:gd name="T93" fmla="*/ 0 h 1372"/>
                <a:gd name="T94" fmla="*/ 0 w 784"/>
                <a:gd name="T95" fmla="*/ 0 h 1372"/>
                <a:gd name="T96" fmla="*/ 0 w 784"/>
                <a:gd name="T97" fmla="*/ 0 h 1372"/>
                <a:gd name="T98" fmla="*/ 0 w 784"/>
                <a:gd name="T99" fmla="*/ 0 h 1372"/>
                <a:gd name="T100" fmla="*/ 0 w 784"/>
                <a:gd name="T101" fmla="*/ 0 h 1372"/>
                <a:gd name="T102" fmla="*/ 0 w 784"/>
                <a:gd name="T103" fmla="*/ 0 h 1372"/>
                <a:gd name="T104" fmla="*/ 0 w 784"/>
                <a:gd name="T105" fmla="*/ 0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300" name="Freeform 7"/>
            <p:cNvSpPr>
              <a:spLocks/>
            </p:cNvSpPr>
            <p:nvPr/>
          </p:nvSpPr>
          <p:spPr bwMode="auto">
            <a:xfrm>
              <a:off x="2571" y="935"/>
              <a:ext cx="261" cy="457"/>
            </a:xfrm>
            <a:custGeom>
              <a:avLst/>
              <a:gdLst>
                <a:gd name="T0" fmla="*/ 0 w 784"/>
                <a:gd name="T1" fmla="*/ 0 h 1372"/>
                <a:gd name="T2" fmla="*/ 0 w 784"/>
                <a:gd name="T3" fmla="*/ 0 h 1372"/>
                <a:gd name="T4" fmla="*/ 0 w 784"/>
                <a:gd name="T5" fmla="*/ 0 h 1372"/>
                <a:gd name="T6" fmla="*/ 0 w 784"/>
                <a:gd name="T7" fmla="*/ 0 h 1372"/>
                <a:gd name="T8" fmla="*/ 0 w 784"/>
                <a:gd name="T9" fmla="*/ 0 h 1372"/>
                <a:gd name="T10" fmla="*/ 0 w 784"/>
                <a:gd name="T11" fmla="*/ 0 h 1372"/>
                <a:gd name="T12" fmla="*/ 0 w 784"/>
                <a:gd name="T13" fmla="*/ 0 h 1372"/>
                <a:gd name="T14" fmla="*/ 0 w 784"/>
                <a:gd name="T15" fmla="*/ 0 h 1372"/>
                <a:gd name="T16" fmla="*/ 0 w 784"/>
                <a:gd name="T17" fmla="*/ 0 h 1372"/>
                <a:gd name="T18" fmla="*/ 0 w 784"/>
                <a:gd name="T19" fmla="*/ 0 h 1372"/>
                <a:gd name="T20" fmla="*/ 0 w 784"/>
                <a:gd name="T21" fmla="*/ 0 h 1372"/>
                <a:gd name="T22" fmla="*/ 0 w 784"/>
                <a:gd name="T23" fmla="*/ 0 h 1372"/>
                <a:gd name="T24" fmla="*/ 0 w 784"/>
                <a:gd name="T25" fmla="*/ 0 h 1372"/>
                <a:gd name="T26" fmla="*/ 0 w 784"/>
                <a:gd name="T27" fmla="*/ 0 h 1372"/>
                <a:gd name="T28" fmla="*/ 0 w 784"/>
                <a:gd name="T29" fmla="*/ 0 h 1372"/>
                <a:gd name="T30" fmla="*/ 0 w 784"/>
                <a:gd name="T31" fmla="*/ 0 h 1372"/>
                <a:gd name="T32" fmla="*/ 0 w 784"/>
                <a:gd name="T33" fmla="*/ 0 h 1372"/>
                <a:gd name="T34" fmla="*/ 0 w 784"/>
                <a:gd name="T35" fmla="*/ 0 h 1372"/>
                <a:gd name="T36" fmla="*/ 0 w 784"/>
                <a:gd name="T37" fmla="*/ 0 h 1372"/>
                <a:gd name="T38" fmla="*/ 0 w 784"/>
                <a:gd name="T39" fmla="*/ 0 h 1372"/>
                <a:gd name="T40" fmla="*/ 0 w 784"/>
                <a:gd name="T41" fmla="*/ 0 h 1372"/>
                <a:gd name="T42" fmla="*/ 0 w 784"/>
                <a:gd name="T43" fmla="*/ 0 h 1372"/>
                <a:gd name="T44" fmla="*/ 0 w 784"/>
                <a:gd name="T45" fmla="*/ 0 h 1372"/>
                <a:gd name="T46" fmla="*/ 0 w 784"/>
                <a:gd name="T47" fmla="*/ 0 h 1372"/>
                <a:gd name="T48" fmla="*/ 0 w 784"/>
                <a:gd name="T49" fmla="*/ 0 h 1372"/>
                <a:gd name="T50" fmla="*/ 0 w 784"/>
                <a:gd name="T51" fmla="*/ 0 h 1372"/>
                <a:gd name="T52" fmla="*/ 0 w 784"/>
                <a:gd name="T53" fmla="*/ 0 h 1372"/>
                <a:gd name="T54" fmla="*/ 0 w 784"/>
                <a:gd name="T55" fmla="*/ 0 h 1372"/>
                <a:gd name="T56" fmla="*/ 0 w 784"/>
                <a:gd name="T57" fmla="*/ 0 h 1372"/>
                <a:gd name="T58" fmla="*/ 0 w 784"/>
                <a:gd name="T59" fmla="*/ 0 h 1372"/>
                <a:gd name="T60" fmla="*/ 0 w 784"/>
                <a:gd name="T61" fmla="*/ 0 h 1372"/>
                <a:gd name="T62" fmla="*/ 0 w 784"/>
                <a:gd name="T63" fmla="*/ 0 h 1372"/>
                <a:gd name="T64" fmla="*/ 0 w 784"/>
                <a:gd name="T65" fmla="*/ 0 h 1372"/>
                <a:gd name="T66" fmla="*/ 0 w 784"/>
                <a:gd name="T67" fmla="*/ 0 h 1372"/>
                <a:gd name="T68" fmla="*/ 0 w 784"/>
                <a:gd name="T69" fmla="*/ 0 h 1372"/>
                <a:gd name="T70" fmla="*/ 0 w 784"/>
                <a:gd name="T71" fmla="*/ 0 h 1372"/>
                <a:gd name="T72" fmla="*/ 0 w 784"/>
                <a:gd name="T73" fmla="*/ 0 h 1372"/>
                <a:gd name="T74" fmla="*/ 0 w 784"/>
                <a:gd name="T75" fmla="*/ 0 h 1372"/>
                <a:gd name="T76" fmla="*/ 0 w 784"/>
                <a:gd name="T77" fmla="*/ 0 h 1372"/>
                <a:gd name="T78" fmla="*/ 0 w 784"/>
                <a:gd name="T79" fmla="*/ 0 h 1372"/>
                <a:gd name="T80" fmla="*/ 0 w 784"/>
                <a:gd name="T81" fmla="*/ 0 h 1372"/>
                <a:gd name="T82" fmla="*/ 0 w 784"/>
                <a:gd name="T83" fmla="*/ 0 h 1372"/>
                <a:gd name="T84" fmla="*/ 0 w 784"/>
                <a:gd name="T85" fmla="*/ 0 h 1372"/>
                <a:gd name="T86" fmla="*/ 0 w 784"/>
                <a:gd name="T87" fmla="*/ 0 h 1372"/>
                <a:gd name="T88" fmla="*/ 0 w 784"/>
                <a:gd name="T89" fmla="*/ 0 h 1372"/>
                <a:gd name="T90" fmla="*/ 0 w 784"/>
                <a:gd name="T91" fmla="*/ 0 h 1372"/>
                <a:gd name="T92" fmla="*/ 0 w 784"/>
                <a:gd name="T93" fmla="*/ 0 h 1372"/>
                <a:gd name="T94" fmla="*/ 0 w 784"/>
                <a:gd name="T95" fmla="*/ 0 h 1372"/>
                <a:gd name="T96" fmla="*/ 0 w 784"/>
                <a:gd name="T97" fmla="*/ 0 h 1372"/>
                <a:gd name="T98" fmla="*/ 0 w 784"/>
                <a:gd name="T99" fmla="*/ 0 h 1372"/>
                <a:gd name="T100" fmla="*/ 0 w 784"/>
                <a:gd name="T101" fmla="*/ 0 h 1372"/>
                <a:gd name="T102" fmla="*/ 0 w 784"/>
                <a:gd name="T103" fmla="*/ 0 h 1372"/>
                <a:gd name="T104" fmla="*/ 0 w 784"/>
                <a:gd name="T105" fmla="*/ 0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301" name="Freeform 8"/>
            <p:cNvSpPr>
              <a:spLocks/>
            </p:cNvSpPr>
            <p:nvPr/>
          </p:nvSpPr>
          <p:spPr bwMode="auto">
            <a:xfrm>
              <a:off x="3408" y="1968"/>
              <a:ext cx="261" cy="457"/>
            </a:xfrm>
            <a:custGeom>
              <a:avLst/>
              <a:gdLst>
                <a:gd name="T0" fmla="*/ 0 w 784"/>
                <a:gd name="T1" fmla="*/ 0 h 1372"/>
                <a:gd name="T2" fmla="*/ 0 w 784"/>
                <a:gd name="T3" fmla="*/ 0 h 1372"/>
                <a:gd name="T4" fmla="*/ 0 w 784"/>
                <a:gd name="T5" fmla="*/ 0 h 1372"/>
                <a:gd name="T6" fmla="*/ 0 w 784"/>
                <a:gd name="T7" fmla="*/ 0 h 1372"/>
                <a:gd name="T8" fmla="*/ 0 w 784"/>
                <a:gd name="T9" fmla="*/ 0 h 1372"/>
                <a:gd name="T10" fmla="*/ 0 w 784"/>
                <a:gd name="T11" fmla="*/ 0 h 1372"/>
                <a:gd name="T12" fmla="*/ 0 w 784"/>
                <a:gd name="T13" fmla="*/ 0 h 1372"/>
                <a:gd name="T14" fmla="*/ 0 w 784"/>
                <a:gd name="T15" fmla="*/ 0 h 1372"/>
                <a:gd name="T16" fmla="*/ 0 w 784"/>
                <a:gd name="T17" fmla="*/ 0 h 1372"/>
                <a:gd name="T18" fmla="*/ 0 w 784"/>
                <a:gd name="T19" fmla="*/ 0 h 1372"/>
                <a:gd name="T20" fmla="*/ 0 w 784"/>
                <a:gd name="T21" fmla="*/ 0 h 1372"/>
                <a:gd name="T22" fmla="*/ 0 w 784"/>
                <a:gd name="T23" fmla="*/ 0 h 1372"/>
                <a:gd name="T24" fmla="*/ 0 w 784"/>
                <a:gd name="T25" fmla="*/ 0 h 1372"/>
                <a:gd name="T26" fmla="*/ 0 w 784"/>
                <a:gd name="T27" fmla="*/ 0 h 1372"/>
                <a:gd name="T28" fmla="*/ 0 w 784"/>
                <a:gd name="T29" fmla="*/ 0 h 1372"/>
                <a:gd name="T30" fmla="*/ 0 w 784"/>
                <a:gd name="T31" fmla="*/ 0 h 1372"/>
                <a:gd name="T32" fmla="*/ 0 w 784"/>
                <a:gd name="T33" fmla="*/ 0 h 1372"/>
                <a:gd name="T34" fmla="*/ 0 w 784"/>
                <a:gd name="T35" fmla="*/ 0 h 1372"/>
                <a:gd name="T36" fmla="*/ 0 w 784"/>
                <a:gd name="T37" fmla="*/ 0 h 1372"/>
                <a:gd name="T38" fmla="*/ 0 w 784"/>
                <a:gd name="T39" fmla="*/ 0 h 1372"/>
                <a:gd name="T40" fmla="*/ 0 w 784"/>
                <a:gd name="T41" fmla="*/ 0 h 1372"/>
                <a:gd name="T42" fmla="*/ 0 w 784"/>
                <a:gd name="T43" fmla="*/ 0 h 1372"/>
                <a:gd name="T44" fmla="*/ 0 w 784"/>
                <a:gd name="T45" fmla="*/ 0 h 1372"/>
                <a:gd name="T46" fmla="*/ 0 w 784"/>
                <a:gd name="T47" fmla="*/ 0 h 1372"/>
                <a:gd name="T48" fmla="*/ 0 w 784"/>
                <a:gd name="T49" fmla="*/ 0 h 1372"/>
                <a:gd name="T50" fmla="*/ 0 w 784"/>
                <a:gd name="T51" fmla="*/ 0 h 1372"/>
                <a:gd name="T52" fmla="*/ 0 w 784"/>
                <a:gd name="T53" fmla="*/ 0 h 1372"/>
                <a:gd name="T54" fmla="*/ 0 w 784"/>
                <a:gd name="T55" fmla="*/ 0 h 1372"/>
                <a:gd name="T56" fmla="*/ 0 w 784"/>
                <a:gd name="T57" fmla="*/ 0 h 1372"/>
                <a:gd name="T58" fmla="*/ 0 w 784"/>
                <a:gd name="T59" fmla="*/ 0 h 1372"/>
                <a:gd name="T60" fmla="*/ 0 w 784"/>
                <a:gd name="T61" fmla="*/ 0 h 1372"/>
                <a:gd name="T62" fmla="*/ 0 w 784"/>
                <a:gd name="T63" fmla="*/ 0 h 1372"/>
                <a:gd name="T64" fmla="*/ 0 w 784"/>
                <a:gd name="T65" fmla="*/ 0 h 1372"/>
                <a:gd name="T66" fmla="*/ 0 w 784"/>
                <a:gd name="T67" fmla="*/ 0 h 1372"/>
                <a:gd name="T68" fmla="*/ 0 w 784"/>
                <a:gd name="T69" fmla="*/ 0 h 1372"/>
                <a:gd name="T70" fmla="*/ 0 w 784"/>
                <a:gd name="T71" fmla="*/ 0 h 1372"/>
                <a:gd name="T72" fmla="*/ 0 w 784"/>
                <a:gd name="T73" fmla="*/ 0 h 1372"/>
                <a:gd name="T74" fmla="*/ 0 w 784"/>
                <a:gd name="T75" fmla="*/ 0 h 1372"/>
                <a:gd name="T76" fmla="*/ 0 w 784"/>
                <a:gd name="T77" fmla="*/ 0 h 1372"/>
                <a:gd name="T78" fmla="*/ 0 w 784"/>
                <a:gd name="T79" fmla="*/ 0 h 1372"/>
                <a:gd name="T80" fmla="*/ 0 w 784"/>
                <a:gd name="T81" fmla="*/ 0 h 1372"/>
                <a:gd name="T82" fmla="*/ 0 w 784"/>
                <a:gd name="T83" fmla="*/ 0 h 1372"/>
                <a:gd name="T84" fmla="*/ 0 w 784"/>
                <a:gd name="T85" fmla="*/ 0 h 1372"/>
                <a:gd name="T86" fmla="*/ 0 w 784"/>
                <a:gd name="T87" fmla="*/ 0 h 1372"/>
                <a:gd name="T88" fmla="*/ 0 w 784"/>
                <a:gd name="T89" fmla="*/ 0 h 1372"/>
                <a:gd name="T90" fmla="*/ 0 w 784"/>
                <a:gd name="T91" fmla="*/ 0 h 1372"/>
                <a:gd name="T92" fmla="*/ 0 w 784"/>
                <a:gd name="T93" fmla="*/ 0 h 1372"/>
                <a:gd name="T94" fmla="*/ 0 w 784"/>
                <a:gd name="T95" fmla="*/ 0 h 1372"/>
                <a:gd name="T96" fmla="*/ 0 w 784"/>
                <a:gd name="T97" fmla="*/ 0 h 1372"/>
                <a:gd name="T98" fmla="*/ 0 w 784"/>
                <a:gd name="T99" fmla="*/ 0 h 1372"/>
                <a:gd name="T100" fmla="*/ 0 w 784"/>
                <a:gd name="T101" fmla="*/ 0 h 1372"/>
                <a:gd name="T102" fmla="*/ 0 w 784"/>
                <a:gd name="T103" fmla="*/ 0 h 1372"/>
                <a:gd name="T104" fmla="*/ 0 w 784"/>
                <a:gd name="T105" fmla="*/ 0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302" name="Freeform 9"/>
            <p:cNvSpPr>
              <a:spLocks/>
            </p:cNvSpPr>
            <p:nvPr/>
          </p:nvSpPr>
          <p:spPr bwMode="auto">
            <a:xfrm>
              <a:off x="3051" y="935"/>
              <a:ext cx="261" cy="457"/>
            </a:xfrm>
            <a:custGeom>
              <a:avLst/>
              <a:gdLst>
                <a:gd name="T0" fmla="*/ 0 w 784"/>
                <a:gd name="T1" fmla="*/ 0 h 1372"/>
                <a:gd name="T2" fmla="*/ 0 w 784"/>
                <a:gd name="T3" fmla="*/ 0 h 1372"/>
                <a:gd name="T4" fmla="*/ 0 w 784"/>
                <a:gd name="T5" fmla="*/ 0 h 1372"/>
                <a:gd name="T6" fmla="*/ 0 w 784"/>
                <a:gd name="T7" fmla="*/ 0 h 1372"/>
                <a:gd name="T8" fmla="*/ 0 w 784"/>
                <a:gd name="T9" fmla="*/ 0 h 1372"/>
                <a:gd name="T10" fmla="*/ 0 w 784"/>
                <a:gd name="T11" fmla="*/ 0 h 1372"/>
                <a:gd name="T12" fmla="*/ 0 w 784"/>
                <a:gd name="T13" fmla="*/ 0 h 1372"/>
                <a:gd name="T14" fmla="*/ 0 w 784"/>
                <a:gd name="T15" fmla="*/ 0 h 1372"/>
                <a:gd name="T16" fmla="*/ 0 w 784"/>
                <a:gd name="T17" fmla="*/ 0 h 1372"/>
                <a:gd name="T18" fmla="*/ 0 w 784"/>
                <a:gd name="T19" fmla="*/ 0 h 1372"/>
                <a:gd name="T20" fmla="*/ 0 w 784"/>
                <a:gd name="T21" fmla="*/ 0 h 1372"/>
                <a:gd name="T22" fmla="*/ 0 w 784"/>
                <a:gd name="T23" fmla="*/ 0 h 1372"/>
                <a:gd name="T24" fmla="*/ 0 w 784"/>
                <a:gd name="T25" fmla="*/ 0 h 1372"/>
                <a:gd name="T26" fmla="*/ 0 w 784"/>
                <a:gd name="T27" fmla="*/ 0 h 1372"/>
                <a:gd name="T28" fmla="*/ 0 w 784"/>
                <a:gd name="T29" fmla="*/ 0 h 1372"/>
                <a:gd name="T30" fmla="*/ 0 w 784"/>
                <a:gd name="T31" fmla="*/ 0 h 1372"/>
                <a:gd name="T32" fmla="*/ 0 w 784"/>
                <a:gd name="T33" fmla="*/ 0 h 1372"/>
                <a:gd name="T34" fmla="*/ 0 w 784"/>
                <a:gd name="T35" fmla="*/ 0 h 1372"/>
                <a:gd name="T36" fmla="*/ 0 w 784"/>
                <a:gd name="T37" fmla="*/ 0 h 1372"/>
                <a:gd name="T38" fmla="*/ 0 w 784"/>
                <a:gd name="T39" fmla="*/ 0 h 1372"/>
                <a:gd name="T40" fmla="*/ 0 w 784"/>
                <a:gd name="T41" fmla="*/ 0 h 1372"/>
                <a:gd name="T42" fmla="*/ 0 w 784"/>
                <a:gd name="T43" fmla="*/ 0 h 1372"/>
                <a:gd name="T44" fmla="*/ 0 w 784"/>
                <a:gd name="T45" fmla="*/ 0 h 1372"/>
                <a:gd name="T46" fmla="*/ 0 w 784"/>
                <a:gd name="T47" fmla="*/ 0 h 1372"/>
                <a:gd name="T48" fmla="*/ 0 w 784"/>
                <a:gd name="T49" fmla="*/ 0 h 1372"/>
                <a:gd name="T50" fmla="*/ 0 w 784"/>
                <a:gd name="T51" fmla="*/ 0 h 1372"/>
                <a:gd name="T52" fmla="*/ 0 w 784"/>
                <a:gd name="T53" fmla="*/ 0 h 1372"/>
                <a:gd name="T54" fmla="*/ 0 w 784"/>
                <a:gd name="T55" fmla="*/ 0 h 1372"/>
                <a:gd name="T56" fmla="*/ 0 w 784"/>
                <a:gd name="T57" fmla="*/ 0 h 1372"/>
                <a:gd name="T58" fmla="*/ 0 w 784"/>
                <a:gd name="T59" fmla="*/ 0 h 1372"/>
                <a:gd name="T60" fmla="*/ 0 w 784"/>
                <a:gd name="T61" fmla="*/ 0 h 1372"/>
                <a:gd name="T62" fmla="*/ 0 w 784"/>
                <a:gd name="T63" fmla="*/ 0 h 1372"/>
                <a:gd name="T64" fmla="*/ 0 w 784"/>
                <a:gd name="T65" fmla="*/ 0 h 1372"/>
                <a:gd name="T66" fmla="*/ 0 w 784"/>
                <a:gd name="T67" fmla="*/ 0 h 1372"/>
                <a:gd name="T68" fmla="*/ 0 w 784"/>
                <a:gd name="T69" fmla="*/ 0 h 1372"/>
                <a:gd name="T70" fmla="*/ 0 w 784"/>
                <a:gd name="T71" fmla="*/ 0 h 1372"/>
                <a:gd name="T72" fmla="*/ 0 w 784"/>
                <a:gd name="T73" fmla="*/ 0 h 1372"/>
                <a:gd name="T74" fmla="*/ 0 w 784"/>
                <a:gd name="T75" fmla="*/ 0 h 1372"/>
                <a:gd name="T76" fmla="*/ 0 w 784"/>
                <a:gd name="T77" fmla="*/ 0 h 1372"/>
                <a:gd name="T78" fmla="*/ 0 w 784"/>
                <a:gd name="T79" fmla="*/ 0 h 1372"/>
                <a:gd name="T80" fmla="*/ 0 w 784"/>
                <a:gd name="T81" fmla="*/ 0 h 1372"/>
                <a:gd name="T82" fmla="*/ 0 w 784"/>
                <a:gd name="T83" fmla="*/ 0 h 1372"/>
                <a:gd name="T84" fmla="*/ 0 w 784"/>
                <a:gd name="T85" fmla="*/ 0 h 1372"/>
                <a:gd name="T86" fmla="*/ 0 w 784"/>
                <a:gd name="T87" fmla="*/ 0 h 1372"/>
                <a:gd name="T88" fmla="*/ 0 w 784"/>
                <a:gd name="T89" fmla="*/ 0 h 1372"/>
                <a:gd name="T90" fmla="*/ 0 w 784"/>
                <a:gd name="T91" fmla="*/ 0 h 1372"/>
                <a:gd name="T92" fmla="*/ 0 w 784"/>
                <a:gd name="T93" fmla="*/ 0 h 1372"/>
                <a:gd name="T94" fmla="*/ 0 w 784"/>
                <a:gd name="T95" fmla="*/ 0 h 1372"/>
                <a:gd name="T96" fmla="*/ 0 w 784"/>
                <a:gd name="T97" fmla="*/ 0 h 1372"/>
                <a:gd name="T98" fmla="*/ 0 w 784"/>
                <a:gd name="T99" fmla="*/ 0 h 1372"/>
                <a:gd name="T100" fmla="*/ 0 w 784"/>
                <a:gd name="T101" fmla="*/ 0 h 1372"/>
                <a:gd name="T102" fmla="*/ 0 w 784"/>
                <a:gd name="T103" fmla="*/ 0 h 1372"/>
                <a:gd name="T104" fmla="*/ 0 w 784"/>
                <a:gd name="T105" fmla="*/ 0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303" name="Freeform 10"/>
            <p:cNvSpPr>
              <a:spLocks/>
            </p:cNvSpPr>
            <p:nvPr/>
          </p:nvSpPr>
          <p:spPr bwMode="auto">
            <a:xfrm>
              <a:off x="3648" y="1968"/>
              <a:ext cx="261" cy="457"/>
            </a:xfrm>
            <a:custGeom>
              <a:avLst/>
              <a:gdLst>
                <a:gd name="T0" fmla="*/ 0 w 784"/>
                <a:gd name="T1" fmla="*/ 0 h 1372"/>
                <a:gd name="T2" fmla="*/ 0 w 784"/>
                <a:gd name="T3" fmla="*/ 0 h 1372"/>
                <a:gd name="T4" fmla="*/ 0 w 784"/>
                <a:gd name="T5" fmla="*/ 0 h 1372"/>
                <a:gd name="T6" fmla="*/ 0 w 784"/>
                <a:gd name="T7" fmla="*/ 0 h 1372"/>
                <a:gd name="T8" fmla="*/ 0 w 784"/>
                <a:gd name="T9" fmla="*/ 0 h 1372"/>
                <a:gd name="T10" fmla="*/ 0 w 784"/>
                <a:gd name="T11" fmla="*/ 0 h 1372"/>
                <a:gd name="T12" fmla="*/ 0 w 784"/>
                <a:gd name="T13" fmla="*/ 0 h 1372"/>
                <a:gd name="T14" fmla="*/ 0 w 784"/>
                <a:gd name="T15" fmla="*/ 0 h 1372"/>
                <a:gd name="T16" fmla="*/ 0 w 784"/>
                <a:gd name="T17" fmla="*/ 0 h 1372"/>
                <a:gd name="T18" fmla="*/ 0 w 784"/>
                <a:gd name="T19" fmla="*/ 0 h 1372"/>
                <a:gd name="T20" fmla="*/ 0 w 784"/>
                <a:gd name="T21" fmla="*/ 0 h 1372"/>
                <a:gd name="T22" fmla="*/ 0 w 784"/>
                <a:gd name="T23" fmla="*/ 0 h 1372"/>
                <a:gd name="T24" fmla="*/ 0 w 784"/>
                <a:gd name="T25" fmla="*/ 0 h 1372"/>
                <a:gd name="T26" fmla="*/ 0 w 784"/>
                <a:gd name="T27" fmla="*/ 0 h 1372"/>
                <a:gd name="T28" fmla="*/ 0 w 784"/>
                <a:gd name="T29" fmla="*/ 0 h 1372"/>
                <a:gd name="T30" fmla="*/ 0 w 784"/>
                <a:gd name="T31" fmla="*/ 0 h 1372"/>
                <a:gd name="T32" fmla="*/ 0 w 784"/>
                <a:gd name="T33" fmla="*/ 0 h 1372"/>
                <a:gd name="T34" fmla="*/ 0 w 784"/>
                <a:gd name="T35" fmla="*/ 0 h 1372"/>
                <a:gd name="T36" fmla="*/ 0 w 784"/>
                <a:gd name="T37" fmla="*/ 0 h 1372"/>
                <a:gd name="T38" fmla="*/ 0 w 784"/>
                <a:gd name="T39" fmla="*/ 0 h 1372"/>
                <a:gd name="T40" fmla="*/ 0 w 784"/>
                <a:gd name="T41" fmla="*/ 0 h 1372"/>
                <a:gd name="T42" fmla="*/ 0 w 784"/>
                <a:gd name="T43" fmla="*/ 0 h 1372"/>
                <a:gd name="T44" fmla="*/ 0 w 784"/>
                <a:gd name="T45" fmla="*/ 0 h 1372"/>
                <a:gd name="T46" fmla="*/ 0 w 784"/>
                <a:gd name="T47" fmla="*/ 0 h 1372"/>
                <a:gd name="T48" fmla="*/ 0 w 784"/>
                <a:gd name="T49" fmla="*/ 0 h 1372"/>
                <a:gd name="T50" fmla="*/ 0 w 784"/>
                <a:gd name="T51" fmla="*/ 0 h 1372"/>
                <a:gd name="T52" fmla="*/ 0 w 784"/>
                <a:gd name="T53" fmla="*/ 0 h 1372"/>
                <a:gd name="T54" fmla="*/ 0 w 784"/>
                <a:gd name="T55" fmla="*/ 0 h 1372"/>
                <a:gd name="T56" fmla="*/ 0 w 784"/>
                <a:gd name="T57" fmla="*/ 0 h 1372"/>
                <a:gd name="T58" fmla="*/ 0 w 784"/>
                <a:gd name="T59" fmla="*/ 0 h 1372"/>
                <a:gd name="T60" fmla="*/ 0 w 784"/>
                <a:gd name="T61" fmla="*/ 0 h 1372"/>
                <a:gd name="T62" fmla="*/ 0 w 784"/>
                <a:gd name="T63" fmla="*/ 0 h 1372"/>
                <a:gd name="T64" fmla="*/ 0 w 784"/>
                <a:gd name="T65" fmla="*/ 0 h 1372"/>
                <a:gd name="T66" fmla="*/ 0 w 784"/>
                <a:gd name="T67" fmla="*/ 0 h 1372"/>
                <a:gd name="T68" fmla="*/ 0 w 784"/>
                <a:gd name="T69" fmla="*/ 0 h 1372"/>
                <a:gd name="T70" fmla="*/ 0 w 784"/>
                <a:gd name="T71" fmla="*/ 0 h 1372"/>
                <a:gd name="T72" fmla="*/ 0 w 784"/>
                <a:gd name="T73" fmla="*/ 0 h 1372"/>
                <a:gd name="T74" fmla="*/ 0 w 784"/>
                <a:gd name="T75" fmla="*/ 0 h 1372"/>
                <a:gd name="T76" fmla="*/ 0 w 784"/>
                <a:gd name="T77" fmla="*/ 0 h 1372"/>
                <a:gd name="T78" fmla="*/ 0 w 784"/>
                <a:gd name="T79" fmla="*/ 0 h 1372"/>
                <a:gd name="T80" fmla="*/ 0 w 784"/>
                <a:gd name="T81" fmla="*/ 0 h 1372"/>
                <a:gd name="T82" fmla="*/ 0 w 784"/>
                <a:gd name="T83" fmla="*/ 0 h 1372"/>
                <a:gd name="T84" fmla="*/ 0 w 784"/>
                <a:gd name="T85" fmla="*/ 0 h 1372"/>
                <a:gd name="T86" fmla="*/ 0 w 784"/>
                <a:gd name="T87" fmla="*/ 0 h 1372"/>
                <a:gd name="T88" fmla="*/ 0 w 784"/>
                <a:gd name="T89" fmla="*/ 0 h 1372"/>
                <a:gd name="T90" fmla="*/ 0 w 784"/>
                <a:gd name="T91" fmla="*/ 0 h 1372"/>
                <a:gd name="T92" fmla="*/ 0 w 784"/>
                <a:gd name="T93" fmla="*/ 0 h 1372"/>
                <a:gd name="T94" fmla="*/ 0 w 784"/>
                <a:gd name="T95" fmla="*/ 0 h 1372"/>
                <a:gd name="T96" fmla="*/ 0 w 784"/>
                <a:gd name="T97" fmla="*/ 0 h 1372"/>
                <a:gd name="T98" fmla="*/ 0 w 784"/>
                <a:gd name="T99" fmla="*/ 0 h 1372"/>
                <a:gd name="T100" fmla="*/ 0 w 784"/>
                <a:gd name="T101" fmla="*/ 0 h 1372"/>
                <a:gd name="T102" fmla="*/ 0 w 784"/>
                <a:gd name="T103" fmla="*/ 0 h 1372"/>
                <a:gd name="T104" fmla="*/ 0 w 784"/>
                <a:gd name="T105" fmla="*/ 0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304" name="Freeform 11"/>
            <p:cNvSpPr>
              <a:spLocks/>
            </p:cNvSpPr>
            <p:nvPr/>
          </p:nvSpPr>
          <p:spPr bwMode="auto">
            <a:xfrm>
              <a:off x="3888" y="1968"/>
              <a:ext cx="261" cy="457"/>
            </a:xfrm>
            <a:custGeom>
              <a:avLst/>
              <a:gdLst>
                <a:gd name="T0" fmla="*/ 0 w 784"/>
                <a:gd name="T1" fmla="*/ 0 h 1372"/>
                <a:gd name="T2" fmla="*/ 0 w 784"/>
                <a:gd name="T3" fmla="*/ 0 h 1372"/>
                <a:gd name="T4" fmla="*/ 0 w 784"/>
                <a:gd name="T5" fmla="*/ 0 h 1372"/>
                <a:gd name="T6" fmla="*/ 0 w 784"/>
                <a:gd name="T7" fmla="*/ 0 h 1372"/>
                <a:gd name="T8" fmla="*/ 0 w 784"/>
                <a:gd name="T9" fmla="*/ 0 h 1372"/>
                <a:gd name="T10" fmla="*/ 0 w 784"/>
                <a:gd name="T11" fmla="*/ 0 h 1372"/>
                <a:gd name="T12" fmla="*/ 0 w 784"/>
                <a:gd name="T13" fmla="*/ 0 h 1372"/>
                <a:gd name="T14" fmla="*/ 0 w 784"/>
                <a:gd name="T15" fmla="*/ 0 h 1372"/>
                <a:gd name="T16" fmla="*/ 0 w 784"/>
                <a:gd name="T17" fmla="*/ 0 h 1372"/>
                <a:gd name="T18" fmla="*/ 0 w 784"/>
                <a:gd name="T19" fmla="*/ 0 h 1372"/>
                <a:gd name="T20" fmla="*/ 0 w 784"/>
                <a:gd name="T21" fmla="*/ 0 h 1372"/>
                <a:gd name="T22" fmla="*/ 0 w 784"/>
                <a:gd name="T23" fmla="*/ 0 h 1372"/>
                <a:gd name="T24" fmla="*/ 0 w 784"/>
                <a:gd name="T25" fmla="*/ 0 h 1372"/>
                <a:gd name="T26" fmla="*/ 0 w 784"/>
                <a:gd name="T27" fmla="*/ 0 h 1372"/>
                <a:gd name="T28" fmla="*/ 0 w 784"/>
                <a:gd name="T29" fmla="*/ 0 h 1372"/>
                <a:gd name="T30" fmla="*/ 0 w 784"/>
                <a:gd name="T31" fmla="*/ 0 h 1372"/>
                <a:gd name="T32" fmla="*/ 0 w 784"/>
                <a:gd name="T33" fmla="*/ 0 h 1372"/>
                <a:gd name="T34" fmla="*/ 0 w 784"/>
                <a:gd name="T35" fmla="*/ 0 h 1372"/>
                <a:gd name="T36" fmla="*/ 0 w 784"/>
                <a:gd name="T37" fmla="*/ 0 h 1372"/>
                <a:gd name="T38" fmla="*/ 0 w 784"/>
                <a:gd name="T39" fmla="*/ 0 h 1372"/>
                <a:gd name="T40" fmla="*/ 0 w 784"/>
                <a:gd name="T41" fmla="*/ 0 h 1372"/>
                <a:gd name="T42" fmla="*/ 0 w 784"/>
                <a:gd name="T43" fmla="*/ 0 h 1372"/>
                <a:gd name="T44" fmla="*/ 0 w 784"/>
                <a:gd name="T45" fmla="*/ 0 h 1372"/>
                <a:gd name="T46" fmla="*/ 0 w 784"/>
                <a:gd name="T47" fmla="*/ 0 h 1372"/>
                <a:gd name="T48" fmla="*/ 0 w 784"/>
                <a:gd name="T49" fmla="*/ 0 h 1372"/>
                <a:gd name="T50" fmla="*/ 0 w 784"/>
                <a:gd name="T51" fmla="*/ 0 h 1372"/>
                <a:gd name="T52" fmla="*/ 0 w 784"/>
                <a:gd name="T53" fmla="*/ 0 h 1372"/>
                <a:gd name="T54" fmla="*/ 0 w 784"/>
                <a:gd name="T55" fmla="*/ 0 h 1372"/>
                <a:gd name="T56" fmla="*/ 0 w 784"/>
                <a:gd name="T57" fmla="*/ 0 h 1372"/>
                <a:gd name="T58" fmla="*/ 0 w 784"/>
                <a:gd name="T59" fmla="*/ 0 h 1372"/>
                <a:gd name="T60" fmla="*/ 0 w 784"/>
                <a:gd name="T61" fmla="*/ 0 h 1372"/>
                <a:gd name="T62" fmla="*/ 0 w 784"/>
                <a:gd name="T63" fmla="*/ 0 h 1372"/>
                <a:gd name="T64" fmla="*/ 0 w 784"/>
                <a:gd name="T65" fmla="*/ 0 h 1372"/>
                <a:gd name="T66" fmla="*/ 0 w 784"/>
                <a:gd name="T67" fmla="*/ 0 h 1372"/>
                <a:gd name="T68" fmla="*/ 0 w 784"/>
                <a:gd name="T69" fmla="*/ 0 h 1372"/>
                <a:gd name="T70" fmla="*/ 0 w 784"/>
                <a:gd name="T71" fmla="*/ 0 h 1372"/>
                <a:gd name="T72" fmla="*/ 0 w 784"/>
                <a:gd name="T73" fmla="*/ 0 h 1372"/>
                <a:gd name="T74" fmla="*/ 0 w 784"/>
                <a:gd name="T75" fmla="*/ 0 h 1372"/>
                <a:gd name="T76" fmla="*/ 0 w 784"/>
                <a:gd name="T77" fmla="*/ 0 h 1372"/>
                <a:gd name="T78" fmla="*/ 0 w 784"/>
                <a:gd name="T79" fmla="*/ 0 h 1372"/>
                <a:gd name="T80" fmla="*/ 0 w 784"/>
                <a:gd name="T81" fmla="*/ 0 h 1372"/>
                <a:gd name="T82" fmla="*/ 0 w 784"/>
                <a:gd name="T83" fmla="*/ 0 h 1372"/>
                <a:gd name="T84" fmla="*/ 0 w 784"/>
                <a:gd name="T85" fmla="*/ 0 h 1372"/>
                <a:gd name="T86" fmla="*/ 0 w 784"/>
                <a:gd name="T87" fmla="*/ 0 h 1372"/>
                <a:gd name="T88" fmla="*/ 0 w 784"/>
                <a:gd name="T89" fmla="*/ 0 h 1372"/>
                <a:gd name="T90" fmla="*/ 0 w 784"/>
                <a:gd name="T91" fmla="*/ 0 h 1372"/>
                <a:gd name="T92" fmla="*/ 0 w 784"/>
                <a:gd name="T93" fmla="*/ 0 h 1372"/>
                <a:gd name="T94" fmla="*/ 0 w 784"/>
                <a:gd name="T95" fmla="*/ 0 h 1372"/>
                <a:gd name="T96" fmla="*/ 0 w 784"/>
                <a:gd name="T97" fmla="*/ 0 h 1372"/>
                <a:gd name="T98" fmla="*/ 0 w 784"/>
                <a:gd name="T99" fmla="*/ 0 h 1372"/>
                <a:gd name="T100" fmla="*/ 0 w 784"/>
                <a:gd name="T101" fmla="*/ 0 h 1372"/>
                <a:gd name="T102" fmla="*/ 0 w 784"/>
                <a:gd name="T103" fmla="*/ 0 h 1372"/>
                <a:gd name="T104" fmla="*/ 0 w 784"/>
                <a:gd name="T105" fmla="*/ 0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305" name="Freeform 12"/>
            <p:cNvSpPr>
              <a:spLocks/>
            </p:cNvSpPr>
            <p:nvPr/>
          </p:nvSpPr>
          <p:spPr bwMode="auto">
            <a:xfrm>
              <a:off x="3291" y="935"/>
              <a:ext cx="261" cy="457"/>
            </a:xfrm>
            <a:custGeom>
              <a:avLst/>
              <a:gdLst>
                <a:gd name="T0" fmla="*/ 0 w 784"/>
                <a:gd name="T1" fmla="*/ 0 h 1372"/>
                <a:gd name="T2" fmla="*/ 0 w 784"/>
                <a:gd name="T3" fmla="*/ 0 h 1372"/>
                <a:gd name="T4" fmla="*/ 0 w 784"/>
                <a:gd name="T5" fmla="*/ 0 h 1372"/>
                <a:gd name="T6" fmla="*/ 0 w 784"/>
                <a:gd name="T7" fmla="*/ 0 h 1372"/>
                <a:gd name="T8" fmla="*/ 0 w 784"/>
                <a:gd name="T9" fmla="*/ 0 h 1372"/>
                <a:gd name="T10" fmla="*/ 0 w 784"/>
                <a:gd name="T11" fmla="*/ 0 h 1372"/>
                <a:gd name="T12" fmla="*/ 0 w 784"/>
                <a:gd name="T13" fmla="*/ 0 h 1372"/>
                <a:gd name="T14" fmla="*/ 0 w 784"/>
                <a:gd name="T15" fmla="*/ 0 h 1372"/>
                <a:gd name="T16" fmla="*/ 0 w 784"/>
                <a:gd name="T17" fmla="*/ 0 h 1372"/>
                <a:gd name="T18" fmla="*/ 0 w 784"/>
                <a:gd name="T19" fmla="*/ 0 h 1372"/>
                <a:gd name="T20" fmla="*/ 0 w 784"/>
                <a:gd name="T21" fmla="*/ 0 h 1372"/>
                <a:gd name="T22" fmla="*/ 0 w 784"/>
                <a:gd name="T23" fmla="*/ 0 h 1372"/>
                <a:gd name="T24" fmla="*/ 0 w 784"/>
                <a:gd name="T25" fmla="*/ 0 h 1372"/>
                <a:gd name="T26" fmla="*/ 0 w 784"/>
                <a:gd name="T27" fmla="*/ 0 h 1372"/>
                <a:gd name="T28" fmla="*/ 0 w 784"/>
                <a:gd name="T29" fmla="*/ 0 h 1372"/>
                <a:gd name="T30" fmla="*/ 0 w 784"/>
                <a:gd name="T31" fmla="*/ 0 h 1372"/>
                <a:gd name="T32" fmla="*/ 0 w 784"/>
                <a:gd name="T33" fmla="*/ 0 h 1372"/>
                <a:gd name="T34" fmla="*/ 0 w 784"/>
                <a:gd name="T35" fmla="*/ 0 h 1372"/>
                <a:gd name="T36" fmla="*/ 0 w 784"/>
                <a:gd name="T37" fmla="*/ 0 h 1372"/>
                <a:gd name="T38" fmla="*/ 0 w 784"/>
                <a:gd name="T39" fmla="*/ 0 h 1372"/>
                <a:gd name="T40" fmla="*/ 0 w 784"/>
                <a:gd name="T41" fmla="*/ 0 h 1372"/>
                <a:gd name="T42" fmla="*/ 0 w 784"/>
                <a:gd name="T43" fmla="*/ 0 h 1372"/>
                <a:gd name="T44" fmla="*/ 0 w 784"/>
                <a:gd name="T45" fmla="*/ 0 h 1372"/>
                <a:gd name="T46" fmla="*/ 0 w 784"/>
                <a:gd name="T47" fmla="*/ 0 h 1372"/>
                <a:gd name="T48" fmla="*/ 0 w 784"/>
                <a:gd name="T49" fmla="*/ 0 h 1372"/>
                <a:gd name="T50" fmla="*/ 0 w 784"/>
                <a:gd name="T51" fmla="*/ 0 h 1372"/>
                <a:gd name="T52" fmla="*/ 0 w 784"/>
                <a:gd name="T53" fmla="*/ 0 h 1372"/>
                <a:gd name="T54" fmla="*/ 0 w 784"/>
                <a:gd name="T55" fmla="*/ 0 h 1372"/>
                <a:gd name="T56" fmla="*/ 0 w 784"/>
                <a:gd name="T57" fmla="*/ 0 h 1372"/>
                <a:gd name="T58" fmla="*/ 0 w 784"/>
                <a:gd name="T59" fmla="*/ 0 h 1372"/>
                <a:gd name="T60" fmla="*/ 0 w 784"/>
                <a:gd name="T61" fmla="*/ 0 h 1372"/>
                <a:gd name="T62" fmla="*/ 0 w 784"/>
                <a:gd name="T63" fmla="*/ 0 h 1372"/>
                <a:gd name="T64" fmla="*/ 0 w 784"/>
                <a:gd name="T65" fmla="*/ 0 h 1372"/>
                <a:gd name="T66" fmla="*/ 0 w 784"/>
                <a:gd name="T67" fmla="*/ 0 h 1372"/>
                <a:gd name="T68" fmla="*/ 0 w 784"/>
                <a:gd name="T69" fmla="*/ 0 h 1372"/>
                <a:gd name="T70" fmla="*/ 0 w 784"/>
                <a:gd name="T71" fmla="*/ 0 h 1372"/>
                <a:gd name="T72" fmla="*/ 0 w 784"/>
                <a:gd name="T73" fmla="*/ 0 h 1372"/>
                <a:gd name="T74" fmla="*/ 0 w 784"/>
                <a:gd name="T75" fmla="*/ 0 h 1372"/>
                <a:gd name="T76" fmla="*/ 0 w 784"/>
                <a:gd name="T77" fmla="*/ 0 h 1372"/>
                <a:gd name="T78" fmla="*/ 0 w 784"/>
                <a:gd name="T79" fmla="*/ 0 h 1372"/>
                <a:gd name="T80" fmla="*/ 0 w 784"/>
                <a:gd name="T81" fmla="*/ 0 h 1372"/>
                <a:gd name="T82" fmla="*/ 0 w 784"/>
                <a:gd name="T83" fmla="*/ 0 h 1372"/>
                <a:gd name="T84" fmla="*/ 0 w 784"/>
                <a:gd name="T85" fmla="*/ 0 h 1372"/>
                <a:gd name="T86" fmla="*/ 0 w 784"/>
                <a:gd name="T87" fmla="*/ 0 h 1372"/>
                <a:gd name="T88" fmla="*/ 0 w 784"/>
                <a:gd name="T89" fmla="*/ 0 h 1372"/>
                <a:gd name="T90" fmla="*/ 0 w 784"/>
                <a:gd name="T91" fmla="*/ 0 h 1372"/>
                <a:gd name="T92" fmla="*/ 0 w 784"/>
                <a:gd name="T93" fmla="*/ 0 h 1372"/>
                <a:gd name="T94" fmla="*/ 0 w 784"/>
                <a:gd name="T95" fmla="*/ 0 h 1372"/>
                <a:gd name="T96" fmla="*/ 0 w 784"/>
                <a:gd name="T97" fmla="*/ 0 h 1372"/>
                <a:gd name="T98" fmla="*/ 0 w 784"/>
                <a:gd name="T99" fmla="*/ 0 h 1372"/>
                <a:gd name="T100" fmla="*/ 0 w 784"/>
                <a:gd name="T101" fmla="*/ 0 h 1372"/>
                <a:gd name="T102" fmla="*/ 0 w 784"/>
                <a:gd name="T103" fmla="*/ 0 h 1372"/>
                <a:gd name="T104" fmla="*/ 0 w 784"/>
                <a:gd name="T105" fmla="*/ 0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306" name="Freeform 13"/>
            <p:cNvSpPr>
              <a:spLocks/>
            </p:cNvSpPr>
            <p:nvPr/>
          </p:nvSpPr>
          <p:spPr bwMode="auto">
            <a:xfrm>
              <a:off x="2331" y="935"/>
              <a:ext cx="261" cy="457"/>
            </a:xfrm>
            <a:custGeom>
              <a:avLst/>
              <a:gdLst>
                <a:gd name="T0" fmla="*/ 0 w 784"/>
                <a:gd name="T1" fmla="*/ 0 h 1372"/>
                <a:gd name="T2" fmla="*/ 0 w 784"/>
                <a:gd name="T3" fmla="*/ 0 h 1372"/>
                <a:gd name="T4" fmla="*/ 0 w 784"/>
                <a:gd name="T5" fmla="*/ 0 h 1372"/>
                <a:gd name="T6" fmla="*/ 0 w 784"/>
                <a:gd name="T7" fmla="*/ 0 h 1372"/>
                <a:gd name="T8" fmla="*/ 0 w 784"/>
                <a:gd name="T9" fmla="*/ 0 h 1372"/>
                <a:gd name="T10" fmla="*/ 0 w 784"/>
                <a:gd name="T11" fmla="*/ 0 h 1372"/>
                <a:gd name="T12" fmla="*/ 0 w 784"/>
                <a:gd name="T13" fmla="*/ 0 h 1372"/>
                <a:gd name="T14" fmla="*/ 0 w 784"/>
                <a:gd name="T15" fmla="*/ 0 h 1372"/>
                <a:gd name="T16" fmla="*/ 0 w 784"/>
                <a:gd name="T17" fmla="*/ 0 h 1372"/>
                <a:gd name="T18" fmla="*/ 0 w 784"/>
                <a:gd name="T19" fmla="*/ 0 h 1372"/>
                <a:gd name="T20" fmla="*/ 0 w 784"/>
                <a:gd name="T21" fmla="*/ 0 h 1372"/>
                <a:gd name="T22" fmla="*/ 0 w 784"/>
                <a:gd name="T23" fmla="*/ 0 h 1372"/>
                <a:gd name="T24" fmla="*/ 0 w 784"/>
                <a:gd name="T25" fmla="*/ 0 h 1372"/>
                <a:gd name="T26" fmla="*/ 0 w 784"/>
                <a:gd name="T27" fmla="*/ 0 h 1372"/>
                <a:gd name="T28" fmla="*/ 0 w 784"/>
                <a:gd name="T29" fmla="*/ 0 h 1372"/>
                <a:gd name="T30" fmla="*/ 0 w 784"/>
                <a:gd name="T31" fmla="*/ 0 h 1372"/>
                <a:gd name="T32" fmla="*/ 0 w 784"/>
                <a:gd name="T33" fmla="*/ 0 h 1372"/>
                <a:gd name="T34" fmla="*/ 0 w 784"/>
                <a:gd name="T35" fmla="*/ 0 h 1372"/>
                <a:gd name="T36" fmla="*/ 0 w 784"/>
                <a:gd name="T37" fmla="*/ 0 h 1372"/>
                <a:gd name="T38" fmla="*/ 0 w 784"/>
                <a:gd name="T39" fmla="*/ 0 h 1372"/>
                <a:gd name="T40" fmla="*/ 0 w 784"/>
                <a:gd name="T41" fmla="*/ 0 h 1372"/>
                <a:gd name="T42" fmla="*/ 0 w 784"/>
                <a:gd name="T43" fmla="*/ 0 h 1372"/>
                <a:gd name="T44" fmla="*/ 0 w 784"/>
                <a:gd name="T45" fmla="*/ 0 h 1372"/>
                <a:gd name="T46" fmla="*/ 0 w 784"/>
                <a:gd name="T47" fmla="*/ 0 h 1372"/>
                <a:gd name="T48" fmla="*/ 0 w 784"/>
                <a:gd name="T49" fmla="*/ 0 h 1372"/>
                <a:gd name="T50" fmla="*/ 0 w 784"/>
                <a:gd name="T51" fmla="*/ 0 h 1372"/>
                <a:gd name="T52" fmla="*/ 0 w 784"/>
                <a:gd name="T53" fmla="*/ 0 h 1372"/>
                <a:gd name="T54" fmla="*/ 0 w 784"/>
                <a:gd name="T55" fmla="*/ 0 h 1372"/>
                <a:gd name="T56" fmla="*/ 0 w 784"/>
                <a:gd name="T57" fmla="*/ 0 h 1372"/>
                <a:gd name="T58" fmla="*/ 0 w 784"/>
                <a:gd name="T59" fmla="*/ 0 h 1372"/>
                <a:gd name="T60" fmla="*/ 0 w 784"/>
                <a:gd name="T61" fmla="*/ 0 h 1372"/>
                <a:gd name="T62" fmla="*/ 0 w 784"/>
                <a:gd name="T63" fmla="*/ 0 h 1372"/>
                <a:gd name="T64" fmla="*/ 0 w 784"/>
                <a:gd name="T65" fmla="*/ 0 h 1372"/>
                <a:gd name="T66" fmla="*/ 0 w 784"/>
                <a:gd name="T67" fmla="*/ 0 h 1372"/>
                <a:gd name="T68" fmla="*/ 0 w 784"/>
                <a:gd name="T69" fmla="*/ 0 h 1372"/>
                <a:gd name="T70" fmla="*/ 0 w 784"/>
                <a:gd name="T71" fmla="*/ 0 h 1372"/>
                <a:gd name="T72" fmla="*/ 0 w 784"/>
                <a:gd name="T73" fmla="*/ 0 h 1372"/>
                <a:gd name="T74" fmla="*/ 0 w 784"/>
                <a:gd name="T75" fmla="*/ 0 h 1372"/>
                <a:gd name="T76" fmla="*/ 0 w 784"/>
                <a:gd name="T77" fmla="*/ 0 h 1372"/>
                <a:gd name="T78" fmla="*/ 0 w 784"/>
                <a:gd name="T79" fmla="*/ 0 h 1372"/>
                <a:gd name="T80" fmla="*/ 0 w 784"/>
                <a:gd name="T81" fmla="*/ 0 h 1372"/>
                <a:gd name="T82" fmla="*/ 0 w 784"/>
                <a:gd name="T83" fmla="*/ 0 h 1372"/>
                <a:gd name="T84" fmla="*/ 0 w 784"/>
                <a:gd name="T85" fmla="*/ 0 h 1372"/>
                <a:gd name="T86" fmla="*/ 0 w 784"/>
                <a:gd name="T87" fmla="*/ 0 h 1372"/>
                <a:gd name="T88" fmla="*/ 0 w 784"/>
                <a:gd name="T89" fmla="*/ 0 h 1372"/>
                <a:gd name="T90" fmla="*/ 0 w 784"/>
                <a:gd name="T91" fmla="*/ 0 h 1372"/>
                <a:gd name="T92" fmla="*/ 0 w 784"/>
                <a:gd name="T93" fmla="*/ 0 h 1372"/>
                <a:gd name="T94" fmla="*/ 0 w 784"/>
                <a:gd name="T95" fmla="*/ 0 h 1372"/>
                <a:gd name="T96" fmla="*/ 0 w 784"/>
                <a:gd name="T97" fmla="*/ 0 h 1372"/>
                <a:gd name="T98" fmla="*/ 0 w 784"/>
                <a:gd name="T99" fmla="*/ 0 h 1372"/>
                <a:gd name="T100" fmla="*/ 0 w 784"/>
                <a:gd name="T101" fmla="*/ 0 h 1372"/>
                <a:gd name="T102" fmla="*/ 0 w 784"/>
                <a:gd name="T103" fmla="*/ 0 h 1372"/>
                <a:gd name="T104" fmla="*/ 0 w 784"/>
                <a:gd name="T105" fmla="*/ 0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307" name="Freeform 14"/>
            <p:cNvSpPr>
              <a:spLocks/>
            </p:cNvSpPr>
            <p:nvPr/>
          </p:nvSpPr>
          <p:spPr bwMode="auto">
            <a:xfrm>
              <a:off x="2811" y="935"/>
              <a:ext cx="261" cy="457"/>
            </a:xfrm>
            <a:custGeom>
              <a:avLst/>
              <a:gdLst>
                <a:gd name="T0" fmla="*/ 0 w 784"/>
                <a:gd name="T1" fmla="*/ 0 h 1372"/>
                <a:gd name="T2" fmla="*/ 0 w 784"/>
                <a:gd name="T3" fmla="*/ 0 h 1372"/>
                <a:gd name="T4" fmla="*/ 0 w 784"/>
                <a:gd name="T5" fmla="*/ 0 h 1372"/>
                <a:gd name="T6" fmla="*/ 0 w 784"/>
                <a:gd name="T7" fmla="*/ 0 h 1372"/>
                <a:gd name="T8" fmla="*/ 0 w 784"/>
                <a:gd name="T9" fmla="*/ 0 h 1372"/>
                <a:gd name="T10" fmla="*/ 0 w 784"/>
                <a:gd name="T11" fmla="*/ 0 h 1372"/>
                <a:gd name="T12" fmla="*/ 0 w 784"/>
                <a:gd name="T13" fmla="*/ 0 h 1372"/>
                <a:gd name="T14" fmla="*/ 0 w 784"/>
                <a:gd name="T15" fmla="*/ 0 h 1372"/>
                <a:gd name="T16" fmla="*/ 0 w 784"/>
                <a:gd name="T17" fmla="*/ 0 h 1372"/>
                <a:gd name="T18" fmla="*/ 0 w 784"/>
                <a:gd name="T19" fmla="*/ 0 h 1372"/>
                <a:gd name="T20" fmla="*/ 0 w 784"/>
                <a:gd name="T21" fmla="*/ 0 h 1372"/>
                <a:gd name="T22" fmla="*/ 0 w 784"/>
                <a:gd name="T23" fmla="*/ 0 h 1372"/>
                <a:gd name="T24" fmla="*/ 0 w 784"/>
                <a:gd name="T25" fmla="*/ 0 h 1372"/>
                <a:gd name="T26" fmla="*/ 0 w 784"/>
                <a:gd name="T27" fmla="*/ 0 h 1372"/>
                <a:gd name="T28" fmla="*/ 0 w 784"/>
                <a:gd name="T29" fmla="*/ 0 h 1372"/>
                <a:gd name="T30" fmla="*/ 0 w 784"/>
                <a:gd name="T31" fmla="*/ 0 h 1372"/>
                <a:gd name="T32" fmla="*/ 0 w 784"/>
                <a:gd name="T33" fmla="*/ 0 h 1372"/>
                <a:gd name="T34" fmla="*/ 0 w 784"/>
                <a:gd name="T35" fmla="*/ 0 h 1372"/>
                <a:gd name="T36" fmla="*/ 0 w 784"/>
                <a:gd name="T37" fmla="*/ 0 h 1372"/>
                <a:gd name="T38" fmla="*/ 0 w 784"/>
                <a:gd name="T39" fmla="*/ 0 h 1372"/>
                <a:gd name="T40" fmla="*/ 0 w 784"/>
                <a:gd name="T41" fmla="*/ 0 h 1372"/>
                <a:gd name="T42" fmla="*/ 0 w 784"/>
                <a:gd name="T43" fmla="*/ 0 h 1372"/>
                <a:gd name="T44" fmla="*/ 0 w 784"/>
                <a:gd name="T45" fmla="*/ 0 h 1372"/>
                <a:gd name="T46" fmla="*/ 0 w 784"/>
                <a:gd name="T47" fmla="*/ 0 h 1372"/>
                <a:gd name="T48" fmla="*/ 0 w 784"/>
                <a:gd name="T49" fmla="*/ 0 h 1372"/>
                <a:gd name="T50" fmla="*/ 0 w 784"/>
                <a:gd name="T51" fmla="*/ 0 h 1372"/>
                <a:gd name="T52" fmla="*/ 0 w 784"/>
                <a:gd name="T53" fmla="*/ 0 h 1372"/>
                <a:gd name="T54" fmla="*/ 0 w 784"/>
                <a:gd name="T55" fmla="*/ 0 h 1372"/>
                <a:gd name="T56" fmla="*/ 0 w 784"/>
                <a:gd name="T57" fmla="*/ 0 h 1372"/>
                <a:gd name="T58" fmla="*/ 0 w 784"/>
                <a:gd name="T59" fmla="*/ 0 h 1372"/>
                <a:gd name="T60" fmla="*/ 0 w 784"/>
                <a:gd name="T61" fmla="*/ 0 h 1372"/>
                <a:gd name="T62" fmla="*/ 0 w 784"/>
                <a:gd name="T63" fmla="*/ 0 h 1372"/>
                <a:gd name="T64" fmla="*/ 0 w 784"/>
                <a:gd name="T65" fmla="*/ 0 h 1372"/>
                <a:gd name="T66" fmla="*/ 0 w 784"/>
                <a:gd name="T67" fmla="*/ 0 h 1372"/>
                <a:gd name="T68" fmla="*/ 0 w 784"/>
                <a:gd name="T69" fmla="*/ 0 h 1372"/>
                <a:gd name="T70" fmla="*/ 0 w 784"/>
                <a:gd name="T71" fmla="*/ 0 h 1372"/>
                <a:gd name="T72" fmla="*/ 0 w 784"/>
                <a:gd name="T73" fmla="*/ 0 h 1372"/>
                <a:gd name="T74" fmla="*/ 0 w 784"/>
                <a:gd name="T75" fmla="*/ 0 h 1372"/>
                <a:gd name="T76" fmla="*/ 0 w 784"/>
                <a:gd name="T77" fmla="*/ 0 h 1372"/>
                <a:gd name="T78" fmla="*/ 0 w 784"/>
                <a:gd name="T79" fmla="*/ 0 h 1372"/>
                <a:gd name="T80" fmla="*/ 0 w 784"/>
                <a:gd name="T81" fmla="*/ 0 h 1372"/>
                <a:gd name="T82" fmla="*/ 0 w 784"/>
                <a:gd name="T83" fmla="*/ 0 h 1372"/>
                <a:gd name="T84" fmla="*/ 0 w 784"/>
                <a:gd name="T85" fmla="*/ 0 h 1372"/>
                <a:gd name="T86" fmla="*/ 0 w 784"/>
                <a:gd name="T87" fmla="*/ 0 h 1372"/>
                <a:gd name="T88" fmla="*/ 0 w 784"/>
                <a:gd name="T89" fmla="*/ 0 h 1372"/>
                <a:gd name="T90" fmla="*/ 0 w 784"/>
                <a:gd name="T91" fmla="*/ 0 h 1372"/>
                <a:gd name="T92" fmla="*/ 0 w 784"/>
                <a:gd name="T93" fmla="*/ 0 h 1372"/>
                <a:gd name="T94" fmla="*/ 0 w 784"/>
                <a:gd name="T95" fmla="*/ 0 h 1372"/>
                <a:gd name="T96" fmla="*/ 0 w 784"/>
                <a:gd name="T97" fmla="*/ 0 h 1372"/>
                <a:gd name="T98" fmla="*/ 0 w 784"/>
                <a:gd name="T99" fmla="*/ 0 h 1372"/>
                <a:gd name="T100" fmla="*/ 0 w 784"/>
                <a:gd name="T101" fmla="*/ 0 h 1372"/>
                <a:gd name="T102" fmla="*/ 0 w 784"/>
                <a:gd name="T103" fmla="*/ 0 h 1372"/>
                <a:gd name="T104" fmla="*/ 0 w 784"/>
                <a:gd name="T105" fmla="*/ 0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308" name="Freeform 15"/>
            <p:cNvSpPr>
              <a:spLocks/>
            </p:cNvSpPr>
            <p:nvPr/>
          </p:nvSpPr>
          <p:spPr bwMode="auto">
            <a:xfrm>
              <a:off x="2160" y="2832"/>
              <a:ext cx="261" cy="457"/>
            </a:xfrm>
            <a:custGeom>
              <a:avLst/>
              <a:gdLst>
                <a:gd name="T0" fmla="*/ 0 w 784"/>
                <a:gd name="T1" fmla="*/ 0 h 1372"/>
                <a:gd name="T2" fmla="*/ 0 w 784"/>
                <a:gd name="T3" fmla="*/ 0 h 1372"/>
                <a:gd name="T4" fmla="*/ 0 w 784"/>
                <a:gd name="T5" fmla="*/ 0 h 1372"/>
                <a:gd name="T6" fmla="*/ 0 w 784"/>
                <a:gd name="T7" fmla="*/ 0 h 1372"/>
                <a:gd name="T8" fmla="*/ 0 w 784"/>
                <a:gd name="T9" fmla="*/ 0 h 1372"/>
                <a:gd name="T10" fmla="*/ 0 w 784"/>
                <a:gd name="T11" fmla="*/ 0 h 1372"/>
                <a:gd name="T12" fmla="*/ 0 w 784"/>
                <a:gd name="T13" fmla="*/ 0 h 1372"/>
                <a:gd name="T14" fmla="*/ 0 w 784"/>
                <a:gd name="T15" fmla="*/ 0 h 1372"/>
                <a:gd name="T16" fmla="*/ 0 w 784"/>
                <a:gd name="T17" fmla="*/ 0 h 1372"/>
                <a:gd name="T18" fmla="*/ 0 w 784"/>
                <a:gd name="T19" fmla="*/ 0 h 1372"/>
                <a:gd name="T20" fmla="*/ 0 w 784"/>
                <a:gd name="T21" fmla="*/ 0 h 1372"/>
                <a:gd name="T22" fmla="*/ 0 w 784"/>
                <a:gd name="T23" fmla="*/ 0 h 1372"/>
                <a:gd name="T24" fmla="*/ 0 w 784"/>
                <a:gd name="T25" fmla="*/ 0 h 1372"/>
                <a:gd name="T26" fmla="*/ 0 w 784"/>
                <a:gd name="T27" fmla="*/ 0 h 1372"/>
                <a:gd name="T28" fmla="*/ 0 w 784"/>
                <a:gd name="T29" fmla="*/ 0 h 1372"/>
                <a:gd name="T30" fmla="*/ 0 w 784"/>
                <a:gd name="T31" fmla="*/ 0 h 1372"/>
                <a:gd name="T32" fmla="*/ 0 w 784"/>
                <a:gd name="T33" fmla="*/ 0 h 1372"/>
                <a:gd name="T34" fmla="*/ 0 w 784"/>
                <a:gd name="T35" fmla="*/ 0 h 1372"/>
                <a:gd name="T36" fmla="*/ 0 w 784"/>
                <a:gd name="T37" fmla="*/ 0 h 1372"/>
                <a:gd name="T38" fmla="*/ 0 w 784"/>
                <a:gd name="T39" fmla="*/ 0 h 1372"/>
                <a:gd name="T40" fmla="*/ 0 w 784"/>
                <a:gd name="T41" fmla="*/ 0 h 1372"/>
                <a:gd name="T42" fmla="*/ 0 w 784"/>
                <a:gd name="T43" fmla="*/ 0 h 1372"/>
                <a:gd name="T44" fmla="*/ 0 w 784"/>
                <a:gd name="T45" fmla="*/ 0 h 1372"/>
                <a:gd name="T46" fmla="*/ 0 w 784"/>
                <a:gd name="T47" fmla="*/ 0 h 1372"/>
                <a:gd name="T48" fmla="*/ 0 w 784"/>
                <a:gd name="T49" fmla="*/ 0 h 1372"/>
                <a:gd name="T50" fmla="*/ 0 w 784"/>
                <a:gd name="T51" fmla="*/ 0 h 1372"/>
                <a:gd name="T52" fmla="*/ 0 w 784"/>
                <a:gd name="T53" fmla="*/ 0 h 1372"/>
                <a:gd name="T54" fmla="*/ 0 w 784"/>
                <a:gd name="T55" fmla="*/ 0 h 1372"/>
                <a:gd name="T56" fmla="*/ 0 w 784"/>
                <a:gd name="T57" fmla="*/ 0 h 1372"/>
                <a:gd name="T58" fmla="*/ 0 w 784"/>
                <a:gd name="T59" fmla="*/ 0 h 1372"/>
                <a:gd name="T60" fmla="*/ 0 w 784"/>
                <a:gd name="T61" fmla="*/ 0 h 1372"/>
                <a:gd name="T62" fmla="*/ 0 w 784"/>
                <a:gd name="T63" fmla="*/ 0 h 1372"/>
                <a:gd name="T64" fmla="*/ 0 w 784"/>
                <a:gd name="T65" fmla="*/ 0 h 1372"/>
                <a:gd name="T66" fmla="*/ 0 w 784"/>
                <a:gd name="T67" fmla="*/ 0 h 1372"/>
                <a:gd name="T68" fmla="*/ 0 w 784"/>
                <a:gd name="T69" fmla="*/ 0 h 1372"/>
                <a:gd name="T70" fmla="*/ 0 w 784"/>
                <a:gd name="T71" fmla="*/ 0 h 1372"/>
                <a:gd name="T72" fmla="*/ 0 w 784"/>
                <a:gd name="T73" fmla="*/ 0 h 1372"/>
                <a:gd name="T74" fmla="*/ 0 w 784"/>
                <a:gd name="T75" fmla="*/ 0 h 1372"/>
                <a:gd name="T76" fmla="*/ 0 w 784"/>
                <a:gd name="T77" fmla="*/ 0 h 1372"/>
                <a:gd name="T78" fmla="*/ 0 w 784"/>
                <a:gd name="T79" fmla="*/ 0 h 1372"/>
                <a:gd name="T80" fmla="*/ 0 w 784"/>
                <a:gd name="T81" fmla="*/ 0 h 1372"/>
                <a:gd name="T82" fmla="*/ 0 w 784"/>
                <a:gd name="T83" fmla="*/ 0 h 1372"/>
                <a:gd name="T84" fmla="*/ 0 w 784"/>
                <a:gd name="T85" fmla="*/ 0 h 1372"/>
                <a:gd name="T86" fmla="*/ 0 w 784"/>
                <a:gd name="T87" fmla="*/ 0 h 1372"/>
                <a:gd name="T88" fmla="*/ 0 w 784"/>
                <a:gd name="T89" fmla="*/ 0 h 1372"/>
                <a:gd name="T90" fmla="*/ 0 w 784"/>
                <a:gd name="T91" fmla="*/ 0 h 1372"/>
                <a:gd name="T92" fmla="*/ 0 w 784"/>
                <a:gd name="T93" fmla="*/ 0 h 1372"/>
                <a:gd name="T94" fmla="*/ 0 w 784"/>
                <a:gd name="T95" fmla="*/ 0 h 1372"/>
                <a:gd name="T96" fmla="*/ 0 w 784"/>
                <a:gd name="T97" fmla="*/ 0 h 1372"/>
                <a:gd name="T98" fmla="*/ 0 w 784"/>
                <a:gd name="T99" fmla="*/ 0 h 1372"/>
                <a:gd name="T100" fmla="*/ 0 w 784"/>
                <a:gd name="T101" fmla="*/ 0 h 1372"/>
                <a:gd name="T102" fmla="*/ 0 w 784"/>
                <a:gd name="T103" fmla="*/ 0 h 1372"/>
                <a:gd name="T104" fmla="*/ 0 w 784"/>
                <a:gd name="T105" fmla="*/ 0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309" name="Freeform 16"/>
            <p:cNvSpPr>
              <a:spLocks/>
            </p:cNvSpPr>
            <p:nvPr/>
          </p:nvSpPr>
          <p:spPr bwMode="auto">
            <a:xfrm>
              <a:off x="1920" y="2832"/>
              <a:ext cx="261" cy="457"/>
            </a:xfrm>
            <a:custGeom>
              <a:avLst/>
              <a:gdLst>
                <a:gd name="T0" fmla="*/ 0 w 784"/>
                <a:gd name="T1" fmla="*/ 0 h 1372"/>
                <a:gd name="T2" fmla="*/ 0 w 784"/>
                <a:gd name="T3" fmla="*/ 0 h 1372"/>
                <a:gd name="T4" fmla="*/ 0 w 784"/>
                <a:gd name="T5" fmla="*/ 0 h 1372"/>
                <a:gd name="T6" fmla="*/ 0 w 784"/>
                <a:gd name="T7" fmla="*/ 0 h 1372"/>
                <a:gd name="T8" fmla="*/ 0 w 784"/>
                <a:gd name="T9" fmla="*/ 0 h 1372"/>
                <a:gd name="T10" fmla="*/ 0 w 784"/>
                <a:gd name="T11" fmla="*/ 0 h 1372"/>
                <a:gd name="T12" fmla="*/ 0 w 784"/>
                <a:gd name="T13" fmla="*/ 0 h 1372"/>
                <a:gd name="T14" fmla="*/ 0 w 784"/>
                <a:gd name="T15" fmla="*/ 0 h 1372"/>
                <a:gd name="T16" fmla="*/ 0 w 784"/>
                <a:gd name="T17" fmla="*/ 0 h 1372"/>
                <a:gd name="T18" fmla="*/ 0 w 784"/>
                <a:gd name="T19" fmla="*/ 0 h 1372"/>
                <a:gd name="T20" fmla="*/ 0 w 784"/>
                <a:gd name="T21" fmla="*/ 0 h 1372"/>
                <a:gd name="T22" fmla="*/ 0 w 784"/>
                <a:gd name="T23" fmla="*/ 0 h 1372"/>
                <a:gd name="T24" fmla="*/ 0 w 784"/>
                <a:gd name="T25" fmla="*/ 0 h 1372"/>
                <a:gd name="T26" fmla="*/ 0 w 784"/>
                <a:gd name="T27" fmla="*/ 0 h 1372"/>
                <a:gd name="T28" fmla="*/ 0 w 784"/>
                <a:gd name="T29" fmla="*/ 0 h 1372"/>
                <a:gd name="T30" fmla="*/ 0 w 784"/>
                <a:gd name="T31" fmla="*/ 0 h 1372"/>
                <a:gd name="T32" fmla="*/ 0 w 784"/>
                <a:gd name="T33" fmla="*/ 0 h 1372"/>
                <a:gd name="T34" fmla="*/ 0 w 784"/>
                <a:gd name="T35" fmla="*/ 0 h 1372"/>
                <a:gd name="T36" fmla="*/ 0 w 784"/>
                <a:gd name="T37" fmla="*/ 0 h 1372"/>
                <a:gd name="T38" fmla="*/ 0 w 784"/>
                <a:gd name="T39" fmla="*/ 0 h 1372"/>
                <a:gd name="T40" fmla="*/ 0 w 784"/>
                <a:gd name="T41" fmla="*/ 0 h 1372"/>
                <a:gd name="T42" fmla="*/ 0 w 784"/>
                <a:gd name="T43" fmla="*/ 0 h 1372"/>
                <a:gd name="T44" fmla="*/ 0 w 784"/>
                <a:gd name="T45" fmla="*/ 0 h 1372"/>
                <a:gd name="T46" fmla="*/ 0 w 784"/>
                <a:gd name="T47" fmla="*/ 0 h 1372"/>
                <a:gd name="T48" fmla="*/ 0 w 784"/>
                <a:gd name="T49" fmla="*/ 0 h 1372"/>
                <a:gd name="T50" fmla="*/ 0 w 784"/>
                <a:gd name="T51" fmla="*/ 0 h 1372"/>
                <a:gd name="T52" fmla="*/ 0 w 784"/>
                <a:gd name="T53" fmla="*/ 0 h 1372"/>
                <a:gd name="T54" fmla="*/ 0 w 784"/>
                <a:gd name="T55" fmla="*/ 0 h 1372"/>
                <a:gd name="T56" fmla="*/ 0 w 784"/>
                <a:gd name="T57" fmla="*/ 0 h 1372"/>
                <a:gd name="T58" fmla="*/ 0 w 784"/>
                <a:gd name="T59" fmla="*/ 0 h 1372"/>
                <a:gd name="T60" fmla="*/ 0 w 784"/>
                <a:gd name="T61" fmla="*/ 0 h 1372"/>
                <a:gd name="T62" fmla="*/ 0 w 784"/>
                <a:gd name="T63" fmla="*/ 0 h 1372"/>
                <a:gd name="T64" fmla="*/ 0 w 784"/>
                <a:gd name="T65" fmla="*/ 0 h 1372"/>
                <a:gd name="T66" fmla="*/ 0 w 784"/>
                <a:gd name="T67" fmla="*/ 0 h 1372"/>
                <a:gd name="T68" fmla="*/ 0 w 784"/>
                <a:gd name="T69" fmla="*/ 0 h 1372"/>
                <a:gd name="T70" fmla="*/ 0 w 784"/>
                <a:gd name="T71" fmla="*/ 0 h 1372"/>
                <a:gd name="T72" fmla="*/ 0 w 784"/>
                <a:gd name="T73" fmla="*/ 0 h 1372"/>
                <a:gd name="T74" fmla="*/ 0 w 784"/>
                <a:gd name="T75" fmla="*/ 0 h 1372"/>
                <a:gd name="T76" fmla="*/ 0 w 784"/>
                <a:gd name="T77" fmla="*/ 0 h 1372"/>
                <a:gd name="T78" fmla="*/ 0 w 784"/>
                <a:gd name="T79" fmla="*/ 0 h 1372"/>
                <a:gd name="T80" fmla="*/ 0 w 784"/>
                <a:gd name="T81" fmla="*/ 0 h 1372"/>
                <a:gd name="T82" fmla="*/ 0 w 784"/>
                <a:gd name="T83" fmla="*/ 0 h 1372"/>
                <a:gd name="T84" fmla="*/ 0 w 784"/>
                <a:gd name="T85" fmla="*/ 0 h 1372"/>
                <a:gd name="T86" fmla="*/ 0 w 784"/>
                <a:gd name="T87" fmla="*/ 0 h 1372"/>
                <a:gd name="T88" fmla="*/ 0 w 784"/>
                <a:gd name="T89" fmla="*/ 0 h 1372"/>
                <a:gd name="T90" fmla="*/ 0 w 784"/>
                <a:gd name="T91" fmla="*/ 0 h 1372"/>
                <a:gd name="T92" fmla="*/ 0 w 784"/>
                <a:gd name="T93" fmla="*/ 0 h 1372"/>
                <a:gd name="T94" fmla="*/ 0 w 784"/>
                <a:gd name="T95" fmla="*/ 0 h 1372"/>
                <a:gd name="T96" fmla="*/ 0 w 784"/>
                <a:gd name="T97" fmla="*/ 0 h 1372"/>
                <a:gd name="T98" fmla="*/ 0 w 784"/>
                <a:gd name="T99" fmla="*/ 0 h 1372"/>
                <a:gd name="T100" fmla="*/ 0 w 784"/>
                <a:gd name="T101" fmla="*/ 0 h 1372"/>
                <a:gd name="T102" fmla="*/ 0 w 784"/>
                <a:gd name="T103" fmla="*/ 0 h 1372"/>
                <a:gd name="T104" fmla="*/ 0 w 784"/>
                <a:gd name="T105" fmla="*/ 0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310" name="Freeform 17"/>
            <p:cNvSpPr>
              <a:spLocks/>
            </p:cNvSpPr>
            <p:nvPr/>
          </p:nvSpPr>
          <p:spPr bwMode="auto">
            <a:xfrm>
              <a:off x="2811" y="3168"/>
              <a:ext cx="261" cy="457"/>
            </a:xfrm>
            <a:custGeom>
              <a:avLst/>
              <a:gdLst>
                <a:gd name="T0" fmla="*/ 0 w 784"/>
                <a:gd name="T1" fmla="*/ 0 h 1372"/>
                <a:gd name="T2" fmla="*/ 0 w 784"/>
                <a:gd name="T3" fmla="*/ 0 h 1372"/>
                <a:gd name="T4" fmla="*/ 0 w 784"/>
                <a:gd name="T5" fmla="*/ 0 h 1372"/>
                <a:gd name="T6" fmla="*/ 0 w 784"/>
                <a:gd name="T7" fmla="*/ 0 h 1372"/>
                <a:gd name="T8" fmla="*/ 0 w 784"/>
                <a:gd name="T9" fmla="*/ 0 h 1372"/>
                <a:gd name="T10" fmla="*/ 0 w 784"/>
                <a:gd name="T11" fmla="*/ 0 h 1372"/>
                <a:gd name="T12" fmla="*/ 0 w 784"/>
                <a:gd name="T13" fmla="*/ 0 h 1372"/>
                <a:gd name="T14" fmla="*/ 0 w 784"/>
                <a:gd name="T15" fmla="*/ 0 h 1372"/>
                <a:gd name="T16" fmla="*/ 0 w 784"/>
                <a:gd name="T17" fmla="*/ 0 h 1372"/>
                <a:gd name="T18" fmla="*/ 0 w 784"/>
                <a:gd name="T19" fmla="*/ 0 h 1372"/>
                <a:gd name="T20" fmla="*/ 0 w 784"/>
                <a:gd name="T21" fmla="*/ 0 h 1372"/>
                <a:gd name="T22" fmla="*/ 0 w 784"/>
                <a:gd name="T23" fmla="*/ 0 h 1372"/>
                <a:gd name="T24" fmla="*/ 0 w 784"/>
                <a:gd name="T25" fmla="*/ 0 h 1372"/>
                <a:gd name="T26" fmla="*/ 0 w 784"/>
                <a:gd name="T27" fmla="*/ 0 h 1372"/>
                <a:gd name="T28" fmla="*/ 0 w 784"/>
                <a:gd name="T29" fmla="*/ 0 h 1372"/>
                <a:gd name="T30" fmla="*/ 0 w 784"/>
                <a:gd name="T31" fmla="*/ 0 h 1372"/>
                <a:gd name="T32" fmla="*/ 0 w 784"/>
                <a:gd name="T33" fmla="*/ 0 h 1372"/>
                <a:gd name="T34" fmla="*/ 0 w 784"/>
                <a:gd name="T35" fmla="*/ 0 h 1372"/>
                <a:gd name="T36" fmla="*/ 0 w 784"/>
                <a:gd name="T37" fmla="*/ 0 h 1372"/>
                <a:gd name="T38" fmla="*/ 0 w 784"/>
                <a:gd name="T39" fmla="*/ 0 h 1372"/>
                <a:gd name="T40" fmla="*/ 0 w 784"/>
                <a:gd name="T41" fmla="*/ 0 h 1372"/>
                <a:gd name="T42" fmla="*/ 0 w 784"/>
                <a:gd name="T43" fmla="*/ 0 h 1372"/>
                <a:gd name="T44" fmla="*/ 0 w 784"/>
                <a:gd name="T45" fmla="*/ 0 h 1372"/>
                <a:gd name="T46" fmla="*/ 0 w 784"/>
                <a:gd name="T47" fmla="*/ 0 h 1372"/>
                <a:gd name="T48" fmla="*/ 0 w 784"/>
                <a:gd name="T49" fmla="*/ 0 h 1372"/>
                <a:gd name="T50" fmla="*/ 0 w 784"/>
                <a:gd name="T51" fmla="*/ 0 h 1372"/>
                <a:gd name="T52" fmla="*/ 0 w 784"/>
                <a:gd name="T53" fmla="*/ 0 h 1372"/>
                <a:gd name="T54" fmla="*/ 0 w 784"/>
                <a:gd name="T55" fmla="*/ 0 h 1372"/>
                <a:gd name="T56" fmla="*/ 0 w 784"/>
                <a:gd name="T57" fmla="*/ 0 h 1372"/>
                <a:gd name="T58" fmla="*/ 0 w 784"/>
                <a:gd name="T59" fmla="*/ 0 h 1372"/>
                <a:gd name="T60" fmla="*/ 0 w 784"/>
                <a:gd name="T61" fmla="*/ 0 h 1372"/>
                <a:gd name="T62" fmla="*/ 0 w 784"/>
                <a:gd name="T63" fmla="*/ 0 h 1372"/>
                <a:gd name="T64" fmla="*/ 0 w 784"/>
                <a:gd name="T65" fmla="*/ 0 h 1372"/>
                <a:gd name="T66" fmla="*/ 0 w 784"/>
                <a:gd name="T67" fmla="*/ 0 h 1372"/>
                <a:gd name="T68" fmla="*/ 0 w 784"/>
                <a:gd name="T69" fmla="*/ 0 h 1372"/>
                <a:gd name="T70" fmla="*/ 0 w 784"/>
                <a:gd name="T71" fmla="*/ 0 h 1372"/>
                <a:gd name="T72" fmla="*/ 0 w 784"/>
                <a:gd name="T73" fmla="*/ 0 h 1372"/>
                <a:gd name="T74" fmla="*/ 0 w 784"/>
                <a:gd name="T75" fmla="*/ 0 h 1372"/>
                <a:gd name="T76" fmla="*/ 0 w 784"/>
                <a:gd name="T77" fmla="*/ 0 h 1372"/>
                <a:gd name="T78" fmla="*/ 0 w 784"/>
                <a:gd name="T79" fmla="*/ 0 h 1372"/>
                <a:gd name="T80" fmla="*/ 0 w 784"/>
                <a:gd name="T81" fmla="*/ 0 h 1372"/>
                <a:gd name="T82" fmla="*/ 0 w 784"/>
                <a:gd name="T83" fmla="*/ 0 h 1372"/>
                <a:gd name="T84" fmla="*/ 0 w 784"/>
                <a:gd name="T85" fmla="*/ 0 h 1372"/>
                <a:gd name="T86" fmla="*/ 0 w 784"/>
                <a:gd name="T87" fmla="*/ 0 h 1372"/>
                <a:gd name="T88" fmla="*/ 0 w 784"/>
                <a:gd name="T89" fmla="*/ 0 h 1372"/>
                <a:gd name="T90" fmla="*/ 0 w 784"/>
                <a:gd name="T91" fmla="*/ 0 h 1372"/>
                <a:gd name="T92" fmla="*/ 0 w 784"/>
                <a:gd name="T93" fmla="*/ 0 h 1372"/>
                <a:gd name="T94" fmla="*/ 0 w 784"/>
                <a:gd name="T95" fmla="*/ 0 h 1372"/>
                <a:gd name="T96" fmla="*/ 0 w 784"/>
                <a:gd name="T97" fmla="*/ 0 h 1372"/>
                <a:gd name="T98" fmla="*/ 0 w 784"/>
                <a:gd name="T99" fmla="*/ 0 h 1372"/>
                <a:gd name="T100" fmla="*/ 0 w 784"/>
                <a:gd name="T101" fmla="*/ 0 h 1372"/>
                <a:gd name="T102" fmla="*/ 0 w 784"/>
                <a:gd name="T103" fmla="*/ 0 h 1372"/>
                <a:gd name="T104" fmla="*/ 0 w 784"/>
                <a:gd name="T105" fmla="*/ 0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311" name="Freeform 18"/>
            <p:cNvSpPr>
              <a:spLocks/>
            </p:cNvSpPr>
            <p:nvPr/>
          </p:nvSpPr>
          <p:spPr bwMode="auto">
            <a:xfrm>
              <a:off x="3408" y="2880"/>
              <a:ext cx="261" cy="457"/>
            </a:xfrm>
            <a:custGeom>
              <a:avLst/>
              <a:gdLst>
                <a:gd name="T0" fmla="*/ 0 w 784"/>
                <a:gd name="T1" fmla="*/ 0 h 1372"/>
                <a:gd name="T2" fmla="*/ 0 w 784"/>
                <a:gd name="T3" fmla="*/ 0 h 1372"/>
                <a:gd name="T4" fmla="*/ 0 w 784"/>
                <a:gd name="T5" fmla="*/ 0 h 1372"/>
                <a:gd name="T6" fmla="*/ 0 w 784"/>
                <a:gd name="T7" fmla="*/ 0 h 1372"/>
                <a:gd name="T8" fmla="*/ 0 w 784"/>
                <a:gd name="T9" fmla="*/ 0 h 1372"/>
                <a:gd name="T10" fmla="*/ 0 w 784"/>
                <a:gd name="T11" fmla="*/ 0 h 1372"/>
                <a:gd name="T12" fmla="*/ 0 w 784"/>
                <a:gd name="T13" fmla="*/ 0 h 1372"/>
                <a:gd name="T14" fmla="*/ 0 w 784"/>
                <a:gd name="T15" fmla="*/ 0 h 1372"/>
                <a:gd name="T16" fmla="*/ 0 w 784"/>
                <a:gd name="T17" fmla="*/ 0 h 1372"/>
                <a:gd name="T18" fmla="*/ 0 w 784"/>
                <a:gd name="T19" fmla="*/ 0 h 1372"/>
                <a:gd name="T20" fmla="*/ 0 w 784"/>
                <a:gd name="T21" fmla="*/ 0 h 1372"/>
                <a:gd name="T22" fmla="*/ 0 w 784"/>
                <a:gd name="T23" fmla="*/ 0 h 1372"/>
                <a:gd name="T24" fmla="*/ 0 w 784"/>
                <a:gd name="T25" fmla="*/ 0 h 1372"/>
                <a:gd name="T26" fmla="*/ 0 w 784"/>
                <a:gd name="T27" fmla="*/ 0 h 1372"/>
                <a:gd name="T28" fmla="*/ 0 w 784"/>
                <a:gd name="T29" fmla="*/ 0 h 1372"/>
                <a:gd name="T30" fmla="*/ 0 w 784"/>
                <a:gd name="T31" fmla="*/ 0 h 1372"/>
                <a:gd name="T32" fmla="*/ 0 w 784"/>
                <a:gd name="T33" fmla="*/ 0 h 1372"/>
                <a:gd name="T34" fmla="*/ 0 w 784"/>
                <a:gd name="T35" fmla="*/ 0 h 1372"/>
                <a:gd name="T36" fmla="*/ 0 w 784"/>
                <a:gd name="T37" fmla="*/ 0 h 1372"/>
                <a:gd name="T38" fmla="*/ 0 w 784"/>
                <a:gd name="T39" fmla="*/ 0 h 1372"/>
                <a:gd name="T40" fmla="*/ 0 w 784"/>
                <a:gd name="T41" fmla="*/ 0 h 1372"/>
                <a:gd name="T42" fmla="*/ 0 w 784"/>
                <a:gd name="T43" fmla="*/ 0 h 1372"/>
                <a:gd name="T44" fmla="*/ 0 w 784"/>
                <a:gd name="T45" fmla="*/ 0 h 1372"/>
                <a:gd name="T46" fmla="*/ 0 w 784"/>
                <a:gd name="T47" fmla="*/ 0 h 1372"/>
                <a:gd name="T48" fmla="*/ 0 w 784"/>
                <a:gd name="T49" fmla="*/ 0 h 1372"/>
                <a:gd name="T50" fmla="*/ 0 w 784"/>
                <a:gd name="T51" fmla="*/ 0 h 1372"/>
                <a:gd name="T52" fmla="*/ 0 w 784"/>
                <a:gd name="T53" fmla="*/ 0 h 1372"/>
                <a:gd name="T54" fmla="*/ 0 w 784"/>
                <a:gd name="T55" fmla="*/ 0 h 1372"/>
                <a:gd name="T56" fmla="*/ 0 w 784"/>
                <a:gd name="T57" fmla="*/ 0 h 1372"/>
                <a:gd name="T58" fmla="*/ 0 w 784"/>
                <a:gd name="T59" fmla="*/ 0 h 1372"/>
                <a:gd name="T60" fmla="*/ 0 w 784"/>
                <a:gd name="T61" fmla="*/ 0 h 1372"/>
                <a:gd name="T62" fmla="*/ 0 w 784"/>
                <a:gd name="T63" fmla="*/ 0 h 1372"/>
                <a:gd name="T64" fmla="*/ 0 w 784"/>
                <a:gd name="T65" fmla="*/ 0 h 1372"/>
                <a:gd name="T66" fmla="*/ 0 w 784"/>
                <a:gd name="T67" fmla="*/ 0 h 1372"/>
                <a:gd name="T68" fmla="*/ 0 w 784"/>
                <a:gd name="T69" fmla="*/ 0 h 1372"/>
                <a:gd name="T70" fmla="*/ 0 w 784"/>
                <a:gd name="T71" fmla="*/ 0 h 1372"/>
                <a:gd name="T72" fmla="*/ 0 w 784"/>
                <a:gd name="T73" fmla="*/ 0 h 1372"/>
                <a:gd name="T74" fmla="*/ 0 w 784"/>
                <a:gd name="T75" fmla="*/ 0 h 1372"/>
                <a:gd name="T76" fmla="*/ 0 w 784"/>
                <a:gd name="T77" fmla="*/ 0 h 1372"/>
                <a:gd name="T78" fmla="*/ 0 w 784"/>
                <a:gd name="T79" fmla="*/ 0 h 1372"/>
                <a:gd name="T80" fmla="*/ 0 w 784"/>
                <a:gd name="T81" fmla="*/ 0 h 1372"/>
                <a:gd name="T82" fmla="*/ 0 w 784"/>
                <a:gd name="T83" fmla="*/ 0 h 1372"/>
                <a:gd name="T84" fmla="*/ 0 w 784"/>
                <a:gd name="T85" fmla="*/ 0 h 1372"/>
                <a:gd name="T86" fmla="*/ 0 w 784"/>
                <a:gd name="T87" fmla="*/ 0 h 1372"/>
                <a:gd name="T88" fmla="*/ 0 w 784"/>
                <a:gd name="T89" fmla="*/ 0 h 1372"/>
                <a:gd name="T90" fmla="*/ 0 w 784"/>
                <a:gd name="T91" fmla="*/ 0 h 1372"/>
                <a:gd name="T92" fmla="*/ 0 w 784"/>
                <a:gd name="T93" fmla="*/ 0 h 1372"/>
                <a:gd name="T94" fmla="*/ 0 w 784"/>
                <a:gd name="T95" fmla="*/ 0 h 1372"/>
                <a:gd name="T96" fmla="*/ 0 w 784"/>
                <a:gd name="T97" fmla="*/ 0 h 1372"/>
                <a:gd name="T98" fmla="*/ 0 w 784"/>
                <a:gd name="T99" fmla="*/ 0 h 1372"/>
                <a:gd name="T100" fmla="*/ 0 w 784"/>
                <a:gd name="T101" fmla="*/ 0 h 1372"/>
                <a:gd name="T102" fmla="*/ 0 w 784"/>
                <a:gd name="T103" fmla="*/ 0 h 1372"/>
                <a:gd name="T104" fmla="*/ 0 w 784"/>
                <a:gd name="T105" fmla="*/ 0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312" name="Freeform 19"/>
            <p:cNvSpPr>
              <a:spLocks/>
            </p:cNvSpPr>
            <p:nvPr/>
          </p:nvSpPr>
          <p:spPr bwMode="auto">
            <a:xfrm>
              <a:off x="3648" y="2880"/>
              <a:ext cx="261" cy="457"/>
            </a:xfrm>
            <a:custGeom>
              <a:avLst/>
              <a:gdLst>
                <a:gd name="T0" fmla="*/ 0 w 784"/>
                <a:gd name="T1" fmla="*/ 0 h 1372"/>
                <a:gd name="T2" fmla="*/ 0 w 784"/>
                <a:gd name="T3" fmla="*/ 0 h 1372"/>
                <a:gd name="T4" fmla="*/ 0 w 784"/>
                <a:gd name="T5" fmla="*/ 0 h 1372"/>
                <a:gd name="T6" fmla="*/ 0 w 784"/>
                <a:gd name="T7" fmla="*/ 0 h 1372"/>
                <a:gd name="T8" fmla="*/ 0 w 784"/>
                <a:gd name="T9" fmla="*/ 0 h 1372"/>
                <a:gd name="T10" fmla="*/ 0 w 784"/>
                <a:gd name="T11" fmla="*/ 0 h 1372"/>
                <a:gd name="T12" fmla="*/ 0 w 784"/>
                <a:gd name="T13" fmla="*/ 0 h 1372"/>
                <a:gd name="T14" fmla="*/ 0 w 784"/>
                <a:gd name="T15" fmla="*/ 0 h 1372"/>
                <a:gd name="T16" fmla="*/ 0 w 784"/>
                <a:gd name="T17" fmla="*/ 0 h 1372"/>
                <a:gd name="T18" fmla="*/ 0 w 784"/>
                <a:gd name="T19" fmla="*/ 0 h 1372"/>
                <a:gd name="T20" fmla="*/ 0 w 784"/>
                <a:gd name="T21" fmla="*/ 0 h 1372"/>
                <a:gd name="T22" fmla="*/ 0 w 784"/>
                <a:gd name="T23" fmla="*/ 0 h 1372"/>
                <a:gd name="T24" fmla="*/ 0 w 784"/>
                <a:gd name="T25" fmla="*/ 0 h 1372"/>
                <a:gd name="T26" fmla="*/ 0 w 784"/>
                <a:gd name="T27" fmla="*/ 0 h 1372"/>
                <a:gd name="T28" fmla="*/ 0 w 784"/>
                <a:gd name="T29" fmla="*/ 0 h 1372"/>
                <a:gd name="T30" fmla="*/ 0 w 784"/>
                <a:gd name="T31" fmla="*/ 0 h 1372"/>
                <a:gd name="T32" fmla="*/ 0 w 784"/>
                <a:gd name="T33" fmla="*/ 0 h 1372"/>
                <a:gd name="T34" fmla="*/ 0 w 784"/>
                <a:gd name="T35" fmla="*/ 0 h 1372"/>
                <a:gd name="T36" fmla="*/ 0 w 784"/>
                <a:gd name="T37" fmla="*/ 0 h 1372"/>
                <a:gd name="T38" fmla="*/ 0 w 784"/>
                <a:gd name="T39" fmla="*/ 0 h 1372"/>
                <a:gd name="T40" fmla="*/ 0 w 784"/>
                <a:gd name="T41" fmla="*/ 0 h 1372"/>
                <a:gd name="T42" fmla="*/ 0 w 784"/>
                <a:gd name="T43" fmla="*/ 0 h 1372"/>
                <a:gd name="T44" fmla="*/ 0 w 784"/>
                <a:gd name="T45" fmla="*/ 0 h 1372"/>
                <a:gd name="T46" fmla="*/ 0 w 784"/>
                <a:gd name="T47" fmla="*/ 0 h 1372"/>
                <a:gd name="T48" fmla="*/ 0 w 784"/>
                <a:gd name="T49" fmla="*/ 0 h 1372"/>
                <a:gd name="T50" fmla="*/ 0 w 784"/>
                <a:gd name="T51" fmla="*/ 0 h 1372"/>
                <a:gd name="T52" fmla="*/ 0 w 784"/>
                <a:gd name="T53" fmla="*/ 0 h 1372"/>
                <a:gd name="T54" fmla="*/ 0 w 784"/>
                <a:gd name="T55" fmla="*/ 0 h 1372"/>
                <a:gd name="T56" fmla="*/ 0 w 784"/>
                <a:gd name="T57" fmla="*/ 0 h 1372"/>
                <a:gd name="T58" fmla="*/ 0 w 784"/>
                <a:gd name="T59" fmla="*/ 0 h 1372"/>
                <a:gd name="T60" fmla="*/ 0 w 784"/>
                <a:gd name="T61" fmla="*/ 0 h 1372"/>
                <a:gd name="T62" fmla="*/ 0 w 784"/>
                <a:gd name="T63" fmla="*/ 0 h 1372"/>
                <a:gd name="T64" fmla="*/ 0 w 784"/>
                <a:gd name="T65" fmla="*/ 0 h 1372"/>
                <a:gd name="T66" fmla="*/ 0 w 784"/>
                <a:gd name="T67" fmla="*/ 0 h 1372"/>
                <a:gd name="T68" fmla="*/ 0 w 784"/>
                <a:gd name="T69" fmla="*/ 0 h 1372"/>
                <a:gd name="T70" fmla="*/ 0 w 784"/>
                <a:gd name="T71" fmla="*/ 0 h 1372"/>
                <a:gd name="T72" fmla="*/ 0 w 784"/>
                <a:gd name="T73" fmla="*/ 0 h 1372"/>
                <a:gd name="T74" fmla="*/ 0 w 784"/>
                <a:gd name="T75" fmla="*/ 0 h 1372"/>
                <a:gd name="T76" fmla="*/ 0 w 784"/>
                <a:gd name="T77" fmla="*/ 0 h 1372"/>
                <a:gd name="T78" fmla="*/ 0 w 784"/>
                <a:gd name="T79" fmla="*/ 0 h 1372"/>
                <a:gd name="T80" fmla="*/ 0 w 784"/>
                <a:gd name="T81" fmla="*/ 0 h 1372"/>
                <a:gd name="T82" fmla="*/ 0 w 784"/>
                <a:gd name="T83" fmla="*/ 0 h 1372"/>
                <a:gd name="T84" fmla="*/ 0 w 784"/>
                <a:gd name="T85" fmla="*/ 0 h 1372"/>
                <a:gd name="T86" fmla="*/ 0 w 784"/>
                <a:gd name="T87" fmla="*/ 0 h 1372"/>
                <a:gd name="T88" fmla="*/ 0 w 784"/>
                <a:gd name="T89" fmla="*/ 0 h 1372"/>
                <a:gd name="T90" fmla="*/ 0 w 784"/>
                <a:gd name="T91" fmla="*/ 0 h 1372"/>
                <a:gd name="T92" fmla="*/ 0 w 784"/>
                <a:gd name="T93" fmla="*/ 0 h 1372"/>
                <a:gd name="T94" fmla="*/ 0 w 784"/>
                <a:gd name="T95" fmla="*/ 0 h 1372"/>
                <a:gd name="T96" fmla="*/ 0 w 784"/>
                <a:gd name="T97" fmla="*/ 0 h 1372"/>
                <a:gd name="T98" fmla="*/ 0 w 784"/>
                <a:gd name="T99" fmla="*/ 0 h 1372"/>
                <a:gd name="T100" fmla="*/ 0 w 784"/>
                <a:gd name="T101" fmla="*/ 0 h 1372"/>
                <a:gd name="T102" fmla="*/ 0 w 784"/>
                <a:gd name="T103" fmla="*/ 0 h 1372"/>
                <a:gd name="T104" fmla="*/ 0 w 784"/>
                <a:gd name="T105" fmla="*/ 0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313" name="Text Box 20"/>
            <p:cNvSpPr txBox="1">
              <a:spLocks noChangeArrowheads="1"/>
            </p:cNvSpPr>
            <p:nvPr/>
          </p:nvSpPr>
          <p:spPr bwMode="auto">
            <a:xfrm>
              <a:off x="2592" y="599"/>
              <a:ext cx="720" cy="224"/>
            </a:xfrm>
            <a:prstGeom prst="rect">
              <a:avLst/>
            </a:prstGeom>
            <a:noFill/>
            <a:ln w="9525">
              <a:noFill/>
              <a:miter lim="800000"/>
              <a:headEnd/>
              <a:tailEnd/>
            </a:ln>
          </p:spPr>
          <p:txBody>
            <a:bodyPr>
              <a:spAutoFit/>
            </a:bodyPr>
            <a:lstStyle/>
            <a:p>
              <a:pPr eaLnBrk="0" hangingPunct="0">
                <a:spcBef>
                  <a:spcPct val="50000"/>
                </a:spcBef>
              </a:pPr>
              <a:r>
                <a:rPr lang="en-AU" sz="1600" b="1">
                  <a:solidFill>
                    <a:schemeClr val="tx2"/>
                  </a:solidFill>
                </a:rPr>
                <a:t>MEDİKAL</a:t>
              </a:r>
            </a:p>
          </p:txBody>
        </p:sp>
        <p:sp>
          <p:nvSpPr>
            <p:cNvPr id="12314" name="Text Box 21"/>
            <p:cNvSpPr txBox="1">
              <a:spLocks noChangeArrowheads="1"/>
            </p:cNvSpPr>
            <p:nvPr/>
          </p:nvSpPr>
          <p:spPr bwMode="auto">
            <a:xfrm>
              <a:off x="4050" y="2734"/>
              <a:ext cx="912" cy="387"/>
            </a:xfrm>
            <a:prstGeom prst="rect">
              <a:avLst/>
            </a:prstGeom>
            <a:noFill/>
            <a:ln w="9525">
              <a:noFill/>
              <a:miter lim="800000"/>
              <a:headEnd/>
              <a:tailEnd/>
            </a:ln>
          </p:spPr>
          <p:txBody>
            <a:bodyPr>
              <a:spAutoFit/>
            </a:bodyPr>
            <a:lstStyle/>
            <a:p>
              <a:pPr eaLnBrk="0" hangingPunct="0">
                <a:spcBef>
                  <a:spcPct val="50000"/>
                </a:spcBef>
              </a:pPr>
              <a:r>
                <a:rPr lang="en-AU" sz="1600" b="1" dirty="0">
                  <a:solidFill>
                    <a:schemeClr val="tx2"/>
                  </a:solidFill>
                </a:rPr>
                <a:t>PSİKOSOSYAL</a:t>
              </a:r>
            </a:p>
          </p:txBody>
        </p:sp>
        <p:sp>
          <p:nvSpPr>
            <p:cNvPr id="12315" name="Text Box 22"/>
            <p:cNvSpPr txBox="1">
              <a:spLocks noChangeArrowheads="1"/>
            </p:cNvSpPr>
            <p:nvPr/>
          </p:nvSpPr>
          <p:spPr bwMode="auto">
            <a:xfrm>
              <a:off x="4224" y="1872"/>
              <a:ext cx="624" cy="387"/>
            </a:xfrm>
            <a:prstGeom prst="rect">
              <a:avLst/>
            </a:prstGeom>
            <a:noFill/>
            <a:ln w="9525">
              <a:noFill/>
              <a:miter lim="800000"/>
              <a:headEnd/>
              <a:tailEnd/>
            </a:ln>
          </p:spPr>
          <p:txBody>
            <a:bodyPr>
              <a:spAutoFit/>
            </a:bodyPr>
            <a:lstStyle/>
            <a:p>
              <a:pPr eaLnBrk="0" hangingPunct="0">
                <a:spcBef>
                  <a:spcPct val="50000"/>
                </a:spcBef>
              </a:pPr>
              <a:r>
                <a:rPr lang="en-AU" sz="1600" b="1">
                  <a:solidFill>
                    <a:schemeClr val="tx2"/>
                  </a:solidFill>
                </a:rPr>
                <a:t>EV BAKIMI</a:t>
              </a:r>
            </a:p>
          </p:txBody>
        </p:sp>
        <p:sp>
          <p:nvSpPr>
            <p:cNvPr id="12316" name="Text Box 23"/>
            <p:cNvSpPr txBox="1">
              <a:spLocks noChangeArrowheads="1"/>
            </p:cNvSpPr>
            <p:nvPr/>
          </p:nvSpPr>
          <p:spPr bwMode="auto">
            <a:xfrm>
              <a:off x="864" y="2064"/>
              <a:ext cx="960" cy="224"/>
            </a:xfrm>
            <a:prstGeom prst="rect">
              <a:avLst/>
            </a:prstGeom>
            <a:noFill/>
            <a:ln w="9525">
              <a:noFill/>
              <a:miter lim="800000"/>
              <a:headEnd/>
              <a:tailEnd/>
            </a:ln>
          </p:spPr>
          <p:txBody>
            <a:bodyPr>
              <a:spAutoFit/>
            </a:bodyPr>
            <a:lstStyle/>
            <a:p>
              <a:pPr eaLnBrk="0" hangingPunct="0">
                <a:spcBef>
                  <a:spcPct val="50000"/>
                </a:spcBef>
              </a:pPr>
              <a:r>
                <a:rPr lang="en-AU" sz="1600" b="1">
                  <a:solidFill>
                    <a:schemeClr val="tx2"/>
                  </a:solidFill>
                </a:rPr>
                <a:t>HEMŞİRELİK</a:t>
              </a:r>
            </a:p>
          </p:txBody>
        </p:sp>
        <p:sp>
          <p:nvSpPr>
            <p:cNvPr id="12317" name="Text Box 24"/>
            <p:cNvSpPr txBox="1">
              <a:spLocks noChangeArrowheads="1"/>
            </p:cNvSpPr>
            <p:nvPr/>
          </p:nvSpPr>
          <p:spPr bwMode="auto">
            <a:xfrm>
              <a:off x="768" y="3148"/>
              <a:ext cx="1296" cy="224"/>
            </a:xfrm>
            <a:prstGeom prst="rect">
              <a:avLst/>
            </a:prstGeom>
            <a:noFill/>
            <a:ln w="9525">
              <a:noFill/>
              <a:miter lim="800000"/>
              <a:headEnd/>
              <a:tailEnd/>
            </a:ln>
          </p:spPr>
          <p:txBody>
            <a:bodyPr>
              <a:spAutoFit/>
            </a:bodyPr>
            <a:lstStyle/>
            <a:p>
              <a:pPr eaLnBrk="0" hangingPunct="0">
                <a:spcBef>
                  <a:spcPct val="50000"/>
                </a:spcBef>
              </a:pPr>
              <a:r>
                <a:rPr lang="en-AU" sz="1600" b="1">
                  <a:solidFill>
                    <a:schemeClr val="tx2"/>
                  </a:solidFill>
                </a:rPr>
                <a:t>REHABİLİTASYON</a:t>
              </a:r>
            </a:p>
          </p:txBody>
        </p:sp>
        <p:sp>
          <p:nvSpPr>
            <p:cNvPr id="12318" name="Text Box 25"/>
            <p:cNvSpPr txBox="1">
              <a:spLocks noChangeArrowheads="1"/>
            </p:cNvSpPr>
            <p:nvPr/>
          </p:nvSpPr>
          <p:spPr bwMode="auto">
            <a:xfrm>
              <a:off x="2448" y="3696"/>
              <a:ext cx="960" cy="224"/>
            </a:xfrm>
            <a:prstGeom prst="rect">
              <a:avLst/>
            </a:prstGeom>
            <a:noFill/>
            <a:ln w="9525">
              <a:noFill/>
              <a:miter lim="800000"/>
              <a:headEnd/>
              <a:tailEnd/>
            </a:ln>
          </p:spPr>
          <p:txBody>
            <a:bodyPr>
              <a:spAutoFit/>
            </a:bodyPr>
            <a:lstStyle/>
            <a:p>
              <a:pPr algn="ctr" eaLnBrk="0" hangingPunct="0">
                <a:spcBef>
                  <a:spcPct val="50000"/>
                </a:spcBef>
              </a:pPr>
              <a:r>
                <a:rPr lang="en-AU" sz="1600" b="1">
                  <a:solidFill>
                    <a:schemeClr val="tx2"/>
                  </a:solidFill>
                </a:rPr>
                <a:t>ECZANE</a:t>
              </a:r>
            </a:p>
          </p:txBody>
        </p:sp>
        <p:sp>
          <p:nvSpPr>
            <p:cNvPr id="12319" name="Text Box 26"/>
            <p:cNvSpPr txBox="1">
              <a:spLocks noChangeArrowheads="1"/>
            </p:cNvSpPr>
            <p:nvPr/>
          </p:nvSpPr>
          <p:spPr bwMode="auto">
            <a:xfrm>
              <a:off x="1488" y="359"/>
              <a:ext cx="912" cy="224"/>
            </a:xfrm>
            <a:prstGeom prst="rect">
              <a:avLst/>
            </a:prstGeom>
            <a:noFill/>
            <a:ln w="9525">
              <a:noFill/>
              <a:miter lim="800000"/>
              <a:headEnd/>
              <a:tailEnd/>
            </a:ln>
          </p:spPr>
          <p:txBody>
            <a:bodyPr>
              <a:spAutoFit/>
            </a:bodyPr>
            <a:lstStyle/>
            <a:p>
              <a:pPr eaLnBrk="0" hangingPunct="0">
                <a:spcBef>
                  <a:spcPct val="50000"/>
                </a:spcBef>
              </a:pPr>
              <a:r>
                <a:rPr lang="en-AU" sz="1600" dirty="0"/>
                <a:t>Primer </a:t>
              </a:r>
              <a:r>
                <a:rPr lang="en-AU" sz="1600" dirty="0" err="1"/>
                <a:t>hekim</a:t>
              </a:r>
              <a:endParaRPr lang="en-AU" sz="1600" dirty="0"/>
            </a:p>
          </p:txBody>
        </p:sp>
        <p:sp>
          <p:nvSpPr>
            <p:cNvPr id="12320" name="Text Box 27"/>
            <p:cNvSpPr txBox="1">
              <a:spLocks noChangeArrowheads="1"/>
            </p:cNvSpPr>
            <p:nvPr/>
          </p:nvSpPr>
          <p:spPr bwMode="auto">
            <a:xfrm>
              <a:off x="960" y="647"/>
              <a:ext cx="1248" cy="387"/>
            </a:xfrm>
            <a:prstGeom prst="rect">
              <a:avLst/>
            </a:prstGeom>
            <a:noFill/>
            <a:ln w="9525">
              <a:noFill/>
              <a:miter lim="800000"/>
              <a:headEnd/>
              <a:tailEnd/>
            </a:ln>
          </p:spPr>
          <p:txBody>
            <a:bodyPr>
              <a:spAutoFit/>
            </a:bodyPr>
            <a:lstStyle/>
            <a:p>
              <a:pPr eaLnBrk="0" hangingPunct="0">
                <a:spcBef>
                  <a:spcPct val="50000"/>
                </a:spcBef>
              </a:pPr>
              <a:r>
                <a:rPr lang="en-AU" sz="1600" dirty="0" err="1"/>
                <a:t>Radyasyon</a:t>
              </a:r>
              <a:r>
                <a:rPr lang="en-AU" sz="1600" dirty="0"/>
                <a:t> </a:t>
              </a:r>
              <a:r>
                <a:rPr lang="en-AU" sz="1600" dirty="0" err="1"/>
                <a:t>onkolog</a:t>
              </a:r>
              <a:endParaRPr lang="en-AU" sz="1600" dirty="0"/>
            </a:p>
          </p:txBody>
        </p:sp>
        <p:sp>
          <p:nvSpPr>
            <p:cNvPr id="12321" name="Text Box 28"/>
            <p:cNvSpPr txBox="1">
              <a:spLocks noChangeArrowheads="1"/>
            </p:cNvSpPr>
            <p:nvPr/>
          </p:nvSpPr>
          <p:spPr bwMode="auto">
            <a:xfrm>
              <a:off x="912" y="935"/>
              <a:ext cx="1056" cy="387"/>
            </a:xfrm>
            <a:prstGeom prst="rect">
              <a:avLst/>
            </a:prstGeom>
            <a:noFill/>
            <a:ln w="9525">
              <a:noFill/>
              <a:miter lim="800000"/>
              <a:headEnd/>
              <a:tailEnd/>
            </a:ln>
          </p:spPr>
          <p:txBody>
            <a:bodyPr>
              <a:spAutoFit/>
            </a:bodyPr>
            <a:lstStyle/>
            <a:p>
              <a:pPr eaLnBrk="0" hangingPunct="0">
                <a:spcBef>
                  <a:spcPct val="50000"/>
                </a:spcBef>
              </a:pPr>
              <a:r>
                <a:rPr lang="en-AU" sz="1600"/>
                <a:t>Medikal onkolog</a:t>
              </a:r>
            </a:p>
          </p:txBody>
        </p:sp>
        <p:sp>
          <p:nvSpPr>
            <p:cNvPr id="12322" name="Text Box 29"/>
            <p:cNvSpPr txBox="1">
              <a:spLocks noChangeArrowheads="1"/>
            </p:cNvSpPr>
            <p:nvPr/>
          </p:nvSpPr>
          <p:spPr bwMode="auto">
            <a:xfrm>
              <a:off x="3408" y="359"/>
              <a:ext cx="576" cy="387"/>
            </a:xfrm>
            <a:prstGeom prst="rect">
              <a:avLst/>
            </a:prstGeom>
            <a:noFill/>
            <a:ln w="9525">
              <a:noFill/>
              <a:miter lim="800000"/>
              <a:headEnd/>
              <a:tailEnd/>
            </a:ln>
          </p:spPr>
          <p:txBody>
            <a:bodyPr>
              <a:spAutoFit/>
            </a:bodyPr>
            <a:lstStyle/>
            <a:p>
              <a:pPr eaLnBrk="0" hangingPunct="0">
                <a:spcBef>
                  <a:spcPct val="50000"/>
                </a:spcBef>
              </a:pPr>
              <a:r>
                <a:rPr lang="en-AU" sz="1600"/>
                <a:t>Algolog</a:t>
              </a:r>
            </a:p>
          </p:txBody>
        </p:sp>
        <p:sp>
          <p:nvSpPr>
            <p:cNvPr id="12323" name="Text Box 30"/>
            <p:cNvSpPr txBox="1">
              <a:spLocks noChangeArrowheads="1"/>
            </p:cNvSpPr>
            <p:nvPr/>
          </p:nvSpPr>
          <p:spPr bwMode="auto">
            <a:xfrm>
              <a:off x="3744" y="647"/>
              <a:ext cx="576" cy="224"/>
            </a:xfrm>
            <a:prstGeom prst="rect">
              <a:avLst/>
            </a:prstGeom>
            <a:noFill/>
            <a:ln w="9525">
              <a:noFill/>
              <a:miter lim="800000"/>
              <a:headEnd/>
              <a:tailEnd/>
            </a:ln>
          </p:spPr>
          <p:txBody>
            <a:bodyPr>
              <a:spAutoFit/>
            </a:bodyPr>
            <a:lstStyle/>
            <a:p>
              <a:pPr eaLnBrk="0" hangingPunct="0">
                <a:spcBef>
                  <a:spcPct val="50000"/>
                </a:spcBef>
              </a:pPr>
              <a:r>
                <a:rPr lang="en-AU" sz="1600"/>
                <a:t>Cerrah</a:t>
              </a:r>
            </a:p>
          </p:txBody>
        </p:sp>
        <p:sp>
          <p:nvSpPr>
            <p:cNvPr id="12324" name="Text Box 31"/>
            <p:cNvSpPr txBox="1">
              <a:spLocks noChangeArrowheads="1"/>
            </p:cNvSpPr>
            <p:nvPr/>
          </p:nvSpPr>
          <p:spPr bwMode="auto">
            <a:xfrm>
              <a:off x="3840" y="935"/>
              <a:ext cx="1008" cy="387"/>
            </a:xfrm>
            <a:prstGeom prst="rect">
              <a:avLst/>
            </a:prstGeom>
            <a:noFill/>
            <a:ln w="9525">
              <a:noFill/>
              <a:miter lim="800000"/>
              <a:headEnd/>
              <a:tailEnd/>
            </a:ln>
          </p:spPr>
          <p:txBody>
            <a:bodyPr>
              <a:spAutoFit/>
            </a:bodyPr>
            <a:lstStyle/>
            <a:p>
              <a:pPr eaLnBrk="0" hangingPunct="0">
                <a:spcBef>
                  <a:spcPct val="50000"/>
                </a:spcBef>
              </a:pPr>
              <a:r>
                <a:rPr lang="en-AU" sz="1600"/>
                <a:t>Diğer uzmanlar</a:t>
              </a:r>
            </a:p>
          </p:txBody>
        </p:sp>
        <p:sp>
          <p:nvSpPr>
            <p:cNvPr id="12325" name="Text Box 32"/>
            <p:cNvSpPr txBox="1">
              <a:spLocks noChangeArrowheads="1"/>
            </p:cNvSpPr>
            <p:nvPr/>
          </p:nvSpPr>
          <p:spPr bwMode="auto">
            <a:xfrm>
              <a:off x="2592" y="1872"/>
              <a:ext cx="720" cy="305"/>
            </a:xfrm>
            <a:prstGeom prst="rect">
              <a:avLst/>
            </a:prstGeom>
            <a:noFill/>
            <a:ln w="9525">
              <a:noFill/>
              <a:miter lim="800000"/>
              <a:headEnd/>
              <a:tailEnd/>
            </a:ln>
          </p:spPr>
          <p:txBody>
            <a:bodyPr>
              <a:spAutoFit/>
            </a:bodyPr>
            <a:lstStyle/>
            <a:p>
              <a:pPr eaLnBrk="0" hangingPunct="0">
                <a:spcBef>
                  <a:spcPct val="50000"/>
                </a:spcBef>
              </a:pPr>
              <a:r>
                <a:rPr lang="en-AU" sz="2400" b="1"/>
                <a:t>HASTA</a:t>
              </a:r>
            </a:p>
          </p:txBody>
        </p:sp>
        <p:sp>
          <p:nvSpPr>
            <p:cNvPr id="12326" name="Line 33"/>
            <p:cNvSpPr>
              <a:spLocks noChangeShapeType="1"/>
            </p:cNvSpPr>
            <p:nvPr/>
          </p:nvSpPr>
          <p:spPr bwMode="auto">
            <a:xfrm>
              <a:off x="2016" y="1031"/>
              <a:ext cx="288" cy="0"/>
            </a:xfrm>
            <a:prstGeom prst="line">
              <a:avLst/>
            </a:prstGeom>
            <a:noFill/>
            <a:ln w="19050">
              <a:solidFill>
                <a:srgbClr val="009900"/>
              </a:solidFill>
              <a:round/>
              <a:headEnd/>
              <a:tailEnd/>
            </a:ln>
          </p:spPr>
          <p:txBody>
            <a:bodyPr wrap="none" anchor="ctr"/>
            <a:lstStyle/>
            <a:p>
              <a:endParaRPr lang="tr-TR"/>
            </a:p>
          </p:txBody>
        </p:sp>
        <p:sp>
          <p:nvSpPr>
            <p:cNvPr id="12327" name="Line 34"/>
            <p:cNvSpPr>
              <a:spLocks noChangeShapeType="1"/>
            </p:cNvSpPr>
            <p:nvPr/>
          </p:nvSpPr>
          <p:spPr bwMode="auto">
            <a:xfrm rot="3811685">
              <a:off x="2257" y="646"/>
              <a:ext cx="288" cy="1"/>
            </a:xfrm>
            <a:prstGeom prst="line">
              <a:avLst/>
            </a:prstGeom>
            <a:noFill/>
            <a:ln w="19050">
              <a:solidFill>
                <a:srgbClr val="009900"/>
              </a:solidFill>
              <a:round/>
              <a:headEnd/>
              <a:tailEnd/>
            </a:ln>
          </p:spPr>
          <p:txBody>
            <a:bodyPr wrap="none" anchor="ctr"/>
            <a:lstStyle/>
            <a:p>
              <a:endParaRPr lang="tr-TR"/>
            </a:p>
          </p:txBody>
        </p:sp>
        <p:sp>
          <p:nvSpPr>
            <p:cNvPr id="12328" name="Line 35"/>
            <p:cNvSpPr>
              <a:spLocks noChangeShapeType="1"/>
            </p:cNvSpPr>
            <p:nvPr/>
          </p:nvSpPr>
          <p:spPr bwMode="auto">
            <a:xfrm rot="7013867">
              <a:off x="3313" y="694"/>
              <a:ext cx="288" cy="1"/>
            </a:xfrm>
            <a:prstGeom prst="line">
              <a:avLst/>
            </a:prstGeom>
            <a:noFill/>
            <a:ln w="19050">
              <a:solidFill>
                <a:srgbClr val="009900"/>
              </a:solidFill>
              <a:round/>
              <a:headEnd/>
              <a:tailEnd/>
            </a:ln>
          </p:spPr>
          <p:txBody>
            <a:bodyPr wrap="none" anchor="ctr"/>
            <a:lstStyle/>
            <a:p>
              <a:endParaRPr lang="tr-TR"/>
            </a:p>
          </p:txBody>
        </p:sp>
        <p:sp>
          <p:nvSpPr>
            <p:cNvPr id="12329" name="Line 36"/>
            <p:cNvSpPr>
              <a:spLocks noChangeShapeType="1"/>
            </p:cNvSpPr>
            <p:nvPr/>
          </p:nvSpPr>
          <p:spPr bwMode="auto">
            <a:xfrm>
              <a:off x="3552" y="1031"/>
              <a:ext cx="288" cy="0"/>
            </a:xfrm>
            <a:prstGeom prst="line">
              <a:avLst/>
            </a:prstGeom>
            <a:noFill/>
            <a:ln w="19050">
              <a:solidFill>
                <a:srgbClr val="009900"/>
              </a:solidFill>
              <a:round/>
              <a:headEnd/>
              <a:tailEnd/>
            </a:ln>
          </p:spPr>
          <p:txBody>
            <a:bodyPr wrap="none" anchor="ctr"/>
            <a:lstStyle/>
            <a:p>
              <a:endParaRPr lang="tr-TR"/>
            </a:p>
          </p:txBody>
        </p:sp>
        <p:sp>
          <p:nvSpPr>
            <p:cNvPr id="12330" name="Line 37"/>
            <p:cNvSpPr>
              <a:spLocks noChangeShapeType="1"/>
            </p:cNvSpPr>
            <p:nvPr/>
          </p:nvSpPr>
          <p:spPr bwMode="auto">
            <a:xfrm rot="1593903">
              <a:off x="2160" y="839"/>
              <a:ext cx="288" cy="1"/>
            </a:xfrm>
            <a:prstGeom prst="line">
              <a:avLst/>
            </a:prstGeom>
            <a:noFill/>
            <a:ln w="19050">
              <a:solidFill>
                <a:srgbClr val="009900"/>
              </a:solidFill>
              <a:round/>
              <a:headEnd/>
              <a:tailEnd/>
            </a:ln>
          </p:spPr>
          <p:txBody>
            <a:bodyPr wrap="none" anchor="ctr"/>
            <a:lstStyle/>
            <a:p>
              <a:endParaRPr lang="tr-TR"/>
            </a:p>
          </p:txBody>
        </p:sp>
        <p:sp>
          <p:nvSpPr>
            <p:cNvPr id="12331" name="Line 38"/>
            <p:cNvSpPr>
              <a:spLocks noChangeShapeType="1"/>
            </p:cNvSpPr>
            <p:nvPr/>
          </p:nvSpPr>
          <p:spPr bwMode="auto">
            <a:xfrm rot="-1743277">
              <a:off x="3504" y="839"/>
              <a:ext cx="288" cy="1"/>
            </a:xfrm>
            <a:prstGeom prst="line">
              <a:avLst/>
            </a:prstGeom>
            <a:noFill/>
            <a:ln w="19050">
              <a:solidFill>
                <a:srgbClr val="009900"/>
              </a:solidFill>
              <a:round/>
              <a:headEnd/>
              <a:tailEnd/>
            </a:ln>
          </p:spPr>
          <p:txBody>
            <a:bodyPr wrap="none" anchor="ctr"/>
            <a:lstStyle/>
            <a:p>
              <a:endParaRPr lang="tr-TR"/>
            </a:p>
          </p:txBody>
        </p:sp>
        <p:sp>
          <p:nvSpPr>
            <p:cNvPr id="12332" name="Text Box 39"/>
            <p:cNvSpPr txBox="1">
              <a:spLocks noChangeArrowheads="1"/>
            </p:cNvSpPr>
            <p:nvPr/>
          </p:nvSpPr>
          <p:spPr bwMode="auto">
            <a:xfrm>
              <a:off x="4560" y="1468"/>
              <a:ext cx="960" cy="224"/>
            </a:xfrm>
            <a:prstGeom prst="rect">
              <a:avLst/>
            </a:prstGeom>
            <a:noFill/>
            <a:ln w="9525">
              <a:noFill/>
              <a:miter lim="800000"/>
              <a:headEnd/>
              <a:tailEnd/>
            </a:ln>
          </p:spPr>
          <p:txBody>
            <a:bodyPr>
              <a:spAutoFit/>
            </a:bodyPr>
            <a:lstStyle/>
            <a:p>
              <a:pPr eaLnBrk="0" hangingPunct="0">
                <a:spcBef>
                  <a:spcPct val="50000"/>
                </a:spcBef>
              </a:pPr>
              <a:r>
                <a:rPr lang="en-AU" sz="1600"/>
                <a:t>İnfüzyon ekibi</a:t>
              </a:r>
            </a:p>
          </p:txBody>
        </p:sp>
        <p:sp>
          <p:nvSpPr>
            <p:cNvPr id="12333" name="Text Box 40"/>
            <p:cNvSpPr txBox="1">
              <a:spLocks noChangeArrowheads="1"/>
            </p:cNvSpPr>
            <p:nvPr/>
          </p:nvSpPr>
          <p:spPr bwMode="auto">
            <a:xfrm>
              <a:off x="4848" y="1776"/>
              <a:ext cx="672" cy="224"/>
            </a:xfrm>
            <a:prstGeom prst="rect">
              <a:avLst/>
            </a:prstGeom>
            <a:noFill/>
            <a:ln w="9525">
              <a:noFill/>
              <a:miter lim="800000"/>
              <a:headEnd/>
              <a:tailEnd/>
            </a:ln>
          </p:spPr>
          <p:txBody>
            <a:bodyPr>
              <a:spAutoFit/>
            </a:bodyPr>
            <a:lstStyle/>
            <a:p>
              <a:pPr eaLnBrk="0" hangingPunct="0">
                <a:spcBef>
                  <a:spcPct val="50000"/>
                </a:spcBef>
              </a:pPr>
              <a:r>
                <a:rPr lang="en-AU" sz="1600"/>
                <a:t>Hemşire</a:t>
              </a:r>
            </a:p>
          </p:txBody>
        </p:sp>
        <p:sp>
          <p:nvSpPr>
            <p:cNvPr id="12334" name="Text Box 41"/>
            <p:cNvSpPr txBox="1">
              <a:spLocks noChangeArrowheads="1"/>
            </p:cNvSpPr>
            <p:nvPr/>
          </p:nvSpPr>
          <p:spPr bwMode="auto">
            <a:xfrm>
              <a:off x="4896" y="2044"/>
              <a:ext cx="480" cy="224"/>
            </a:xfrm>
            <a:prstGeom prst="rect">
              <a:avLst/>
            </a:prstGeom>
            <a:noFill/>
            <a:ln w="9525">
              <a:noFill/>
              <a:miter lim="800000"/>
              <a:headEnd/>
              <a:tailEnd/>
            </a:ln>
          </p:spPr>
          <p:txBody>
            <a:bodyPr>
              <a:spAutoFit/>
            </a:bodyPr>
            <a:lstStyle/>
            <a:p>
              <a:pPr eaLnBrk="0" hangingPunct="0">
                <a:spcBef>
                  <a:spcPct val="50000"/>
                </a:spcBef>
              </a:pPr>
              <a:r>
                <a:rPr lang="en-AU" sz="1600"/>
                <a:t>Bakıcı</a:t>
              </a:r>
            </a:p>
          </p:txBody>
        </p:sp>
        <p:sp>
          <p:nvSpPr>
            <p:cNvPr id="12335" name="Line 42"/>
            <p:cNvSpPr>
              <a:spLocks noChangeShapeType="1"/>
            </p:cNvSpPr>
            <p:nvPr/>
          </p:nvSpPr>
          <p:spPr bwMode="auto">
            <a:xfrm flipV="1">
              <a:off x="4608" y="1900"/>
              <a:ext cx="240" cy="68"/>
            </a:xfrm>
            <a:prstGeom prst="line">
              <a:avLst/>
            </a:prstGeom>
            <a:noFill/>
            <a:ln w="19050">
              <a:solidFill>
                <a:srgbClr val="009900"/>
              </a:solidFill>
              <a:round/>
              <a:headEnd/>
              <a:tailEnd/>
            </a:ln>
          </p:spPr>
          <p:txBody>
            <a:bodyPr wrap="none" anchor="ctr"/>
            <a:lstStyle/>
            <a:p>
              <a:endParaRPr lang="tr-TR"/>
            </a:p>
          </p:txBody>
        </p:sp>
        <p:sp>
          <p:nvSpPr>
            <p:cNvPr id="12336" name="Line 43"/>
            <p:cNvSpPr>
              <a:spLocks noChangeShapeType="1"/>
            </p:cNvSpPr>
            <p:nvPr/>
          </p:nvSpPr>
          <p:spPr bwMode="auto">
            <a:xfrm rot="-3455295">
              <a:off x="4454" y="1765"/>
              <a:ext cx="212" cy="1"/>
            </a:xfrm>
            <a:prstGeom prst="line">
              <a:avLst/>
            </a:prstGeom>
            <a:noFill/>
            <a:ln w="19050">
              <a:solidFill>
                <a:srgbClr val="009900"/>
              </a:solidFill>
              <a:round/>
              <a:headEnd/>
              <a:tailEnd/>
            </a:ln>
          </p:spPr>
          <p:txBody>
            <a:bodyPr wrap="none" anchor="ctr"/>
            <a:lstStyle/>
            <a:p>
              <a:endParaRPr lang="tr-TR"/>
            </a:p>
          </p:txBody>
        </p:sp>
        <p:sp>
          <p:nvSpPr>
            <p:cNvPr id="12337" name="Text Box 44"/>
            <p:cNvSpPr txBox="1">
              <a:spLocks noChangeArrowheads="1"/>
            </p:cNvSpPr>
            <p:nvPr/>
          </p:nvSpPr>
          <p:spPr bwMode="auto">
            <a:xfrm>
              <a:off x="240" y="1920"/>
              <a:ext cx="480" cy="224"/>
            </a:xfrm>
            <a:prstGeom prst="rect">
              <a:avLst/>
            </a:prstGeom>
            <a:noFill/>
            <a:ln w="9525">
              <a:noFill/>
              <a:miter lim="800000"/>
              <a:headEnd/>
              <a:tailEnd/>
            </a:ln>
          </p:spPr>
          <p:txBody>
            <a:bodyPr>
              <a:spAutoFit/>
            </a:bodyPr>
            <a:lstStyle/>
            <a:p>
              <a:pPr eaLnBrk="0" hangingPunct="0">
                <a:spcBef>
                  <a:spcPct val="50000"/>
                </a:spcBef>
              </a:pPr>
              <a:r>
                <a:rPr lang="en-AU" sz="1600"/>
                <a:t>Diğer</a:t>
              </a:r>
            </a:p>
          </p:txBody>
        </p:sp>
        <p:sp>
          <p:nvSpPr>
            <p:cNvPr id="12338" name="Text Box 45"/>
            <p:cNvSpPr txBox="1">
              <a:spLocks noChangeArrowheads="1"/>
            </p:cNvSpPr>
            <p:nvPr/>
          </p:nvSpPr>
          <p:spPr bwMode="auto">
            <a:xfrm>
              <a:off x="240" y="2352"/>
              <a:ext cx="1248" cy="224"/>
            </a:xfrm>
            <a:prstGeom prst="rect">
              <a:avLst/>
            </a:prstGeom>
            <a:noFill/>
            <a:ln w="9525">
              <a:noFill/>
              <a:miter lim="800000"/>
              <a:headEnd/>
              <a:tailEnd/>
            </a:ln>
          </p:spPr>
          <p:txBody>
            <a:bodyPr>
              <a:spAutoFit/>
            </a:bodyPr>
            <a:lstStyle/>
            <a:p>
              <a:pPr eaLnBrk="0" hangingPunct="0">
                <a:spcBef>
                  <a:spcPct val="50000"/>
                </a:spcBef>
              </a:pPr>
              <a:r>
                <a:rPr lang="en-AU" sz="1600"/>
                <a:t>Onkoloji hemşiresi</a:t>
              </a:r>
            </a:p>
          </p:txBody>
        </p:sp>
        <p:sp>
          <p:nvSpPr>
            <p:cNvPr id="12339" name="Text Box 46"/>
            <p:cNvSpPr txBox="1">
              <a:spLocks noChangeArrowheads="1"/>
            </p:cNvSpPr>
            <p:nvPr/>
          </p:nvSpPr>
          <p:spPr bwMode="auto">
            <a:xfrm>
              <a:off x="336" y="1660"/>
              <a:ext cx="1488" cy="224"/>
            </a:xfrm>
            <a:prstGeom prst="rect">
              <a:avLst/>
            </a:prstGeom>
            <a:noFill/>
            <a:ln w="9525">
              <a:noFill/>
              <a:miter lim="800000"/>
              <a:headEnd/>
              <a:tailEnd/>
            </a:ln>
          </p:spPr>
          <p:txBody>
            <a:bodyPr>
              <a:spAutoFit/>
            </a:bodyPr>
            <a:lstStyle/>
            <a:p>
              <a:pPr eaLnBrk="0" hangingPunct="0">
                <a:spcBef>
                  <a:spcPct val="50000"/>
                </a:spcBef>
              </a:pPr>
              <a:r>
                <a:rPr lang="en-AU" sz="1600"/>
                <a:t>Radyasyon hemşiresi</a:t>
              </a:r>
            </a:p>
          </p:txBody>
        </p:sp>
        <p:sp>
          <p:nvSpPr>
            <p:cNvPr id="12340" name="Line 47"/>
            <p:cNvSpPr>
              <a:spLocks noChangeShapeType="1"/>
            </p:cNvSpPr>
            <p:nvPr/>
          </p:nvSpPr>
          <p:spPr bwMode="auto">
            <a:xfrm rot="-3455295">
              <a:off x="688" y="2257"/>
              <a:ext cx="240" cy="96"/>
            </a:xfrm>
            <a:prstGeom prst="line">
              <a:avLst/>
            </a:prstGeom>
            <a:noFill/>
            <a:ln w="19050">
              <a:solidFill>
                <a:srgbClr val="009900"/>
              </a:solidFill>
              <a:round/>
              <a:headEnd/>
              <a:tailEnd/>
            </a:ln>
          </p:spPr>
          <p:txBody>
            <a:bodyPr wrap="none" anchor="ctr"/>
            <a:lstStyle/>
            <a:p>
              <a:endParaRPr lang="tr-TR"/>
            </a:p>
          </p:txBody>
        </p:sp>
        <p:sp>
          <p:nvSpPr>
            <p:cNvPr id="12341" name="Line 48"/>
            <p:cNvSpPr>
              <a:spLocks noChangeShapeType="1"/>
            </p:cNvSpPr>
            <p:nvPr/>
          </p:nvSpPr>
          <p:spPr bwMode="auto">
            <a:xfrm rot="1593903" flipV="1">
              <a:off x="622" y="2051"/>
              <a:ext cx="228" cy="63"/>
            </a:xfrm>
            <a:prstGeom prst="line">
              <a:avLst/>
            </a:prstGeom>
            <a:noFill/>
            <a:ln w="19050">
              <a:solidFill>
                <a:srgbClr val="009900"/>
              </a:solidFill>
              <a:round/>
              <a:headEnd/>
              <a:tailEnd/>
            </a:ln>
          </p:spPr>
          <p:txBody>
            <a:bodyPr wrap="none" anchor="ctr"/>
            <a:lstStyle/>
            <a:p>
              <a:endParaRPr lang="tr-TR"/>
            </a:p>
          </p:txBody>
        </p:sp>
        <p:sp>
          <p:nvSpPr>
            <p:cNvPr id="12342" name="Line 49"/>
            <p:cNvSpPr>
              <a:spLocks noChangeShapeType="1"/>
            </p:cNvSpPr>
            <p:nvPr/>
          </p:nvSpPr>
          <p:spPr bwMode="auto">
            <a:xfrm>
              <a:off x="1152" y="1872"/>
              <a:ext cx="0" cy="192"/>
            </a:xfrm>
            <a:prstGeom prst="line">
              <a:avLst/>
            </a:prstGeom>
            <a:noFill/>
            <a:ln w="19050">
              <a:solidFill>
                <a:srgbClr val="009900"/>
              </a:solidFill>
              <a:round/>
              <a:headEnd/>
              <a:tailEnd/>
            </a:ln>
          </p:spPr>
          <p:txBody>
            <a:bodyPr wrap="none" anchor="ctr"/>
            <a:lstStyle/>
            <a:p>
              <a:endParaRPr lang="tr-TR"/>
            </a:p>
          </p:txBody>
        </p:sp>
        <p:sp>
          <p:nvSpPr>
            <p:cNvPr id="12343" name="Text Box 50"/>
            <p:cNvSpPr txBox="1">
              <a:spLocks noChangeArrowheads="1"/>
            </p:cNvSpPr>
            <p:nvPr/>
          </p:nvSpPr>
          <p:spPr bwMode="auto">
            <a:xfrm>
              <a:off x="192" y="2832"/>
              <a:ext cx="912" cy="224"/>
            </a:xfrm>
            <a:prstGeom prst="rect">
              <a:avLst/>
            </a:prstGeom>
            <a:noFill/>
            <a:ln w="9525">
              <a:noFill/>
              <a:miter lim="800000"/>
              <a:headEnd/>
              <a:tailEnd/>
            </a:ln>
          </p:spPr>
          <p:txBody>
            <a:bodyPr>
              <a:spAutoFit/>
            </a:bodyPr>
            <a:lstStyle/>
            <a:p>
              <a:pPr eaLnBrk="0" hangingPunct="0">
                <a:spcBef>
                  <a:spcPct val="50000"/>
                </a:spcBef>
              </a:pPr>
              <a:r>
                <a:rPr lang="en-AU" sz="1600"/>
                <a:t>Fizyoterapist</a:t>
              </a:r>
            </a:p>
          </p:txBody>
        </p:sp>
        <p:sp>
          <p:nvSpPr>
            <p:cNvPr id="12344" name="Text Box 51"/>
            <p:cNvSpPr txBox="1">
              <a:spLocks noChangeArrowheads="1"/>
            </p:cNvSpPr>
            <p:nvPr/>
          </p:nvSpPr>
          <p:spPr bwMode="auto">
            <a:xfrm>
              <a:off x="240" y="3504"/>
              <a:ext cx="816" cy="387"/>
            </a:xfrm>
            <a:prstGeom prst="rect">
              <a:avLst/>
            </a:prstGeom>
            <a:noFill/>
            <a:ln w="9525">
              <a:noFill/>
              <a:miter lim="800000"/>
              <a:headEnd/>
              <a:tailEnd/>
            </a:ln>
          </p:spPr>
          <p:txBody>
            <a:bodyPr>
              <a:spAutoFit/>
            </a:bodyPr>
            <a:lstStyle/>
            <a:p>
              <a:pPr eaLnBrk="0" hangingPunct="0">
                <a:spcBef>
                  <a:spcPct val="50000"/>
                </a:spcBef>
              </a:pPr>
              <a:r>
                <a:rPr lang="en-AU" sz="1600"/>
                <a:t>Meşguliyet terapisti</a:t>
              </a:r>
            </a:p>
          </p:txBody>
        </p:sp>
        <p:sp>
          <p:nvSpPr>
            <p:cNvPr id="12345" name="Line 52"/>
            <p:cNvSpPr>
              <a:spLocks noChangeShapeType="1"/>
            </p:cNvSpPr>
            <p:nvPr/>
          </p:nvSpPr>
          <p:spPr bwMode="auto">
            <a:xfrm rot="19856723" flipV="1">
              <a:off x="567" y="3400"/>
              <a:ext cx="281" cy="39"/>
            </a:xfrm>
            <a:prstGeom prst="line">
              <a:avLst/>
            </a:prstGeom>
            <a:noFill/>
            <a:ln w="19050">
              <a:solidFill>
                <a:srgbClr val="009900"/>
              </a:solidFill>
              <a:round/>
              <a:headEnd/>
              <a:tailEnd/>
            </a:ln>
          </p:spPr>
          <p:txBody>
            <a:bodyPr wrap="none" anchor="ctr"/>
            <a:lstStyle/>
            <a:p>
              <a:endParaRPr lang="tr-TR"/>
            </a:p>
          </p:txBody>
        </p:sp>
        <p:sp>
          <p:nvSpPr>
            <p:cNvPr id="12346" name="Line 53"/>
            <p:cNvSpPr>
              <a:spLocks noChangeShapeType="1"/>
            </p:cNvSpPr>
            <p:nvPr/>
          </p:nvSpPr>
          <p:spPr bwMode="auto">
            <a:xfrm rot="1593903">
              <a:off x="576" y="3120"/>
              <a:ext cx="240" cy="0"/>
            </a:xfrm>
            <a:prstGeom prst="line">
              <a:avLst/>
            </a:prstGeom>
            <a:noFill/>
            <a:ln w="19050">
              <a:solidFill>
                <a:srgbClr val="009900"/>
              </a:solidFill>
              <a:round/>
              <a:headEnd/>
              <a:tailEnd/>
            </a:ln>
          </p:spPr>
          <p:txBody>
            <a:bodyPr wrap="none" anchor="ctr"/>
            <a:lstStyle/>
            <a:p>
              <a:endParaRPr lang="tr-TR"/>
            </a:p>
          </p:txBody>
        </p:sp>
        <p:sp>
          <p:nvSpPr>
            <p:cNvPr id="12347" name="Text Box 54"/>
            <p:cNvSpPr txBox="1">
              <a:spLocks noChangeArrowheads="1"/>
            </p:cNvSpPr>
            <p:nvPr/>
          </p:nvSpPr>
          <p:spPr bwMode="auto">
            <a:xfrm>
              <a:off x="5040" y="2792"/>
              <a:ext cx="585" cy="549"/>
            </a:xfrm>
            <a:prstGeom prst="rect">
              <a:avLst/>
            </a:prstGeom>
            <a:noFill/>
            <a:ln w="9525">
              <a:noFill/>
              <a:miter lim="800000"/>
              <a:headEnd/>
              <a:tailEnd/>
            </a:ln>
          </p:spPr>
          <p:txBody>
            <a:bodyPr>
              <a:spAutoFit/>
            </a:bodyPr>
            <a:lstStyle/>
            <a:p>
              <a:pPr eaLnBrk="0" hangingPunct="0">
                <a:spcBef>
                  <a:spcPct val="50000"/>
                </a:spcBef>
              </a:pPr>
              <a:r>
                <a:rPr lang="en-AU" sz="1600"/>
                <a:t>Sosyal hizmet uzmanı</a:t>
              </a:r>
            </a:p>
          </p:txBody>
        </p:sp>
        <p:sp>
          <p:nvSpPr>
            <p:cNvPr id="12348" name="Text Box 55"/>
            <p:cNvSpPr txBox="1">
              <a:spLocks noChangeArrowheads="1"/>
            </p:cNvSpPr>
            <p:nvPr/>
          </p:nvSpPr>
          <p:spPr bwMode="auto">
            <a:xfrm>
              <a:off x="5040" y="2400"/>
              <a:ext cx="816" cy="387"/>
            </a:xfrm>
            <a:prstGeom prst="rect">
              <a:avLst/>
            </a:prstGeom>
            <a:noFill/>
            <a:ln w="9525">
              <a:noFill/>
              <a:miter lim="800000"/>
              <a:headEnd/>
              <a:tailEnd/>
            </a:ln>
          </p:spPr>
          <p:txBody>
            <a:bodyPr>
              <a:spAutoFit/>
            </a:bodyPr>
            <a:lstStyle/>
            <a:p>
              <a:pPr eaLnBrk="0" hangingPunct="0">
                <a:spcBef>
                  <a:spcPct val="50000"/>
                </a:spcBef>
              </a:pPr>
              <a:r>
                <a:rPr lang="en-AU" sz="1600"/>
                <a:t>Klinik psikolog</a:t>
              </a:r>
            </a:p>
          </p:txBody>
        </p:sp>
        <p:sp>
          <p:nvSpPr>
            <p:cNvPr id="12349" name="Line 56"/>
            <p:cNvSpPr>
              <a:spLocks noChangeShapeType="1"/>
            </p:cNvSpPr>
            <p:nvPr/>
          </p:nvSpPr>
          <p:spPr bwMode="auto">
            <a:xfrm>
              <a:off x="2496" y="2160"/>
              <a:ext cx="144" cy="0"/>
            </a:xfrm>
            <a:prstGeom prst="line">
              <a:avLst/>
            </a:prstGeom>
            <a:noFill/>
            <a:ln w="19050">
              <a:solidFill>
                <a:srgbClr val="009900"/>
              </a:solidFill>
              <a:round/>
              <a:headEnd/>
              <a:tailEnd/>
            </a:ln>
          </p:spPr>
          <p:txBody>
            <a:bodyPr/>
            <a:lstStyle/>
            <a:p>
              <a:endParaRPr lang="tr-TR"/>
            </a:p>
          </p:txBody>
        </p:sp>
        <p:sp>
          <p:nvSpPr>
            <p:cNvPr id="12350" name="Line 57"/>
            <p:cNvSpPr>
              <a:spLocks noChangeShapeType="1"/>
            </p:cNvSpPr>
            <p:nvPr/>
          </p:nvSpPr>
          <p:spPr bwMode="auto">
            <a:xfrm rot="8559108">
              <a:off x="2400" y="2784"/>
              <a:ext cx="144" cy="1"/>
            </a:xfrm>
            <a:prstGeom prst="line">
              <a:avLst/>
            </a:prstGeom>
            <a:noFill/>
            <a:ln w="19050">
              <a:solidFill>
                <a:srgbClr val="009900"/>
              </a:solidFill>
              <a:round/>
              <a:headEnd/>
              <a:tailEnd/>
            </a:ln>
          </p:spPr>
          <p:txBody>
            <a:bodyPr/>
            <a:lstStyle/>
            <a:p>
              <a:endParaRPr lang="tr-TR"/>
            </a:p>
          </p:txBody>
        </p:sp>
        <p:sp>
          <p:nvSpPr>
            <p:cNvPr id="12351" name="Line 58"/>
            <p:cNvSpPr>
              <a:spLocks noChangeShapeType="1"/>
            </p:cNvSpPr>
            <p:nvPr/>
          </p:nvSpPr>
          <p:spPr bwMode="auto">
            <a:xfrm>
              <a:off x="3216" y="2160"/>
              <a:ext cx="144" cy="0"/>
            </a:xfrm>
            <a:prstGeom prst="line">
              <a:avLst/>
            </a:prstGeom>
            <a:noFill/>
            <a:ln w="19050">
              <a:solidFill>
                <a:srgbClr val="009900"/>
              </a:solidFill>
              <a:round/>
              <a:headEnd/>
              <a:tailEnd/>
            </a:ln>
          </p:spPr>
          <p:txBody>
            <a:bodyPr/>
            <a:lstStyle/>
            <a:p>
              <a:endParaRPr lang="tr-TR"/>
            </a:p>
          </p:txBody>
        </p:sp>
        <p:sp>
          <p:nvSpPr>
            <p:cNvPr id="12352" name="Line 59"/>
            <p:cNvSpPr>
              <a:spLocks noChangeShapeType="1"/>
            </p:cNvSpPr>
            <p:nvPr/>
          </p:nvSpPr>
          <p:spPr bwMode="auto">
            <a:xfrm rot="2502613">
              <a:off x="3264" y="2832"/>
              <a:ext cx="144" cy="1"/>
            </a:xfrm>
            <a:prstGeom prst="line">
              <a:avLst/>
            </a:prstGeom>
            <a:noFill/>
            <a:ln w="19050">
              <a:solidFill>
                <a:srgbClr val="009900"/>
              </a:solidFill>
              <a:round/>
              <a:headEnd/>
              <a:tailEnd/>
            </a:ln>
          </p:spPr>
          <p:txBody>
            <a:bodyPr/>
            <a:lstStyle/>
            <a:p>
              <a:endParaRPr lang="tr-TR"/>
            </a:p>
          </p:txBody>
        </p:sp>
        <p:sp>
          <p:nvSpPr>
            <p:cNvPr id="12353" name="Line 60"/>
            <p:cNvSpPr>
              <a:spLocks noChangeShapeType="1"/>
            </p:cNvSpPr>
            <p:nvPr/>
          </p:nvSpPr>
          <p:spPr bwMode="auto">
            <a:xfrm>
              <a:off x="2928" y="2880"/>
              <a:ext cx="0" cy="192"/>
            </a:xfrm>
            <a:prstGeom prst="line">
              <a:avLst/>
            </a:prstGeom>
            <a:noFill/>
            <a:ln w="19050">
              <a:solidFill>
                <a:srgbClr val="009900"/>
              </a:solidFill>
              <a:round/>
              <a:headEnd/>
              <a:tailEnd/>
            </a:ln>
          </p:spPr>
          <p:txBody>
            <a:bodyPr/>
            <a:lstStyle/>
            <a:p>
              <a:endParaRPr lang="tr-TR"/>
            </a:p>
          </p:txBody>
        </p:sp>
        <p:sp>
          <p:nvSpPr>
            <p:cNvPr id="12354" name="Line 61"/>
            <p:cNvSpPr>
              <a:spLocks noChangeShapeType="1"/>
            </p:cNvSpPr>
            <p:nvPr/>
          </p:nvSpPr>
          <p:spPr bwMode="auto">
            <a:xfrm>
              <a:off x="2912" y="1464"/>
              <a:ext cx="0" cy="192"/>
            </a:xfrm>
            <a:prstGeom prst="line">
              <a:avLst/>
            </a:prstGeom>
            <a:noFill/>
            <a:ln w="19050">
              <a:solidFill>
                <a:srgbClr val="009900"/>
              </a:solidFill>
              <a:round/>
              <a:headEnd/>
              <a:tailEnd/>
            </a:ln>
          </p:spPr>
          <p:txBody>
            <a:bodyPr/>
            <a:lstStyle/>
            <a:p>
              <a:endParaRPr lang="tr-TR"/>
            </a:p>
          </p:txBody>
        </p:sp>
        <p:sp>
          <p:nvSpPr>
            <p:cNvPr id="12355" name="Line 62"/>
            <p:cNvSpPr>
              <a:spLocks noChangeShapeType="1"/>
            </p:cNvSpPr>
            <p:nvPr/>
          </p:nvSpPr>
          <p:spPr bwMode="auto">
            <a:xfrm>
              <a:off x="4752" y="2160"/>
              <a:ext cx="144" cy="0"/>
            </a:xfrm>
            <a:prstGeom prst="line">
              <a:avLst/>
            </a:prstGeom>
            <a:noFill/>
            <a:ln w="19050">
              <a:solidFill>
                <a:srgbClr val="009900"/>
              </a:solidFill>
              <a:round/>
              <a:headEnd/>
              <a:tailEnd/>
            </a:ln>
          </p:spPr>
          <p:txBody>
            <a:bodyPr/>
            <a:lstStyle/>
            <a:p>
              <a:endParaRPr lang="tr-TR"/>
            </a:p>
          </p:txBody>
        </p:sp>
        <p:sp>
          <p:nvSpPr>
            <p:cNvPr id="12356" name="Line 63"/>
            <p:cNvSpPr>
              <a:spLocks noChangeShapeType="1"/>
            </p:cNvSpPr>
            <p:nvPr/>
          </p:nvSpPr>
          <p:spPr bwMode="auto">
            <a:xfrm flipV="1">
              <a:off x="4770" y="2593"/>
              <a:ext cx="240" cy="144"/>
            </a:xfrm>
            <a:prstGeom prst="line">
              <a:avLst/>
            </a:prstGeom>
            <a:noFill/>
            <a:ln w="19050">
              <a:solidFill>
                <a:srgbClr val="009900"/>
              </a:solidFill>
              <a:round/>
              <a:headEnd/>
              <a:tailEnd/>
            </a:ln>
          </p:spPr>
          <p:txBody>
            <a:bodyPr wrap="none" anchor="ctr"/>
            <a:lstStyle/>
            <a:p>
              <a:endParaRPr lang="tr-TR"/>
            </a:p>
          </p:txBody>
        </p:sp>
        <p:sp>
          <p:nvSpPr>
            <p:cNvPr id="12357" name="Line 64"/>
            <p:cNvSpPr>
              <a:spLocks noChangeShapeType="1"/>
            </p:cNvSpPr>
            <p:nvPr/>
          </p:nvSpPr>
          <p:spPr bwMode="auto">
            <a:xfrm>
              <a:off x="4770" y="2971"/>
              <a:ext cx="240" cy="47"/>
            </a:xfrm>
            <a:prstGeom prst="line">
              <a:avLst/>
            </a:prstGeom>
            <a:noFill/>
            <a:ln w="19050">
              <a:solidFill>
                <a:srgbClr val="009900"/>
              </a:solidFill>
              <a:round/>
              <a:headEnd/>
              <a:tailEnd/>
            </a:ln>
          </p:spPr>
          <p:txBody>
            <a:bodyPr/>
            <a:lstStyle/>
            <a:p>
              <a:endParaRPr lang="tr-TR"/>
            </a:p>
          </p:txBody>
        </p:sp>
      </p:grpSp>
      <p:sp>
        <p:nvSpPr>
          <p:cNvPr id="12292" name="64 Dikdörtgen"/>
          <p:cNvSpPr>
            <a:spLocks noChangeArrowheads="1"/>
          </p:cNvSpPr>
          <p:nvPr/>
        </p:nvSpPr>
        <p:spPr bwMode="auto">
          <a:xfrm>
            <a:off x="3143250" y="428625"/>
            <a:ext cx="5689600" cy="554038"/>
          </a:xfrm>
          <a:prstGeom prst="rect">
            <a:avLst/>
          </a:prstGeom>
          <a:noFill/>
          <a:ln w="9525">
            <a:noFill/>
            <a:miter lim="800000"/>
            <a:headEnd/>
            <a:tailEnd/>
          </a:ln>
        </p:spPr>
        <p:txBody>
          <a:bodyPr>
            <a:spAutoFit/>
          </a:bodyPr>
          <a:lstStyle/>
          <a:p>
            <a:pPr algn="ctr"/>
            <a:r>
              <a:rPr lang="en-AU" sz="3000" b="1" dirty="0">
                <a:solidFill>
                  <a:srgbClr val="008080"/>
                </a:solidFill>
              </a:rPr>
              <a:t>Multidisipliner </a:t>
            </a:r>
            <a:r>
              <a:rPr lang="tr-TR" sz="3000" b="1" dirty="0">
                <a:solidFill>
                  <a:srgbClr val="008080"/>
                </a:solidFill>
              </a:rPr>
              <a:t> Ekip</a:t>
            </a:r>
            <a:endParaRPr lang="tr-TR" sz="3000" dirty="0">
              <a:solidFill>
                <a:srgbClr val="008080"/>
              </a:solidFill>
            </a:endParaRPr>
          </a:p>
        </p:txBody>
      </p:sp>
      <p:sp>
        <p:nvSpPr>
          <p:cNvPr id="12293" name="Freeform 11"/>
          <p:cNvSpPr>
            <a:spLocks/>
          </p:cNvSpPr>
          <p:nvPr/>
        </p:nvSpPr>
        <p:spPr bwMode="auto">
          <a:xfrm>
            <a:off x="7524750" y="4786314"/>
            <a:ext cx="414338" cy="714375"/>
          </a:xfrm>
          <a:custGeom>
            <a:avLst/>
            <a:gdLst>
              <a:gd name="T0" fmla="*/ 2147483647 w 784"/>
              <a:gd name="T1" fmla="*/ 2147483647 h 1372"/>
              <a:gd name="T2" fmla="*/ 2147483647 w 784"/>
              <a:gd name="T3" fmla="*/ 2147483647 h 1372"/>
              <a:gd name="T4" fmla="*/ 2147483647 w 784"/>
              <a:gd name="T5" fmla="*/ 2147483647 h 1372"/>
              <a:gd name="T6" fmla="*/ 2147483647 w 784"/>
              <a:gd name="T7" fmla="*/ 2147483647 h 1372"/>
              <a:gd name="T8" fmla="*/ 2147483647 w 784"/>
              <a:gd name="T9" fmla="*/ 0 h 1372"/>
              <a:gd name="T10" fmla="*/ 2147483647 w 784"/>
              <a:gd name="T11" fmla="*/ 0 h 1372"/>
              <a:gd name="T12" fmla="*/ 2147483647 w 784"/>
              <a:gd name="T13" fmla="*/ 0 h 1372"/>
              <a:gd name="T14" fmla="*/ 2147483647 w 784"/>
              <a:gd name="T15" fmla="*/ 0 h 1372"/>
              <a:gd name="T16" fmla="*/ 2147483647 w 784"/>
              <a:gd name="T17" fmla="*/ 0 h 1372"/>
              <a:gd name="T18" fmla="*/ 2147483647 w 784"/>
              <a:gd name="T19" fmla="*/ 2147483647 h 1372"/>
              <a:gd name="T20" fmla="*/ 2147483647 w 784"/>
              <a:gd name="T21" fmla="*/ 2147483647 h 1372"/>
              <a:gd name="T22" fmla="*/ 2147483647 w 784"/>
              <a:gd name="T23" fmla="*/ 2147483647 h 1372"/>
              <a:gd name="T24" fmla="*/ 2147483647 w 784"/>
              <a:gd name="T25" fmla="*/ 2147483647 h 1372"/>
              <a:gd name="T26" fmla="*/ 2147483647 w 784"/>
              <a:gd name="T27" fmla="*/ 2147483647 h 1372"/>
              <a:gd name="T28" fmla="*/ 2147483647 w 784"/>
              <a:gd name="T29" fmla="*/ 2147483647 h 1372"/>
              <a:gd name="T30" fmla="*/ 2147483647 w 784"/>
              <a:gd name="T31" fmla="*/ 2147483647 h 1372"/>
              <a:gd name="T32" fmla="*/ 2147483647 w 784"/>
              <a:gd name="T33" fmla="*/ 2147483647 h 1372"/>
              <a:gd name="T34" fmla="*/ 2147483647 w 784"/>
              <a:gd name="T35" fmla="*/ 2147483647 h 1372"/>
              <a:gd name="T36" fmla="*/ 2147483647 w 784"/>
              <a:gd name="T37" fmla="*/ 2147483647 h 1372"/>
              <a:gd name="T38" fmla="*/ 2147483647 w 784"/>
              <a:gd name="T39" fmla="*/ 2147483647 h 1372"/>
              <a:gd name="T40" fmla="*/ 2147483647 w 784"/>
              <a:gd name="T41" fmla="*/ 2147483647 h 1372"/>
              <a:gd name="T42" fmla="*/ 2147483647 w 784"/>
              <a:gd name="T43" fmla="*/ 2147483647 h 1372"/>
              <a:gd name="T44" fmla="*/ 2147483647 w 784"/>
              <a:gd name="T45" fmla="*/ 2147483647 h 1372"/>
              <a:gd name="T46" fmla="*/ 2147483647 w 784"/>
              <a:gd name="T47" fmla="*/ 2147483647 h 1372"/>
              <a:gd name="T48" fmla="*/ 2147483647 w 784"/>
              <a:gd name="T49" fmla="*/ 2147483647 h 1372"/>
              <a:gd name="T50" fmla="*/ 2147483647 w 784"/>
              <a:gd name="T51" fmla="*/ 2147483647 h 1372"/>
              <a:gd name="T52" fmla="*/ 2147483647 w 784"/>
              <a:gd name="T53" fmla="*/ 2147483647 h 1372"/>
              <a:gd name="T54" fmla="*/ 2147483647 w 784"/>
              <a:gd name="T55" fmla="*/ 2147483647 h 1372"/>
              <a:gd name="T56" fmla="*/ 2147483647 w 784"/>
              <a:gd name="T57" fmla="*/ 2147483647 h 1372"/>
              <a:gd name="T58" fmla="*/ 2147483647 w 784"/>
              <a:gd name="T59" fmla="*/ 2147483647 h 1372"/>
              <a:gd name="T60" fmla="*/ 2147483647 w 784"/>
              <a:gd name="T61" fmla="*/ 2147483647 h 1372"/>
              <a:gd name="T62" fmla="*/ 2147483647 w 784"/>
              <a:gd name="T63" fmla="*/ 2147483647 h 1372"/>
              <a:gd name="T64" fmla="*/ 2147483647 w 784"/>
              <a:gd name="T65" fmla="*/ 2147483647 h 1372"/>
              <a:gd name="T66" fmla="*/ 2147483647 w 784"/>
              <a:gd name="T67" fmla="*/ 2147483647 h 1372"/>
              <a:gd name="T68" fmla="*/ 2147483647 w 784"/>
              <a:gd name="T69" fmla="*/ 2147483647 h 1372"/>
              <a:gd name="T70" fmla="*/ 2147483647 w 784"/>
              <a:gd name="T71" fmla="*/ 2147483647 h 1372"/>
              <a:gd name="T72" fmla="*/ 2147483647 w 784"/>
              <a:gd name="T73" fmla="*/ 2147483647 h 1372"/>
              <a:gd name="T74" fmla="*/ 2147483647 w 784"/>
              <a:gd name="T75" fmla="*/ 2147483647 h 1372"/>
              <a:gd name="T76" fmla="*/ 2147483647 w 784"/>
              <a:gd name="T77" fmla="*/ 2147483647 h 1372"/>
              <a:gd name="T78" fmla="*/ 2147483647 w 784"/>
              <a:gd name="T79" fmla="*/ 2147483647 h 1372"/>
              <a:gd name="T80" fmla="*/ 2147483647 w 784"/>
              <a:gd name="T81" fmla="*/ 2147483647 h 1372"/>
              <a:gd name="T82" fmla="*/ 2147483647 w 784"/>
              <a:gd name="T83" fmla="*/ 2147483647 h 1372"/>
              <a:gd name="T84" fmla="*/ 2147483647 w 784"/>
              <a:gd name="T85" fmla="*/ 2147483647 h 1372"/>
              <a:gd name="T86" fmla="*/ 2147483647 w 784"/>
              <a:gd name="T87" fmla="*/ 2147483647 h 1372"/>
              <a:gd name="T88" fmla="*/ 2147483647 w 784"/>
              <a:gd name="T89" fmla="*/ 2147483647 h 1372"/>
              <a:gd name="T90" fmla="*/ 0 w 784"/>
              <a:gd name="T91" fmla="*/ 2147483647 h 1372"/>
              <a:gd name="T92" fmla="*/ 0 w 784"/>
              <a:gd name="T93" fmla="*/ 2147483647 h 1372"/>
              <a:gd name="T94" fmla="*/ 0 w 784"/>
              <a:gd name="T95" fmla="*/ 2147483647 h 1372"/>
              <a:gd name="T96" fmla="*/ 0 w 784"/>
              <a:gd name="T97" fmla="*/ 2147483647 h 1372"/>
              <a:gd name="T98" fmla="*/ 2147483647 w 784"/>
              <a:gd name="T99" fmla="*/ 2147483647 h 1372"/>
              <a:gd name="T100" fmla="*/ 2147483647 w 784"/>
              <a:gd name="T101" fmla="*/ 2147483647 h 1372"/>
              <a:gd name="T102" fmla="*/ 2147483647 w 784"/>
              <a:gd name="T103" fmla="*/ 2147483647 h 1372"/>
              <a:gd name="T104" fmla="*/ 2147483647 w 784"/>
              <a:gd name="T105" fmla="*/ 2147483647 h 13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1372"/>
              <a:gd name="T161" fmla="*/ 784 w 784"/>
              <a:gd name="T162" fmla="*/ 1372 h 13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1372">
                <a:moveTo>
                  <a:pt x="342" y="209"/>
                </a:moveTo>
                <a:lnTo>
                  <a:pt x="330" y="204"/>
                </a:lnTo>
                <a:lnTo>
                  <a:pt x="316" y="194"/>
                </a:lnTo>
                <a:lnTo>
                  <a:pt x="306" y="185"/>
                </a:lnTo>
                <a:lnTo>
                  <a:pt x="297" y="175"/>
                </a:lnTo>
                <a:lnTo>
                  <a:pt x="290" y="163"/>
                </a:lnTo>
                <a:lnTo>
                  <a:pt x="285" y="151"/>
                </a:lnTo>
                <a:lnTo>
                  <a:pt x="280" y="140"/>
                </a:lnTo>
                <a:lnTo>
                  <a:pt x="277" y="124"/>
                </a:lnTo>
                <a:lnTo>
                  <a:pt x="276" y="109"/>
                </a:lnTo>
                <a:lnTo>
                  <a:pt x="278" y="92"/>
                </a:lnTo>
                <a:lnTo>
                  <a:pt x="282" y="75"/>
                </a:lnTo>
                <a:lnTo>
                  <a:pt x="290" y="59"/>
                </a:lnTo>
                <a:lnTo>
                  <a:pt x="298" y="45"/>
                </a:lnTo>
                <a:lnTo>
                  <a:pt x="307" y="35"/>
                </a:lnTo>
                <a:lnTo>
                  <a:pt x="320" y="25"/>
                </a:lnTo>
                <a:lnTo>
                  <a:pt x="331" y="16"/>
                </a:lnTo>
                <a:lnTo>
                  <a:pt x="346" y="9"/>
                </a:lnTo>
                <a:lnTo>
                  <a:pt x="359" y="4"/>
                </a:lnTo>
                <a:lnTo>
                  <a:pt x="374" y="0"/>
                </a:lnTo>
                <a:lnTo>
                  <a:pt x="388" y="0"/>
                </a:lnTo>
                <a:lnTo>
                  <a:pt x="404" y="0"/>
                </a:lnTo>
                <a:lnTo>
                  <a:pt x="419" y="5"/>
                </a:lnTo>
                <a:lnTo>
                  <a:pt x="436" y="12"/>
                </a:lnTo>
                <a:lnTo>
                  <a:pt x="448" y="18"/>
                </a:lnTo>
                <a:lnTo>
                  <a:pt x="460" y="27"/>
                </a:lnTo>
                <a:lnTo>
                  <a:pt x="471" y="37"/>
                </a:lnTo>
                <a:lnTo>
                  <a:pt x="479" y="48"/>
                </a:lnTo>
                <a:lnTo>
                  <a:pt x="487" y="62"/>
                </a:lnTo>
                <a:lnTo>
                  <a:pt x="493" y="75"/>
                </a:lnTo>
                <a:lnTo>
                  <a:pt x="497" y="89"/>
                </a:lnTo>
                <a:lnTo>
                  <a:pt x="500" y="106"/>
                </a:lnTo>
                <a:lnTo>
                  <a:pt x="498" y="120"/>
                </a:lnTo>
                <a:lnTo>
                  <a:pt x="496" y="138"/>
                </a:lnTo>
                <a:lnTo>
                  <a:pt x="491" y="153"/>
                </a:lnTo>
                <a:lnTo>
                  <a:pt x="487" y="164"/>
                </a:lnTo>
                <a:lnTo>
                  <a:pt x="478" y="177"/>
                </a:lnTo>
                <a:lnTo>
                  <a:pt x="470" y="186"/>
                </a:lnTo>
                <a:lnTo>
                  <a:pt x="460" y="195"/>
                </a:lnTo>
                <a:lnTo>
                  <a:pt x="450" y="203"/>
                </a:lnTo>
                <a:lnTo>
                  <a:pt x="440" y="209"/>
                </a:lnTo>
                <a:lnTo>
                  <a:pt x="456" y="239"/>
                </a:lnTo>
                <a:lnTo>
                  <a:pt x="476" y="261"/>
                </a:lnTo>
                <a:lnTo>
                  <a:pt x="532" y="275"/>
                </a:lnTo>
                <a:lnTo>
                  <a:pt x="576" y="294"/>
                </a:lnTo>
                <a:lnTo>
                  <a:pt x="597" y="328"/>
                </a:lnTo>
                <a:lnTo>
                  <a:pt x="620" y="390"/>
                </a:lnTo>
                <a:lnTo>
                  <a:pt x="635" y="444"/>
                </a:lnTo>
                <a:lnTo>
                  <a:pt x="651" y="503"/>
                </a:lnTo>
                <a:lnTo>
                  <a:pt x="666" y="538"/>
                </a:lnTo>
                <a:lnTo>
                  <a:pt x="700" y="593"/>
                </a:lnTo>
                <a:lnTo>
                  <a:pt x="734" y="644"/>
                </a:lnTo>
                <a:lnTo>
                  <a:pt x="766" y="667"/>
                </a:lnTo>
                <a:lnTo>
                  <a:pt x="773" y="676"/>
                </a:lnTo>
                <a:lnTo>
                  <a:pt x="779" y="689"/>
                </a:lnTo>
                <a:lnTo>
                  <a:pt x="783" y="705"/>
                </a:lnTo>
                <a:lnTo>
                  <a:pt x="784" y="725"/>
                </a:lnTo>
                <a:lnTo>
                  <a:pt x="782" y="745"/>
                </a:lnTo>
                <a:lnTo>
                  <a:pt x="779" y="759"/>
                </a:lnTo>
                <a:lnTo>
                  <a:pt x="774" y="777"/>
                </a:lnTo>
                <a:lnTo>
                  <a:pt x="767" y="790"/>
                </a:lnTo>
                <a:lnTo>
                  <a:pt x="757" y="798"/>
                </a:lnTo>
                <a:lnTo>
                  <a:pt x="749" y="803"/>
                </a:lnTo>
                <a:lnTo>
                  <a:pt x="743" y="813"/>
                </a:lnTo>
                <a:lnTo>
                  <a:pt x="738" y="817"/>
                </a:lnTo>
                <a:lnTo>
                  <a:pt x="730" y="816"/>
                </a:lnTo>
                <a:lnTo>
                  <a:pt x="719" y="812"/>
                </a:lnTo>
                <a:lnTo>
                  <a:pt x="708" y="804"/>
                </a:lnTo>
                <a:lnTo>
                  <a:pt x="696" y="794"/>
                </a:lnTo>
                <a:lnTo>
                  <a:pt x="686" y="777"/>
                </a:lnTo>
                <a:lnTo>
                  <a:pt x="681" y="763"/>
                </a:lnTo>
                <a:lnTo>
                  <a:pt x="674" y="746"/>
                </a:lnTo>
                <a:lnTo>
                  <a:pt x="672" y="731"/>
                </a:lnTo>
                <a:lnTo>
                  <a:pt x="668" y="710"/>
                </a:lnTo>
                <a:lnTo>
                  <a:pt x="666" y="690"/>
                </a:lnTo>
                <a:lnTo>
                  <a:pt x="669" y="675"/>
                </a:lnTo>
                <a:lnTo>
                  <a:pt x="670" y="654"/>
                </a:lnTo>
                <a:lnTo>
                  <a:pt x="668" y="639"/>
                </a:lnTo>
                <a:lnTo>
                  <a:pt x="619" y="570"/>
                </a:lnTo>
                <a:lnTo>
                  <a:pt x="580" y="519"/>
                </a:lnTo>
                <a:lnTo>
                  <a:pt x="558" y="482"/>
                </a:lnTo>
                <a:lnTo>
                  <a:pt x="549" y="486"/>
                </a:lnTo>
                <a:lnTo>
                  <a:pt x="523" y="615"/>
                </a:lnTo>
                <a:lnTo>
                  <a:pt x="505" y="719"/>
                </a:lnTo>
                <a:lnTo>
                  <a:pt x="531" y="864"/>
                </a:lnTo>
                <a:lnTo>
                  <a:pt x="550" y="965"/>
                </a:lnTo>
                <a:lnTo>
                  <a:pt x="581" y="1133"/>
                </a:lnTo>
                <a:lnTo>
                  <a:pt x="604" y="1259"/>
                </a:lnTo>
                <a:lnTo>
                  <a:pt x="613" y="1270"/>
                </a:lnTo>
                <a:lnTo>
                  <a:pt x="630" y="1274"/>
                </a:lnTo>
                <a:lnTo>
                  <a:pt x="654" y="1278"/>
                </a:lnTo>
                <a:lnTo>
                  <a:pt x="676" y="1284"/>
                </a:lnTo>
                <a:lnTo>
                  <a:pt x="696" y="1294"/>
                </a:lnTo>
                <a:lnTo>
                  <a:pt x="712" y="1307"/>
                </a:lnTo>
                <a:lnTo>
                  <a:pt x="729" y="1323"/>
                </a:lnTo>
                <a:lnTo>
                  <a:pt x="739" y="1338"/>
                </a:lnTo>
                <a:lnTo>
                  <a:pt x="743" y="1354"/>
                </a:lnTo>
                <a:lnTo>
                  <a:pt x="747" y="1371"/>
                </a:lnTo>
                <a:lnTo>
                  <a:pt x="488" y="1371"/>
                </a:lnTo>
                <a:lnTo>
                  <a:pt x="427" y="1133"/>
                </a:lnTo>
                <a:lnTo>
                  <a:pt x="395" y="1014"/>
                </a:lnTo>
                <a:lnTo>
                  <a:pt x="362" y="1133"/>
                </a:lnTo>
                <a:lnTo>
                  <a:pt x="295" y="1372"/>
                </a:lnTo>
                <a:lnTo>
                  <a:pt x="38" y="1372"/>
                </a:lnTo>
                <a:lnTo>
                  <a:pt x="42" y="1351"/>
                </a:lnTo>
                <a:lnTo>
                  <a:pt x="48" y="1336"/>
                </a:lnTo>
                <a:lnTo>
                  <a:pt x="59" y="1320"/>
                </a:lnTo>
                <a:lnTo>
                  <a:pt x="73" y="1306"/>
                </a:lnTo>
                <a:lnTo>
                  <a:pt x="92" y="1293"/>
                </a:lnTo>
                <a:lnTo>
                  <a:pt x="114" y="1283"/>
                </a:lnTo>
                <a:lnTo>
                  <a:pt x="137" y="1275"/>
                </a:lnTo>
                <a:lnTo>
                  <a:pt x="167" y="1268"/>
                </a:lnTo>
                <a:lnTo>
                  <a:pt x="184" y="1252"/>
                </a:lnTo>
                <a:lnTo>
                  <a:pt x="207" y="1133"/>
                </a:lnTo>
                <a:lnTo>
                  <a:pt x="238" y="965"/>
                </a:lnTo>
                <a:lnTo>
                  <a:pt x="255" y="864"/>
                </a:lnTo>
                <a:lnTo>
                  <a:pt x="280" y="719"/>
                </a:lnTo>
                <a:lnTo>
                  <a:pt x="262" y="615"/>
                </a:lnTo>
                <a:lnTo>
                  <a:pt x="232" y="486"/>
                </a:lnTo>
                <a:lnTo>
                  <a:pt x="225" y="482"/>
                </a:lnTo>
                <a:lnTo>
                  <a:pt x="212" y="503"/>
                </a:lnTo>
                <a:lnTo>
                  <a:pt x="184" y="546"/>
                </a:lnTo>
                <a:lnTo>
                  <a:pt x="154" y="586"/>
                </a:lnTo>
                <a:lnTo>
                  <a:pt x="114" y="641"/>
                </a:lnTo>
                <a:lnTo>
                  <a:pt x="112" y="659"/>
                </a:lnTo>
                <a:lnTo>
                  <a:pt x="114" y="676"/>
                </a:lnTo>
                <a:lnTo>
                  <a:pt x="117" y="693"/>
                </a:lnTo>
                <a:lnTo>
                  <a:pt x="114" y="718"/>
                </a:lnTo>
                <a:lnTo>
                  <a:pt x="110" y="743"/>
                </a:lnTo>
                <a:lnTo>
                  <a:pt x="100" y="772"/>
                </a:lnTo>
                <a:lnTo>
                  <a:pt x="93" y="785"/>
                </a:lnTo>
                <a:lnTo>
                  <a:pt x="86" y="794"/>
                </a:lnTo>
                <a:lnTo>
                  <a:pt x="78" y="803"/>
                </a:lnTo>
                <a:lnTo>
                  <a:pt x="66" y="811"/>
                </a:lnTo>
                <a:lnTo>
                  <a:pt x="59" y="815"/>
                </a:lnTo>
                <a:lnTo>
                  <a:pt x="48" y="817"/>
                </a:lnTo>
                <a:lnTo>
                  <a:pt x="40" y="813"/>
                </a:lnTo>
                <a:lnTo>
                  <a:pt x="35" y="803"/>
                </a:lnTo>
                <a:lnTo>
                  <a:pt x="22" y="795"/>
                </a:lnTo>
                <a:lnTo>
                  <a:pt x="16" y="789"/>
                </a:lnTo>
                <a:lnTo>
                  <a:pt x="9" y="776"/>
                </a:lnTo>
                <a:lnTo>
                  <a:pt x="6" y="762"/>
                </a:lnTo>
                <a:lnTo>
                  <a:pt x="3" y="745"/>
                </a:lnTo>
                <a:lnTo>
                  <a:pt x="0" y="723"/>
                </a:lnTo>
                <a:lnTo>
                  <a:pt x="2" y="703"/>
                </a:lnTo>
                <a:lnTo>
                  <a:pt x="7" y="684"/>
                </a:lnTo>
                <a:lnTo>
                  <a:pt x="17" y="668"/>
                </a:lnTo>
                <a:lnTo>
                  <a:pt x="34" y="657"/>
                </a:lnTo>
                <a:lnTo>
                  <a:pt x="51" y="644"/>
                </a:lnTo>
                <a:lnTo>
                  <a:pt x="79" y="603"/>
                </a:lnTo>
                <a:lnTo>
                  <a:pt x="118" y="538"/>
                </a:lnTo>
                <a:lnTo>
                  <a:pt x="132" y="503"/>
                </a:lnTo>
                <a:lnTo>
                  <a:pt x="148" y="445"/>
                </a:lnTo>
                <a:lnTo>
                  <a:pt x="163" y="393"/>
                </a:lnTo>
                <a:lnTo>
                  <a:pt x="188" y="328"/>
                </a:lnTo>
                <a:lnTo>
                  <a:pt x="209" y="294"/>
                </a:lnTo>
                <a:lnTo>
                  <a:pt x="254" y="275"/>
                </a:lnTo>
                <a:lnTo>
                  <a:pt x="308" y="261"/>
                </a:lnTo>
                <a:lnTo>
                  <a:pt x="330" y="239"/>
                </a:lnTo>
                <a:lnTo>
                  <a:pt x="342" y="209"/>
                </a:lnTo>
                <a:close/>
              </a:path>
            </a:pathLst>
          </a:custGeom>
          <a:solidFill>
            <a:srgbClr val="FF0000"/>
          </a:solidFill>
          <a:ln w="9525">
            <a:noFill/>
            <a:round/>
            <a:headEnd/>
            <a:tailEnd/>
          </a:ln>
        </p:spPr>
        <p:txBody>
          <a:bodyPr/>
          <a:lstStyle/>
          <a:p>
            <a:endParaRPr lang="tr-TR"/>
          </a:p>
        </p:txBody>
      </p:sp>
      <p:sp>
        <p:nvSpPr>
          <p:cNvPr id="12294" name="69 Metin kutusu"/>
          <p:cNvSpPr txBox="1">
            <a:spLocks noChangeArrowheads="1"/>
          </p:cNvSpPr>
          <p:nvPr/>
        </p:nvSpPr>
        <p:spPr bwMode="auto">
          <a:xfrm>
            <a:off x="8167688" y="5357814"/>
            <a:ext cx="184150" cy="369887"/>
          </a:xfrm>
          <a:prstGeom prst="rect">
            <a:avLst/>
          </a:prstGeom>
          <a:noFill/>
          <a:ln w="9525">
            <a:noFill/>
            <a:miter lim="800000"/>
            <a:headEnd/>
            <a:tailEnd/>
          </a:ln>
        </p:spPr>
        <p:txBody>
          <a:bodyPr wrap="none">
            <a:spAutoFit/>
          </a:bodyPr>
          <a:lstStyle/>
          <a:p>
            <a:endParaRPr lang="tr-TR"/>
          </a:p>
        </p:txBody>
      </p:sp>
      <p:sp>
        <p:nvSpPr>
          <p:cNvPr id="12295" name="70 Metin kutusu"/>
          <p:cNvSpPr txBox="1">
            <a:spLocks noChangeArrowheads="1"/>
          </p:cNvSpPr>
          <p:nvPr/>
        </p:nvSpPr>
        <p:spPr bwMode="auto">
          <a:xfrm>
            <a:off x="7176120" y="5739285"/>
            <a:ext cx="3523722" cy="584775"/>
          </a:xfrm>
          <a:prstGeom prst="rect">
            <a:avLst/>
          </a:prstGeom>
          <a:noFill/>
          <a:ln w="9525">
            <a:noFill/>
            <a:miter lim="800000"/>
            <a:headEnd/>
            <a:tailEnd/>
          </a:ln>
        </p:spPr>
        <p:txBody>
          <a:bodyPr wrap="none">
            <a:spAutoFit/>
          </a:bodyPr>
          <a:lstStyle/>
          <a:p>
            <a:r>
              <a:rPr lang="tr-TR" sz="1600" b="1" dirty="0">
                <a:solidFill>
                  <a:schemeClr val="tx2"/>
                </a:solidFill>
              </a:rPr>
              <a:t>MANEVİ DESTEK UZMANLARI</a:t>
            </a:r>
          </a:p>
          <a:p>
            <a:r>
              <a:rPr lang="tr-TR" sz="1600" b="1" dirty="0">
                <a:solidFill>
                  <a:schemeClr val="tx2"/>
                </a:solidFill>
              </a:rPr>
              <a:t>TAMAMLAYICI TIP UYGULAMALARI</a:t>
            </a:r>
          </a:p>
        </p:txBody>
      </p:sp>
    </p:spTree>
    <p:extLst>
      <p:ext uri="{BB962C8B-B14F-4D97-AF65-F5344CB8AC3E}">
        <p14:creationId xmlns:p14="http://schemas.microsoft.com/office/powerpoint/2010/main" xmlns="" val="1490307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84212" y="685800"/>
            <a:ext cx="11507788" cy="5715000"/>
          </a:xfrm>
        </p:spPr>
        <p:txBody>
          <a:bodyPr/>
          <a:lstStyle/>
          <a:p>
            <a:r>
              <a:rPr lang="tr-TR" sz="2800" b="1" dirty="0">
                <a:solidFill>
                  <a:srgbClr val="002060"/>
                </a:solidFill>
              </a:rPr>
              <a:t>Pediatrik Palyatif Bakım (WHO)</a:t>
            </a:r>
          </a:p>
          <a:p>
            <a:r>
              <a:rPr lang="tr-TR" sz="2800" dirty="0" smtClean="0">
                <a:solidFill>
                  <a:srgbClr val="002060"/>
                </a:solidFill>
              </a:rPr>
              <a:t> </a:t>
            </a:r>
            <a:r>
              <a:rPr lang="tr-TR" sz="2800" dirty="0">
                <a:solidFill>
                  <a:srgbClr val="002060"/>
                </a:solidFill>
              </a:rPr>
              <a:t>DSÖ’nün çocuklar için yaptığı palyatif bakım</a:t>
            </a:r>
          </a:p>
          <a:p>
            <a:pPr>
              <a:buNone/>
            </a:pPr>
            <a:r>
              <a:rPr lang="tr-TR" sz="2800" dirty="0">
                <a:solidFill>
                  <a:srgbClr val="002060"/>
                </a:solidFill>
              </a:rPr>
              <a:t>tanımı yetişkinlerinkine benzer şekildedir.</a:t>
            </a:r>
          </a:p>
          <a:p>
            <a:r>
              <a:rPr lang="tr-TR" sz="2800" dirty="0">
                <a:solidFill>
                  <a:srgbClr val="002060"/>
                </a:solidFill>
              </a:rPr>
              <a:t>Palyatif bakımı “çocuğun vücudunun, aklının,</a:t>
            </a:r>
          </a:p>
          <a:p>
            <a:pPr>
              <a:buNone/>
            </a:pPr>
            <a:r>
              <a:rPr lang="tr-TR" sz="2800" dirty="0">
                <a:solidFill>
                  <a:srgbClr val="002060"/>
                </a:solidFill>
              </a:rPr>
              <a:t>ruhunun bütün aktif bakımıdır. </a:t>
            </a:r>
            <a:endParaRPr lang="tr-TR" sz="2800" dirty="0" smtClean="0">
              <a:solidFill>
                <a:srgbClr val="002060"/>
              </a:solidFill>
            </a:endParaRPr>
          </a:p>
          <a:p>
            <a:pPr>
              <a:buNone/>
            </a:pPr>
            <a:r>
              <a:rPr lang="tr-TR" sz="2800" dirty="0" smtClean="0">
                <a:solidFill>
                  <a:srgbClr val="002060"/>
                </a:solidFill>
              </a:rPr>
              <a:t>	Ayrıca </a:t>
            </a:r>
            <a:r>
              <a:rPr lang="tr-TR" sz="2800" dirty="0">
                <a:solidFill>
                  <a:srgbClr val="002060"/>
                </a:solidFill>
              </a:rPr>
              <a:t>aileye</a:t>
            </a:r>
          </a:p>
          <a:p>
            <a:r>
              <a:rPr lang="tr-TR" sz="2800" dirty="0">
                <a:solidFill>
                  <a:srgbClr val="002060"/>
                </a:solidFill>
              </a:rPr>
              <a:t>destek vermeyi içerir” şeklinde tanımlamaktadır</a:t>
            </a:r>
          </a:p>
          <a:p>
            <a:pPr>
              <a:buNone/>
            </a:pPr>
            <a:r>
              <a:rPr lang="tr-TR" dirty="0"/>
              <a:t>(</a:t>
            </a:r>
            <a:r>
              <a:rPr lang="tr-TR" dirty="0" err="1"/>
              <a:t>Sepúlveda</a:t>
            </a:r>
            <a:r>
              <a:rPr lang="tr-TR" dirty="0"/>
              <a:t> et. al. 2002, </a:t>
            </a:r>
            <a:r>
              <a:rPr lang="tr-TR" dirty="0" err="1"/>
              <a:t>Simkiss</a:t>
            </a:r>
            <a:r>
              <a:rPr lang="tr-TR" dirty="0"/>
              <a:t> 2003).</a:t>
            </a:r>
          </a:p>
        </p:txBody>
      </p:sp>
    </p:spTree>
    <p:extLst>
      <p:ext uri="{BB962C8B-B14F-4D97-AF65-F5344CB8AC3E}">
        <p14:creationId xmlns:p14="http://schemas.microsoft.com/office/powerpoint/2010/main" xmlns="" val="3779583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84212" y="685800"/>
            <a:ext cx="10448608" cy="5308599"/>
          </a:xfrm>
        </p:spPr>
        <p:txBody>
          <a:bodyPr>
            <a:normAutofit/>
          </a:bodyPr>
          <a:lstStyle/>
          <a:p>
            <a:r>
              <a:rPr lang="tr-TR" sz="2800" b="1" dirty="0">
                <a:solidFill>
                  <a:srgbClr val="B9077E"/>
                </a:solidFill>
              </a:rPr>
              <a:t>Amaçları</a:t>
            </a:r>
          </a:p>
          <a:p>
            <a:r>
              <a:rPr lang="tr-TR" sz="2400" dirty="0" smtClean="0">
                <a:solidFill>
                  <a:schemeClr val="accent2">
                    <a:lumMod val="75000"/>
                  </a:schemeClr>
                </a:solidFill>
              </a:rPr>
              <a:t> </a:t>
            </a:r>
            <a:r>
              <a:rPr lang="tr-TR" sz="2400" b="1" dirty="0">
                <a:solidFill>
                  <a:schemeClr val="accent2">
                    <a:lumMod val="75000"/>
                  </a:schemeClr>
                </a:solidFill>
              </a:rPr>
              <a:t>Palyatif bakım hastalık tanısı konulduğunda başlar ve</a:t>
            </a:r>
          </a:p>
          <a:p>
            <a:r>
              <a:rPr lang="tr-TR" sz="2400" b="1" dirty="0">
                <a:solidFill>
                  <a:schemeClr val="accent2">
                    <a:lumMod val="75000"/>
                  </a:schemeClr>
                </a:solidFill>
              </a:rPr>
              <a:t>bireyin tedavi alıp almadığına bakılmaksızın devam eder.</a:t>
            </a:r>
          </a:p>
          <a:p>
            <a:r>
              <a:rPr lang="tr-TR" sz="2400" b="1" dirty="0" smtClean="0">
                <a:solidFill>
                  <a:schemeClr val="accent2">
                    <a:lumMod val="75000"/>
                  </a:schemeClr>
                </a:solidFill>
              </a:rPr>
              <a:t> </a:t>
            </a:r>
            <a:r>
              <a:rPr lang="tr-TR" sz="2400" b="1" dirty="0">
                <a:solidFill>
                  <a:schemeClr val="accent2">
                    <a:lumMod val="75000"/>
                  </a:schemeClr>
                </a:solidFill>
              </a:rPr>
              <a:t>Palyatif bakım acıların hafifletilmesini ve semptom</a:t>
            </a:r>
          </a:p>
          <a:p>
            <a:r>
              <a:rPr lang="tr-TR" sz="2400" b="1" dirty="0">
                <a:solidFill>
                  <a:schemeClr val="accent2">
                    <a:lumMod val="75000"/>
                  </a:schemeClr>
                </a:solidFill>
              </a:rPr>
              <a:t>kontrolünü içerir.</a:t>
            </a:r>
          </a:p>
          <a:p>
            <a:r>
              <a:rPr lang="tr-TR" sz="2400" b="1" dirty="0" smtClean="0">
                <a:solidFill>
                  <a:schemeClr val="accent2">
                    <a:lumMod val="75000"/>
                  </a:schemeClr>
                </a:solidFill>
              </a:rPr>
              <a:t>Dini </a:t>
            </a:r>
            <a:r>
              <a:rPr lang="tr-TR" sz="2400" b="1" dirty="0">
                <a:solidFill>
                  <a:schemeClr val="accent2">
                    <a:lumMod val="75000"/>
                  </a:schemeClr>
                </a:solidFill>
              </a:rPr>
              <a:t>değer ve inançlara, kültüre ve bireyselliğe duyarlı</a:t>
            </a:r>
          </a:p>
          <a:p>
            <a:r>
              <a:rPr lang="tr-TR" sz="2400" b="1" dirty="0">
                <a:solidFill>
                  <a:schemeClr val="accent2">
                    <a:lumMod val="75000"/>
                  </a:schemeClr>
                </a:solidFill>
              </a:rPr>
              <a:t>kalarak bireyin fonksiyonel kapasitesini en üst düzeye</a:t>
            </a:r>
          </a:p>
          <a:p>
            <a:r>
              <a:rPr lang="tr-TR" sz="2400" b="1" dirty="0">
                <a:solidFill>
                  <a:schemeClr val="accent2">
                    <a:lumMod val="75000"/>
                  </a:schemeClr>
                </a:solidFill>
              </a:rPr>
              <a:t>çıkarmayı amaçlar.</a:t>
            </a:r>
          </a:p>
        </p:txBody>
      </p:sp>
    </p:spTree>
    <p:extLst>
      <p:ext uri="{BB962C8B-B14F-4D97-AF65-F5344CB8AC3E}">
        <p14:creationId xmlns:p14="http://schemas.microsoft.com/office/powerpoint/2010/main" xmlns="" val="17311744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233</TotalTime>
  <Words>2129</Words>
  <Application>Microsoft Office PowerPoint</Application>
  <PresentationFormat>Özel</PresentationFormat>
  <Paragraphs>530</Paragraphs>
  <Slides>40</Slides>
  <Notes>8</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Akış</vt:lpstr>
      <vt:lpstr>PEDİATRİK PALYATİF BAKIM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 </vt:lpstr>
      <vt:lpstr> Palyatif Bakıma Genel Bakış </vt:lpstr>
      <vt:lpstr>Slayt 27</vt:lpstr>
      <vt:lpstr>Slayt 28</vt:lpstr>
      <vt:lpstr>Slayt 29</vt:lpstr>
      <vt:lpstr>Slayt 30</vt:lpstr>
      <vt:lpstr>Slayt 31</vt:lpstr>
      <vt:lpstr>Slayt 32</vt:lpstr>
      <vt:lpstr>Slayt 33</vt:lpstr>
      <vt:lpstr>Slayt 34</vt:lpstr>
      <vt:lpstr>B –Türkiye’de Palyatif  Bakım</vt:lpstr>
      <vt:lpstr>Slayt 36</vt:lpstr>
      <vt:lpstr>Slayt 37</vt:lpstr>
      <vt:lpstr>Slayt 38</vt:lpstr>
      <vt:lpstr>Slayt 39</vt:lpstr>
      <vt:lpstr>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PEDİATRİK PALYATİF BAKIM</dc:title>
  <dc:creator>nurdan taçyıldız</dc:creator>
  <cp:lastModifiedBy>KALPMERKZ1677</cp:lastModifiedBy>
  <cp:revision>44</cp:revision>
  <dcterms:created xsi:type="dcterms:W3CDTF">2015-09-02T20:32:15Z</dcterms:created>
  <dcterms:modified xsi:type="dcterms:W3CDTF">2015-09-09T11:31:21Z</dcterms:modified>
</cp:coreProperties>
</file>