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7" r:id="rId2"/>
    <p:sldMasterId id="2147483679" r:id="rId3"/>
    <p:sldMasterId id="2147485942" r:id="rId4"/>
    <p:sldMasterId id="2147485954" r:id="rId5"/>
    <p:sldMasterId id="2147485966" r:id="rId6"/>
    <p:sldMasterId id="2147485978" r:id="rId7"/>
  </p:sldMasterIdLst>
  <p:notesMasterIdLst>
    <p:notesMasterId r:id="rId100"/>
  </p:notesMasterIdLst>
  <p:sldIdLst>
    <p:sldId id="256" r:id="rId8"/>
    <p:sldId id="337" r:id="rId9"/>
    <p:sldId id="363" r:id="rId10"/>
    <p:sldId id="366" r:id="rId11"/>
    <p:sldId id="368" r:id="rId12"/>
    <p:sldId id="369" r:id="rId13"/>
    <p:sldId id="370" r:id="rId14"/>
    <p:sldId id="338" r:id="rId15"/>
    <p:sldId id="371" r:id="rId16"/>
    <p:sldId id="372" r:id="rId17"/>
    <p:sldId id="343" r:id="rId18"/>
    <p:sldId id="355" r:id="rId19"/>
    <p:sldId id="344" r:id="rId20"/>
    <p:sldId id="345" r:id="rId21"/>
    <p:sldId id="376" r:id="rId22"/>
    <p:sldId id="373" r:id="rId23"/>
    <p:sldId id="257" r:id="rId24"/>
    <p:sldId id="330" r:id="rId25"/>
    <p:sldId id="321" r:id="rId26"/>
    <p:sldId id="322" r:id="rId27"/>
    <p:sldId id="323" r:id="rId28"/>
    <p:sldId id="324" r:id="rId29"/>
    <p:sldId id="258" r:id="rId30"/>
    <p:sldId id="261" r:id="rId31"/>
    <p:sldId id="317" r:id="rId32"/>
    <p:sldId id="318" r:id="rId33"/>
    <p:sldId id="319" r:id="rId34"/>
    <p:sldId id="320" r:id="rId35"/>
    <p:sldId id="381" r:id="rId36"/>
    <p:sldId id="382" r:id="rId37"/>
    <p:sldId id="385" r:id="rId38"/>
    <p:sldId id="383" r:id="rId39"/>
    <p:sldId id="358" r:id="rId40"/>
    <p:sldId id="262" r:id="rId41"/>
    <p:sldId id="263" r:id="rId42"/>
    <p:sldId id="264" r:id="rId43"/>
    <p:sldId id="312" r:id="rId44"/>
    <p:sldId id="332" r:id="rId45"/>
    <p:sldId id="377" r:id="rId46"/>
    <p:sldId id="265" r:id="rId47"/>
    <p:sldId id="357" r:id="rId48"/>
    <p:sldId id="267" r:id="rId49"/>
    <p:sldId id="374" r:id="rId50"/>
    <p:sldId id="333" r:id="rId51"/>
    <p:sldId id="379" r:id="rId52"/>
    <p:sldId id="334" r:id="rId53"/>
    <p:sldId id="270" r:id="rId54"/>
    <p:sldId id="271" r:id="rId55"/>
    <p:sldId id="272" r:id="rId56"/>
    <p:sldId id="273" r:id="rId57"/>
    <p:sldId id="314" r:id="rId58"/>
    <p:sldId id="276" r:id="rId59"/>
    <p:sldId id="277" r:id="rId60"/>
    <p:sldId id="278" r:id="rId61"/>
    <p:sldId id="280" r:id="rId62"/>
    <p:sldId id="359" r:id="rId63"/>
    <p:sldId id="281" r:id="rId64"/>
    <p:sldId id="282" r:id="rId65"/>
    <p:sldId id="331" r:id="rId66"/>
    <p:sldId id="283" r:id="rId67"/>
    <p:sldId id="284" r:id="rId68"/>
    <p:sldId id="285" r:id="rId69"/>
    <p:sldId id="286" r:id="rId70"/>
    <p:sldId id="287" r:id="rId71"/>
    <p:sldId id="288" r:id="rId72"/>
    <p:sldId id="289" r:id="rId73"/>
    <p:sldId id="290" r:id="rId74"/>
    <p:sldId id="291" r:id="rId75"/>
    <p:sldId id="360" r:id="rId76"/>
    <p:sldId id="292" r:id="rId77"/>
    <p:sldId id="293" r:id="rId78"/>
    <p:sldId id="380" r:id="rId79"/>
    <p:sldId id="294" r:id="rId80"/>
    <p:sldId id="295" r:id="rId81"/>
    <p:sldId id="336" r:id="rId82"/>
    <p:sldId id="327" r:id="rId83"/>
    <p:sldId id="296" r:id="rId84"/>
    <p:sldId id="297" r:id="rId85"/>
    <p:sldId id="329" r:id="rId86"/>
    <p:sldId id="361" r:id="rId87"/>
    <p:sldId id="299" r:id="rId88"/>
    <p:sldId id="316" r:id="rId89"/>
    <p:sldId id="300" r:id="rId90"/>
    <p:sldId id="301" r:id="rId91"/>
    <p:sldId id="302" r:id="rId92"/>
    <p:sldId id="362" r:id="rId93"/>
    <p:sldId id="375" r:id="rId94"/>
    <p:sldId id="303" r:id="rId95"/>
    <p:sldId id="304" r:id="rId96"/>
    <p:sldId id="305" r:id="rId97"/>
    <p:sldId id="306" r:id="rId98"/>
    <p:sldId id="307" r:id="rId99"/>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BAD27311-40F6-450D-A918-8044C5DB96EF}" type="datetimeFigureOut">
              <a:rPr lang="tr-TR"/>
              <a:pPr>
                <a:defRPr/>
              </a:pPr>
              <a:t>20.10.2025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6E65674-D547-4B85-BD29-72766F263CA4}" type="slidenum">
              <a:rPr lang="tr-TR"/>
              <a:pPr>
                <a:defRPr/>
              </a:pPr>
              <a:t>‹#›</a:t>
            </a:fld>
            <a:endParaRPr lang="tr-TR"/>
          </a:p>
        </p:txBody>
      </p:sp>
    </p:spTree>
    <p:extLst>
      <p:ext uri="{BB962C8B-B14F-4D97-AF65-F5344CB8AC3E}">
        <p14:creationId xmlns:p14="http://schemas.microsoft.com/office/powerpoint/2010/main" val="1683897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tr-TR" sz="2400">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tr-TR" sz="2400">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0317 w 4917"/>
                <a:gd name="T3" fmla="*/ 0 h 1000"/>
                <a:gd name="T4" fmla="*/ 11487 w 4917"/>
                <a:gd name="T5" fmla="*/ 1169 h 1000"/>
                <a:gd name="T6" fmla="*/ 10319 w 4917"/>
                <a:gd name="T7" fmla="*/ 2337 h 1000"/>
                <a:gd name="T8" fmla="*/ 0 w 4917"/>
                <a:gd name="T9" fmla="*/ 233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w="9525">
              <a:noFill/>
              <a:miter lim="800000"/>
              <a:headEnd/>
              <a:tailEnd/>
            </a:ln>
          </p:spPr>
          <p:txBody>
            <a:bodyPr/>
            <a:lstStyle/>
            <a:p>
              <a:pPr>
                <a:defRPr/>
              </a:pPr>
              <a:endParaRPr lang="tr-T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p:spPr>
          <p:txBody>
            <a:bodyPr/>
            <a:lstStyle/>
            <a:p>
              <a:pPr>
                <a:defRPr/>
              </a:pPr>
              <a:endParaRPr lang="tr-TR"/>
            </a:p>
          </p:txBody>
        </p:sp>
      </p:grpSp>
      <p:sp>
        <p:nvSpPr>
          <p:cNvPr id="75783" name="Rectangle 7"/>
          <p:cNvSpPr>
            <a:spLocks noGrp="1" noChangeArrowheads="1"/>
          </p:cNvSpPr>
          <p:nvPr>
            <p:ph type="ctrTitle"/>
          </p:nvPr>
        </p:nvSpPr>
        <p:spPr>
          <a:xfrm>
            <a:off x="228600" y="1427163"/>
            <a:ext cx="8077200" cy="1609725"/>
          </a:xfrm>
        </p:spPr>
        <p:txBody>
          <a:bodyPr/>
          <a:lstStyle>
            <a:lvl1pPr>
              <a:defRPr sz="4600"/>
            </a:lvl1pPr>
          </a:lstStyle>
          <a:p>
            <a:r>
              <a:rPr lang="tr-TR"/>
              <a:t>Asıl başlık stili için tıklatın</a:t>
            </a:r>
          </a:p>
        </p:txBody>
      </p:sp>
      <p:sp>
        <p:nvSpPr>
          <p:cNvPr id="75784"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tr-TR"/>
              <a:t>Asıl alt başlık stilini düzenlemek için tıklatın</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tr-T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tr-TR"/>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960F01DC-AEF1-473A-8056-9BA76532E00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9AF67FE6-1BD2-4E85-A9FC-FCE0A572AB6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50013" y="228600"/>
            <a:ext cx="2084387" cy="57912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95263" y="228600"/>
            <a:ext cx="6102350" cy="5791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7D63A210-614D-43D0-955D-C90A1B78FE9E}"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411144 w 794"/>
                <a:gd name="T1" fmla="*/ 86777 h 414"/>
                <a:gd name="T2" fmla="*/ 367685 w 794"/>
                <a:gd name="T3" fmla="*/ 69881 h 414"/>
                <a:gd name="T4" fmla="*/ 287994 w 794"/>
                <a:gd name="T5" fmla="*/ 46175 h 414"/>
                <a:gd name="T6" fmla="*/ 36754 w 794"/>
                <a:gd name="T7" fmla="*/ 0 h 414"/>
                <a:gd name="T8" fmla="*/ 11854 w 794"/>
                <a:gd name="T9" fmla="*/ 4375 h 414"/>
                <a:gd name="T10" fmla="*/ 0 w 794"/>
                <a:gd name="T11" fmla="*/ 18250 h 414"/>
                <a:gd name="T12" fmla="*/ 14446 w 794"/>
                <a:gd name="T13" fmla="*/ 34082 h 414"/>
                <a:gd name="T14" fmla="*/ 295141 w 794"/>
                <a:gd name="T15" fmla="*/ 89909 h 414"/>
                <a:gd name="T16" fmla="*/ 356642 w 794"/>
                <a:gd name="T17" fmla="*/ 86334 h 414"/>
                <a:gd name="T18" fmla="*/ 406366 w 794"/>
                <a:gd name="T19" fmla="*/ 90958 h 414"/>
                <a:gd name="T20" fmla="*/ 411144 w 794"/>
                <a:gd name="T21" fmla="*/ 86777 h 414"/>
                <a:gd name="T22" fmla="*/ 411144 w 794"/>
                <a:gd name="T23" fmla="*/ 8677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tr-TR"/>
            </a:p>
          </p:txBody>
        </p:sp>
        <p:sp>
          <p:nvSpPr>
            <p:cNvPr id="7" name="Freeform 10"/>
            <p:cNvSpPr>
              <a:spLocks/>
            </p:cNvSpPr>
            <p:nvPr userDrawn="1"/>
          </p:nvSpPr>
          <p:spPr bwMode="auto">
            <a:xfrm>
              <a:off x="166" y="261"/>
              <a:ext cx="2244" cy="1007"/>
            </a:xfrm>
            <a:custGeom>
              <a:avLst/>
              <a:gdLst>
                <a:gd name="T0" fmla="*/ 1099 w 1586"/>
                <a:gd name="T1" fmla="*/ 0 h 821"/>
                <a:gd name="T2" fmla="*/ 10677 w 1586"/>
                <a:gd name="T3" fmla="*/ 1767 h 821"/>
                <a:gd name="T4" fmla="*/ 11455 w 1586"/>
                <a:gd name="T5" fmla="*/ 2172 h 821"/>
                <a:gd name="T6" fmla="*/ 12724 w 1586"/>
                <a:gd name="T7" fmla="*/ 2696 h 821"/>
                <a:gd name="T8" fmla="*/ 12556 w 1586"/>
                <a:gd name="T9" fmla="*/ 2795 h 821"/>
                <a:gd name="T10" fmla="*/ 10828 w 1586"/>
                <a:gd name="T11" fmla="*/ 2679 h 821"/>
                <a:gd name="T12" fmla="*/ 9184 w 1586"/>
                <a:gd name="T13" fmla="*/ 2761 h 821"/>
                <a:gd name="T14" fmla="*/ 332 w 1586"/>
                <a:gd name="T15" fmla="*/ 1017 h 821"/>
                <a:gd name="T16" fmla="*/ 0 w 1586"/>
                <a:gd name="T17" fmla="*/ 511 h 821"/>
                <a:gd name="T18" fmla="*/ 368 w 1586"/>
                <a:gd name="T19" fmla="*/ 108 h 821"/>
                <a:gd name="T20" fmla="*/ 1099 w 1586"/>
                <a:gd name="T21" fmla="*/ 0 h 821"/>
                <a:gd name="T22" fmla="*/ 1099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tr-TR"/>
            </a:p>
          </p:txBody>
        </p:sp>
        <p:sp>
          <p:nvSpPr>
            <p:cNvPr id="8" name="Freeform 11"/>
            <p:cNvSpPr>
              <a:spLocks/>
            </p:cNvSpPr>
            <p:nvPr userDrawn="1"/>
          </p:nvSpPr>
          <p:spPr bwMode="auto">
            <a:xfrm>
              <a:off x="474" y="344"/>
              <a:ext cx="1488" cy="919"/>
            </a:xfrm>
            <a:custGeom>
              <a:avLst/>
              <a:gdLst>
                <a:gd name="T0" fmla="*/ 0 w 1049"/>
                <a:gd name="T1" fmla="*/ 1126 h 747"/>
                <a:gd name="T2" fmla="*/ 7510 w 1049"/>
                <a:gd name="T3" fmla="*/ 2590 h 747"/>
                <a:gd name="T4" fmla="*/ 7650 w 1049"/>
                <a:gd name="T5" fmla="*/ 1852 h 747"/>
                <a:gd name="T6" fmla="*/ 8545 w 1049"/>
                <a:gd name="T7" fmla="*/ 1464 h 747"/>
                <a:gd name="T8" fmla="*/ 635 w 1049"/>
                <a:gd name="T9" fmla="*/ 0 h 747"/>
                <a:gd name="T10" fmla="*/ 0 w 1049"/>
                <a:gd name="T11" fmla="*/ 439 h 747"/>
                <a:gd name="T12" fmla="*/ 0 w 1049"/>
                <a:gd name="T13" fmla="*/ 1126 h 747"/>
                <a:gd name="T14" fmla="*/ 0 w 1049"/>
                <a:gd name="T15" fmla="*/ 112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875 w 150"/>
                  <a:gd name="T1" fmla="*/ 0 h 173"/>
                  <a:gd name="T2" fmla="*/ 322 w 150"/>
                  <a:gd name="T3" fmla="*/ 238 h 173"/>
                  <a:gd name="T4" fmla="*/ 0 w 150"/>
                  <a:gd name="T5" fmla="*/ 621 h 173"/>
                  <a:gd name="T6" fmla="*/ 637 w 150"/>
                  <a:gd name="T7" fmla="*/ 574 h 173"/>
                  <a:gd name="T8" fmla="*/ 821 w 150"/>
                  <a:gd name="T9" fmla="*/ 303 h 173"/>
                  <a:gd name="T10" fmla="*/ 1197 w 150"/>
                  <a:gd name="T11" fmla="*/ 96 h 173"/>
                  <a:gd name="T12" fmla="*/ 875 w 150"/>
                  <a:gd name="T13" fmla="*/ 0 h 173"/>
                  <a:gd name="T14" fmla="*/ 87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tr-TR"/>
              </a:p>
            </p:txBody>
          </p:sp>
          <p:sp>
            <p:nvSpPr>
              <p:cNvPr id="11" name="Freeform 14"/>
              <p:cNvSpPr>
                <a:spLocks/>
              </p:cNvSpPr>
              <p:nvPr userDrawn="1"/>
            </p:nvSpPr>
            <p:spPr bwMode="auto">
              <a:xfrm>
                <a:off x="123" y="148"/>
                <a:ext cx="2386" cy="1081"/>
              </a:xfrm>
              <a:custGeom>
                <a:avLst/>
                <a:gdLst>
                  <a:gd name="T0" fmla="*/ 1261 w 1684"/>
                  <a:gd name="T1" fmla="*/ 0 h 880"/>
                  <a:gd name="T2" fmla="*/ 510 w 1684"/>
                  <a:gd name="T3" fmla="*/ 179 h 880"/>
                  <a:gd name="T4" fmla="*/ 0 w 1684"/>
                  <a:gd name="T5" fmla="*/ 715 h 880"/>
                  <a:gd name="T6" fmla="*/ 544 w 1684"/>
                  <a:gd name="T7" fmla="*/ 1233 h 880"/>
                  <a:gd name="T8" fmla="*/ 9562 w 1684"/>
                  <a:gd name="T9" fmla="*/ 2979 h 880"/>
                  <a:gd name="T10" fmla="*/ 11505 w 1684"/>
                  <a:gd name="T11" fmla="*/ 2870 h 880"/>
                  <a:gd name="T12" fmla="*/ 13079 w 1684"/>
                  <a:gd name="T13" fmla="*/ 3024 h 880"/>
                  <a:gd name="T14" fmla="*/ 13625 w 1684"/>
                  <a:gd name="T15" fmla="*/ 2779 h 880"/>
                  <a:gd name="T16" fmla="*/ 12151 w 1684"/>
                  <a:gd name="T17" fmla="*/ 2281 h 880"/>
                  <a:gd name="T18" fmla="*/ 11552 w 1684"/>
                  <a:gd name="T19" fmla="*/ 1762 h 880"/>
                  <a:gd name="T20" fmla="*/ 11080 w 1684"/>
                  <a:gd name="T21" fmla="*/ 1811 h 880"/>
                  <a:gd name="T22" fmla="*/ 11641 w 1684"/>
                  <a:gd name="T23" fmla="*/ 2281 h 880"/>
                  <a:gd name="T24" fmla="*/ 12767 w 1684"/>
                  <a:gd name="T25" fmla="*/ 2782 h 880"/>
                  <a:gd name="T26" fmla="*/ 11434 w 1684"/>
                  <a:gd name="T27" fmla="*/ 2704 h 880"/>
                  <a:gd name="T28" fmla="*/ 9861 w 1684"/>
                  <a:gd name="T29" fmla="*/ 2795 h 880"/>
                  <a:gd name="T30" fmla="*/ 10152 w 1684"/>
                  <a:gd name="T31" fmla="*/ 2232 h 880"/>
                  <a:gd name="T32" fmla="*/ 10826 w 1684"/>
                  <a:gd name="T33" fmla="*/ 1849 h 880"/>
                  <a:gd name="T34" fmla="*/ 10037 w 1684"/>
                  <a:gd name="T35" fmla="*/ 1897 h 880"/>
                  <a:gd name="T36" fmla="*/ 9425 w 1684"/>
                  <a:gd name="T37" fmla="*/ 2262 h 880"/>
                  <a:gd name="T38" fmla="*/ 9217 w 1684"/>
                  <a:gd name="T39" fmla="*/ 2720 h 880"/>
                  <a:gd name="T40" fmla="*/ 867 w 1684"/>
                  <a:gd name="T41" fmla="*/ 1065 h 880"/>
                  <a:gd name="T42" fmla="*/ 646 w 1684"/>
                  <a:gd name="T43" fmla="*/ 738 h 880"/>
                  <a:gd name="T44" fmla="*/ 833 w 1684"/>
                  <a:gd name="T45" fmla="*/ 328 h 880"/>
                  <a:gd name="T46" fmla="*/ 1753 w 1684"/>
                  <a:gd name="T47" fmla="*/ 0 h 880"/>
                  <a:gd name="T48" fmla="*/ 1261 w 1684"/>
                  <a:gd name="T49" fmla="*/ 0 h 880"/>
                  <a:gd name="T50" fmla="*/ 12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tr-TR"/>
              </a:p>
            </p:txBody>
          </p:sp>
          <p:sp>
            <p:nvSpPr>
              <p:cNvPr id="12" name="Freeform 15"/>
              <p:cNvSpPr>
                <a:spLocks/>
              </p:cNvSpPr>
              <p:nvPr userDrawn="1"/>
            </p:nvSpPr>
            <p:spPr bwMode="auto">
              <a:xfrm>
                <a:off x="324" y="158"/>
                <a:ext cx="1686" cy="614"/>
              </a:xfrm>
              <a:custGeom>
                <a:avLst/>
                <a:gdLst>
                  <a:gd name="T0" fmla="*/ 810 w 1190"/>
                  <a:gd name="T1" fmla="*/ 0 h 500"/>
                  <a:gd name="T2" fmla="*/ 9627 w 1190"/>
                  <a:gd name="T3" fmla="*/ 1680 h 500"/>
                  <a:gd name="T4" fmla="*/ 8699 w 1190"/>
                  <a:gd name="T5" fmla="*/ 1714 h 500"/>
                  <a:gd name="T6" fmla="*/ 0 w 1190"/>
                  <a:gd name="T7" fmla="*/ 92 h 500"/>
                  <a:gd name="T8" fmla="*/ 810 w 1190"/>
                  <a:gd name="T9" fmla="*/ 0 h 500"/>
                  <a:gd name="T10" fmla="*/ 81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tr-TR"/>
              </a:p>
            </p:txBody>
          </p:sp>
          <p:sp>
            <p:nvSpPr>
              <p:cNvPr id="13" name="Freeform 16"/>
              <p:cNvSpPr>
                <a:spLocks/>
              </p:cNvSpPr>
              <p:nvPr userDrawn="1"/>
            </p:nvSpPr>
            <p:spPr bwMode="auto">
              <a:xfrm>
                <a:off x="409" y="251"/>
                <a:ext cx="227" cy="410"/>
              </a:xfrm>
              <a:custGeom>
                <a:avLst/>
                <a:gdLst>
                  <a:gd name="T0" fmla="*/ 948 w 160"/>
                  <a:gd name="T1" fmla="*/ 0 h 335"/>
                  <a:gd name="T2" fmla="*/ 155 w 160"/>
                  <a:gd name="T3" fmla="*/ 359 h 335"/>
                  <a:gd name="T4" fmla="*/ 0 w 160"/>
                  <a:gd name="T5" fmla="*/ 771 h 335"/>
                  <a:gd name="T6" fmla="*/ 272 w 160"/>
                  <a:gd name="T7" fmla="*/ 1055 h 335"/>
                  <a:gd name="T8" fmla="*/ 765 w 160"/>
                  <a:gd name="T9" fmla="*/ 1125 h 335"/>
                  <a:gd name="T10" fmla="*/ 620 w 160"/>
                  <a:gd name="T11" fmla="*/ 515 h 335"/>
                  <a:gd name="T12" fmla="*/ 1304 w 160"/>
                  <a:gd name="T13" fmla="*/ 59 h 335"/>
                  <a:gd name="T14" fmla="*/ 948 w 160"/>
                  <a:gd name="T15" fmla="*/ 0 h 335"/>
                  <a:gd name="T16" fmla="*/ 94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tr-TR"/>
              </a:p>
            </p:txBody>
          </p:sp>
          <p:sp>
            <p:nvSpPr>
              <p:cNvPr id="14" name="Freeform 17"/>
              <p:cNvSpPr>
                <a:spLocks/>
              </p:cNvSpPr>
              <p:nvPr userDrawn="1"/>
            </p:nvSpPr>
            <p:spPr bwMode="auto">
              <a:xfrm>
                <a:off x="846" y="536"/>
                <a:ext cx="691" cy="364"/>
              </a:xfrm>
              <a:custGeom>
                <a:avLst/>
                <a:gdLst>
                  <a:gd name="T0" fmla="*/ 114 w 489"/>
                  <a:gd name="T1" fmla="*/ 119 h 296"/>
                  <a:gd name="T2" fmla="*/ 1272 w 489"/>
                  <a:gd name="T3" fmla="*/ 229 h 296"/>
                  <a:gd name="T4" fmla="*/ 2580 w 489"/>
                  <a:gd name="T5" fmla="*/ 475 h 296"/>
                  <a:gd name="T6" fmla="*/ 3504 w 489"/>
                  <a:gd name="T7" fmla="*/ 842 h 296"/>
                  <a:gd name="T8" fmla="*/ 2596 w 489"/>
                  <a:gd name="T9" fmla="*/ 796 h 296"/>
                  <a:gd name="T10" fmla="*/ 1104 w 489"/>
                  <a:gd name="T11" fmla="*/ 505 h 296"/>
                  <a:gd name="T12" fmla="*/ 397 w 489"/>
                  <a:gd name="T13" fmla="*/ 277 h 296"/>
                  <a:gd name="T14" fmla="*/ 849 w 489"/>
                  <a:gd name="T15" fmla="*/ 564 h 296"/>
                  <a:gd name="T16" fmla="*/ 2165 w 489"/>
                  <a:gd name="T17" fmla="*/ 933 h 296"/>
                  <a:gd name="T18" fmla="*/ 3708 w 489"/>
                  <a:gd name="T19" fmla="*/ 1026 h 296"/>
                  <a:gd name="T20" fmla="*/ 3892 w 489"/>
                  <a:gd name="T21" fmla="*/ 775 h 296"/>
                  <a:gd name="T22" fmla="*/ 3137 w 489"/>
                  <a:gd name="T23" fmla="*/ 416 h 296"/>
                  <a:gd name="T24" fmla="*/ 1352 w 489"/>
                  <a:gd name="T25" fmla="*/ 59 h 296"/>
                  <a:gd name="T26" fmla="*/ 0 w 489"/>
                  <a:gd name="T27" fmla="*/ 0 h 296"/>
                  <a:gd name="T28" fmla="*/ 114 w 489"/>
                  <a:gd name="T29" fmla="*/ 119 h 296"/>
                  <a:gd name="T30" fmla="*/ 114 w 489"/>
                  <a:gd name="T31" fmla="*/ 11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96 w 794"/>
                <a:gd name="T1" fmla="*/ 50 h 414"/>
                <a:gd name="T2" fmla="*/ 176 w 794"/>
                <a:gd name="T3" fmla="*/ 40 h 414"/>
                <a:gd name="T4" fmla="*/ 137 w 794"/>
                <a:gd name="T5" fmla="*/ 26 h 414"/>
                <a:gd name="T6" fmla="*/ 17 w 794"/>
                <a:gd name="T7" fmla="*/ 0 h 414"/>
                <a:gd name="T8" fmla="*/ 6 w 794"/>
                <a:gd name="T9" fmla="*/ 3 h 414"/>
                <a:gd name="T10" fmla="*/ 0 w 794"/>
                <a:gd name="T11" fmla="*/ 11 h 414"/>
                <a:gd name="T12" fmla="*/ 6 w 794"/>
                <a:gd name="T13" fmla="*/ 20 h 414"/>
                <a:gd name="T14" fmla="*/ 141 w 794"/>
                <a:gd name="T15" fmla="*/ 52 h 414"/>
                <a:gd name="T16" fmla="*/ 170 w 794"/>
                <a:gd name="T17" fmla="*/ 49 h 414"/>
                <a:gd name="T18" fmla="*/ 195 w 794"/>
                <a:gd name="T19" fmla="*/ 52 h 414"/>
                <a:gd name="T20" fmla="*/ 196 w 794"/>
                <a:gd name="T21" fmla="*/ 50 h 414"/>
                <a:gd name="T22" fmla="*/ 196 w 794"/>
                <a:gd name="T23" fmla="*/ 5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tr-TR"/>
            </a:p>
          </p:txBody>
        </p:sp>
        <p:sp>
          <p:nvSpPr>
            <p:cNvPr id="17" name="Freeform 20"/>
            <p:cNvSpPr>
              <a:spLocks/>
            </p:cNvSpPr>
            <p:nvPr userDrawn="1"/>
          </p:nvSpPr>
          <p:spPr bwMode="auto">
            <a:xfrm rot="7320404">
              <a:off x="4893" y="2923"/>
              <a:ext cx="627" cy="290"/>
            </a:xfrm>
            <a:custGeom>
              <a:avLst/>
              <a:gdLst>
                <a:gd name="T0" fmla="*/ 0 w 1586"/>
                <a:gd name="T1" fmla="*/ 0 h 821"/>
                <a:gd name="T2" fmla="*/ 5 w 1586"/>
                <a:gd name="T3" fmla="*/ 1 h 821"/>
                <a:gd name="T4" fmla="*/ 6 w 1586"/>
                <a:gd name="T5" fmla="*/ 1 h 821"/>
                <a:gd name="T6" fmla="*/ 6 w 1586"/>
                <a:gd name="T7" fmla="*/ 1 h 821"/>
                <a:gd name="T8" fmla="*/ 6 w 1586"/>
                <a:gd name="T9" fmla="*/ 2 h 821"/>
                <a:gd name="T10" fmla="*/ 5 w 1586"/>
                <a:gd name="T11" fmla="*/ 1 h 821"/>
                <a:gd name="T12" fmla="*/ 4 w 1586"/>
                <a:gd name="T13" fmla="*/ 2 h 821"/>
                <a:gd name="T14" fmla="*/ 0 w 1586"/>
                <a:gd name="T15" fmla="*/ 1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tr-TR"/>
            </a:p>
          </p:txBody>
        </p:sp>
        <p:sp>
          <p:nvSpPr>
            <p:cNvPr id="18" name="Freeform 21"/>
            <p:cNvSpPr>
              <a:spLocks/>
            </p:cNvSpPr>
            <p:nvPr userDrawn="1"/>
          </p:nvSpPr>
          <p:spPr bwMode="auto">
            <a:xfrm rot="7320404">
              <a:off x="5000" y="2913"/>
              <a:ext cx="416" cy="265"/>
            </a:xfrm>
            <a:custGeom>
              <a:avLst/>
              <a:gdLst>
                <a:gd name="T0" fmla="*/ 0 w 1049"/>
                <a:gd name="T1" fmla="*/ 1 h 747"/>
                <a:gd name="T2" fmla="*/ 4 w 1049"/>
                <a:gd name="T3" fmla="*/ 1 h 747"/>
                <a:gd name="T4" fmla="*/ 4 w 1049"/>
                <a:gd name="T5" fmla="*/ 1 h 747"/>
                <a:gd name="T6" fmla="*/ 4 w 1049"/>
                <a:gd name="T7" fmla="*/ 1 h 747"/>
                <a:gd name="T8" fmla="*/ 0 w 1049"/>
                <a:gd name="T9" fmla="*/ 0 h 747"/>
                <a:gd name="T10" fmla="*/ 0 w 1049"/>
                <a:gd name="T11" fmla="*/ 0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tr-T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1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tr-TR"/>
              </a:p>
            </p:txBody>
          </p:sp>
          <p:sp>
            <p:nvSpPr>
              <p:cNvPr id="21" name="Freeform 24"/>
              <p:cNvSpPr>
                <a:spLocks/>
              </p:cNvSpPr>
              <p:nvPr userDrawn="1"/>
            </p:nvSpPr>
            <p:spPr bwMode="auto">
              <a:xfrm rot="7320404">
                <a:off x="4887" y="2930"/>
                <a:ext cx="667" cy="311"/>
              </a:xfrm>
              <a:custGeom>
                <a:avLst/>
                <a:gdLst>
                  <a:gd name="T0" fmla="*/ 1 w 1684"/>
                  <a:gd name="T1" fmla="*/ 0 h 880"/>
                  <a:gd name="T2" fmla="*/ 0 w 1684"/>
                  <a:gd name="T3" fmla="*/ 0 h 880"/>
                  <a:gd name="T4" fmla="*/ 0 w 1684"/>
                  <a:gd name="T5" fmla="*/ 0 h 880"/>
                  <a:gd name="T6" fmla="*/ 0 w 1684"/>
                  <a:gd name="T7" fmla="*/ 1 h 880"/>
                  <a:gd name="T8" fmla="*/ 4 w 1684"/>
                  <a:gd name="T9" fmla="*/ 2 h 880"/>
                  <a:gd name="T10" fmla="*/ 6 w 1684"/>
                  <a:gd name="T11" fmla="*/ 2 h 880"/>
                  <a:gd name="T12" fmla="*/ 6 w 1684"/>
                  <a:gd name="T13" fmla="*/ 2 h 880"/>
                  <a:gd name="T14" fmla="*/ 7 w 1684"/>
                  <a:gd name="T15" fmla="*/ 2 h 880"/>
                  <a:gd name="T16" fmla="*/ 6 w 1684"/>
                  <a:gd name="T17" fmla="*/ 1 h 880"/>
                  <a:gd name="T18" fmla="*/ 6 w 1684"/>
                  <a:gd name="T19" fmla="*/ 1 h 880"/>
                  <a:gd name="T20" fmla="*/ 5 w 1684"/>
                  <a:gd name="T21" fmla="*/ 1 h 880"/>
                  <a:gd name="T22" fmla="*/ 6 w 1684"/>
                  <a:gd name="T23" fmla="*/ 1 h 880"/>
                  <a:gd name="T24" fmla="*/ 6 w 1684"/>
                  <a:gd name="T25" fmla="*/ 2 h 880"/>
                  <a:gd name="T26" fmla="*/ 6 w 1684"/>
                  <a:gd name="T27" fmla="*/ 1 h 880"/>
                  <a:gd name="T28" fmla="*/ 5 w 1684"/>
                  <a:gd name="T29" fmla="*/ 2 h 880"/>
                  <a:gd name="T30" fmla="*/ 5 w 1684"/>
                  <a:gd name="T31" fmla="*/ 1 h 880"/>
                  <a:gd name="T32" fmla="*/ 5 w 1684"/>
                  <a:gd name="T33" fmla="*/ 1 h 880"/>
                  <a:gd name="T34" fmla="*/ 5 w 1684"/>
                  <a:gd name="T35" fmla="*/ 1 h 880"/>
                  <a:gd name="T36" fmla="*/ 4 w 1684"/>
                  <a:gd name="T37" fmla="*/ 1 h 880"/>
                  <a:gd name="T38" fmla="*/ 4 w 1684"/>
                  <a:gd name="T39" fmla="*/ 1 h 880"/>
                  <a:gd name="T40" fmla="*/ 0 w 1684"/>
                  <a:gd name="T41" fmla="*/ 1 h 880"/>
                  <a:gd name="T42" fmla="*/ 0 w 1684"/>
                  <a:gd name="T43" fmla="*/ 0 h 880"/>
                  <a:gd name="T44" fmla="*/ 0 w 1684"/>
                  <a:gd name="T45" fmla="*/ 0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tr-TR"/>
              </a:p>
            </p:txBody>
          </p:sp>
          <p:sp>
            <p:nvSpPr>
              <p:cNvPr id="22" name="Freeform 25"/>
              <p:cNvSpPr>
                <a:spLocks/>
              </p:cNvSpPr>
              <p:nvPr userDrawn="1"/>
            </p:nvSpPr>
            <p:spPr bwMode="auto">
              <a:xfrm rot="7320404">
                <a:off x="5062" y="2997"/>
                <a:ext cx="472" cy="176"/>
              </a:xfrm>
              <a:custGeom>
                <a:avLst/>
                <a:gdLst>
                  <a:gd name="T0" fmla="*/ 0 w 1190"/>
                  <a:gd name="T1" fmla="*/ 0 h 500"/>
                  <a:gd name="T2" fmla="*/ 5 w 1190"/>
                  <a:gd name="T3" fmla="*/ 1 h 500"/>
                  <a:gd name="T4" fmla="*/ 4 w 1190"/>
                  <a:gd name="T5" fmla="*/ 1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tr-TR"/>
              </a:p>
            </p:txBody>
          </p:sp>
          <p:sp>
            <p:nvSpPr>
              <p:cNvPr id="23" name="Freeform 26"/>
              <p:cNvSpPr>
                <a:spLocks/>
              </p:cNvSpPr>
              <p:nvPr userDrawn="1"/>
            </p:nvSpPr>
            <p:spPr bwMode="auto">
              <a:xfrm rot="7320404">
                <a:off x="5365" y="2873"/>
                <a:ext cx="63" cy="118"/>
              </a:xfrm>
              <a:custGeom>
                <a:avLst/>
                <a:gdLst>
                  <a:gd name="T0" fmla="*/ 0 w 160"/>
                  <a:gd name="T1" fmla="*/ 0 h 335"/>
                  <a:gd name="T2" fmla="*/ 0 w 160"/>
                  <a:gd name="T3" fmla="*/ 0 h 335"/>
                  <a:gd name="T4" fmla="*/ 0 w 160"/>
                  <a:gd name="T5" fmla="*/ 0 h 335"/>
                  <a:gd name="T6" fmla="*/ 0 w 160"/>
                  <a:gd name="T7" fmla="*/ 1 h 335"/>
                  <a:gd name="T8" fmla="*/ 0 w 160"/>
                  <a:gd name="T9" fmla="*/ 1 h 335"/>
                  <a:gd name="T10" fmla="*/ 0 w 160"/>
                  <a:gd name="T11" fmla="*/ 0 h 335"/>
                  <a:gd name="T12" fmla="*/ 1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tr-TR"/>
              </a:p>
            </p:txBody>
          </p:sp>
          <p:sp>
            <p:nvSpPr>
              <p:cNvPr id="24" name="Freeform 27"/>
              <p:cNvSpPr>
                <a:spLocks/>
              </p:cNvSpPr>
              <p:nvPr userDrawn="1"/>
            </p:nvSpPr>
            <p:spPr bwMode="auto">
              <a:xfrm rot="7320404">
                <a:off x="5137" y="3000"/>
                <a:ext cx="193" cy="104"/>
              </a:xfrm>
              <a:custGeom>
                <a:avLst/>
                <a:gdLst>
                  <a:gd name="T0" fmla="*/ 0 w 489"/>
                  <a:gd name="T1" fmla="*/ 0 h 296"/>
                  <a:gd name="T2" fmla="*/ 1 w 489"/>
                  <a:gd name="T3" fmla="*/ 0 h 296"/>
                  <a:gd name="T4" fmla="*/ 1 w 489"/>
                  <a:gd name="T5" fmla="*/ 0 h 296"/>
                  <a:gd name="T6" fmla="*/ 2 w 489"/>
                  <a:gd name="T7" fmla="*/ 0 h 296"/>
                  <a:gd name="T8" fmla="*/ 1 w 489"/>
                  <a:gd name="T9" fmla="*/ 0 h 296"/>
                  <a:gd name="T10" fmla="*/ 1 w 489"/>
                  <a:gd name="T11" fmla="*/ 0 h 296"/>
                  <a:gd name="T12" fmla="*/ 0 w 489"/>
                  <a:gd name="T13" fmla="*/ 0 h 296"/>
                  <a:gd name="T14" fmla="*/ 0 w 489"/>
                  <a:gd name="T15" fmla="*/ 0 h 296"/>
                  <a:gd name="T16" fmla="*/ 1 w 489"/>
                  <a:gd name="T17" fmla="*/ 0 h 296"/>
                  <a:gd name="T18" fmla="*/ 2 w 489"/>
                  <a:gd name="T19" fmla="*/ 1 h 296"/>
                  <a:gd name="T20" fmla="*/ 2 w 489"/>
                  <a:gd name="T21" fmla="*/ 0 h 296"/>
                  <a:gd name="T22" fmla="*/ 2 w 489"/>
                  <a:gd name="T23" fmla="*/ 0 h 296"/>
                  <a:gd name="T24" fmla="*/ 1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tr-T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tr-TR"/>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tr-TR"/>
          </a:p>
        </p:txBody>
      </p:sp>
      <p:sp>
        <p:nvSpPr>
          <p:cNvPr id="11059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11059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2BE749D6-0648-4569-AFA4-8EA6054E5CB0}"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65F04E06-577E-4B2B-8689-62F0E1A34D4F}"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7E31C52D-F2D7-4197-B923-98CC1672A413}"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0EE9C4EE-A771-4387-B243-7B69602A0788}"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EAD85AD3-C056-4D62-82E9-171FFEEFDCF6}"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9C8C60D5-32EF-4D38-841B-DB527C4E6E5A}"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68B3ACA9-2207-4F05-9A6B-1515420CA27B}"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E697B0CC-42A0-42CE-8273-FF9ADFE1C07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6AACC304-D35C-4D4C-92F4-FE013DEA0E44}"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880816EF-CFA9-46B9-867B-57715A34B7A2}"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EDFEAA9E-44A3-4D1F-BEE3-C8A6A16B25BD}"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57950" y="152400"/>
            <a:ext cx="1924050" cy="53340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85800" y="152400"/>
            <a:ext cx="5619750" cy="5334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D2529C6B-733D-4BCF-AAC8-33EF0FF305D3}"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3" y="774"/>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tr-TR"/>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tr-TR"/>
              </a:p>
            </p:txBody>
          </p:sp>
          <p:sp>
            <p:nvSpPr>
              <p:cNvPr id="41" name="Freeform 6"/>
              <p:cNvSpPr>
                <a:spLocks/>
              </p:cNvSpPr>
              <p:nvPr userDrawn="1"/>
            </p:nvSpPr>
            <p:spPr bwMode="ltGray">
              <a:xfrm rot="12185230" flipV="1">
                <a:off x="3637" y="2163"/>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tr-TR"/>
              </a:p>
            </p:txBody>
          </p:sp>
          <p:sp>
            <p:nvSpPr>
              <p:cNvPr id="42" name="Freeform 7"/>
              <p:cNvSpPr>
                <a:spLocks/>
              </p:cNvSpPr>
              <p:nvPr userDrawn="1"/>
            </p:nvSpPr>
            <p:spPr bwMode="ltGray">
              <a:xfrm rot="12185230" flipV="1">
                <a:off x="3978" y="973"/>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tr-TR"/>
              </a:p>
            </p:txBody>
          </p:sp>
          <p:sp>
            <p:nvSpPr>
              <p:cNvPr id="43" name="Freeform 8"/>
              <p:cNvSpPr>
                <a:spLocks/>
              </p:cNvSpPr>
              <p:nvPr userDrawn="1"/>
            </p:nvSpPr>
            <p:spPr bwMode="ltGray">
              <a:xfrm rot="12185230" flipV="1">
                <a:off x="3841"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tr-TR"/>
              </a:p>
            </p:txBody>
          </p:sp>
          <p:sp>
            <p:nvSpPr>
              <p:cNvPr id="44" name="Freeform 9"/>
              <p:cNvSpPr>
                <a:spLocks/>
              </p:cNvSpPr>
              <p:nvPr userDrawn="1"/>
            </p:nvSpPr>
            <p:spPr bwMode="ltGray">
              <a:xfrm rot="12185230" flipV="1">
                <a:off x="3891" y="1323"/>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tr-T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tr-TR"/>
              </a:p>
            </p:txBody>
          </p:sp>
        </p:grpSp>
        <p:sp>
          <p:nvSpPr>
            <p:cNvPr id="6" name="Freeform 11"/>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tr-T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tr-T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tr-TR"/>
            </a:p>
          </p:txBody>
        </p:sp>
        <p:sp>
          <p:nvSpPr>
            <p:cNvPr id="9" name="Freeform 14"/>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tr-TR"/>
            </a:p>
          </p:txBody>
        </p:sp>
        <p:sp>
          <p:nvSpPr>
            <p:cNvPr id="10" name="Freeform 15"/>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tr-T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tr-TR"/>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37" name="Freeform 1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38" name="Freeform 2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34" name="Freeform 23"/>
              <p:cNvSpPr>
                <a:spLocks/>
              </p:cNvSpPr>
              <p:nvPr userDrawn="1"/>
            </p:nvSpPr>
            <p:spPr bwMode="ltGray">
              <a:xfrm>
                <a:off x="1788"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35" name="Freeform 24"/>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8"/>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31" name="Freeform 27"/>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32" name="Freeform 28"/>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28" name="Freeform 31"/>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29" name="Freeform 3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25" name="Freeform 3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26" name="Freeform 3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tr-T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tr-TR"/>
            </a:p>
          </p:txBody>
        </p:sp>
        <p:sp>
          <p:nvSpPr>
            <p:cNvPr id="19" name="Freeform 39"/>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tr-TR"/>
            </a:p>
          </p:txBody>
        </p:sp>
        <p:sp>
          <p:nvSpPr>
            <p:cNvPr id="20" name="Freeform 40"/>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tr-T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tr-T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tr-T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w="9525">
              <a:noFill/>
              <a:round/>
              <a:headEnd/>
              <a:tailEnd/>
            </a:ln>
          </p:spPr>
          <p:txBody>
            <a:bodyPr/>
            <a:lstStyle/>
            <a:p>
              <a:pPr>
                <a:defRPr/>
              </a:pPr>
              <a:endParaRPr lang="tr-TR"/>
            </a:p>
          </p:txBody>
        </p:sp>
      </p:grpSp>
      <p:sp>
        <p:nvSpPr>
          <p:cNvPr id="115759" name="Rectangle 47"/>
          <p:cNvSpPr>
            <a:spLocks noGrp="1" noChangeArrowheads="1"/>
          </p:cNvSpPr>
          <p:nvPr>
            <p:ph type="ctrTitle"/>
          </p:nvPr>
        </p:nvSpPr>
        <p:spPr>
          <a:xfrm>
            <a:off x="2455863" y="596900"/>
            <a:ext cx="6192837" cy="3581400"/>
          </a:xfrm>
        </p:spPr>
        <p:txBody>
          <a:bodyPr/>
          <a:lstStyle>
            <a:lvl1pPr>
              <a:defRPr sz="5200" b="1"/>
            </a:lvl1pPr>
          </a:lstStyle>
          <a:p>
            <a:r>
              <a:rPr lang="tr-TR"/>
              <a:t>Asıl başlık stili için tıklatın</a:t>
            </a:r>
          </a:p>
        </p:txBody>
      </p:sp>
      <p:sp>
        <p:nvSpPr>
          <p:cNvPr id="11576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tr-TR"/>
              <a:t>Asıl alt başlık stilini düzenlemek için tıklatın</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tr-TR"/>
          </a:p>
        </p:txBody>
      </p:sp>
      <p:sp>
        <p:nvSpPr>
          <p:cNvPr id="47" name="Rectangle 45"/>
          <p:cNvSpPr>
            <a:spLocks noGrp="1" noChangeArrowheads="1"/>
          </p:cNvSpPr>
          <p:nvPr>
            <p:ph type="ftr" sz="quarter" idx="11"/>
          </p:nvPr>
        </p:nvSpPr>
        <p:spPr/>
        <p:txBody>
          <a:bodyPr/>
          <a:lstStyle>
            <a:lvl1pPr>
              <a:defRPr/>
            </a:lvl1pPr>
          </a:lstStyle>
          <a:p>
            <a:pPr>
              <a:defRPr/>
            </a:pPr>
            <a:endParaRPr lang="tr-TR"/>
          </a:p>
        </p:txBody>
      </p:sp>
      <p:sp>
        <p:nvSpPr>
          <p:cNvPr id="48" name="Rectangle 46"/>
          <p:cNvSpPr>
            <a:spLocks noGrp="1" noChangeArrowheads="1"/>
          </p:cNvSpPr>
          <p:nvPr>
            <p:ph type="sldNum" sz="quarter" idx="12"/>
          </p:nvPr>
        </p:nvSpPr>
        <p:spPr/>
        <p:txBody>
          <a:bodyPr/>
          <a:lstStyle>
            <a:lvl1pPr>
              <a:defRPr smtClean="0"/>
            </a:lvl1pPr>
          </a:lstStyle>
          <a:p>
            <a:pPr>
              <a:defRPr/>
            </a:pPr>
            <a:fld id="{A47DA7BC-3890-47E7-9CFF-4C0C28B2DFD2}"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p>
        </p:txBody>
      </p:sp>
      <p:sp>
        <p:nvSpPr>
          <p:cNvPr id="6" name="Rectangle 49"/>
          <p:cNvSpPr>
            <a:spLocks noGrp="1" noChangeArrowheads="1"/>
          </p:cNvSpPr>
          <p:nvPr>
            <p:ph type="sldNum" sz="quarter" idx="12"/>
          </p:nvPr>
        </p:nvSpPr>
        <p:spPr>
          <a:ln/>
        </p:spPr>
        <p:txBody>
          <a:bodyPr/>
          <a:lstStyle>
            <a:lvl1pPr>
              <a:defRPr/>
            </a:lvl1pPr>
          </a:lstStyle>
          <a:p>
            <a:pPr>
              <a:defRPr/>
            </a:pPr>
            <a:fld id="{AD30D0AE-1B1A-4A31-B42A-2E683B49D121}"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p>
        </p:txBody>
      </p:sp>
      <p:sp>
        <p:nvSpPr>
          <p:cNvPr id="6" name="Rectangle 49"/>
          <p:cNvSpPr>
            <a:spLocks noGrp="1" noChangeArrowheads="1"/>
          </p:cNvSpPr>
          <p:nvPr>
            <p:ph type="sldNum" sz="quarter" idx="12"/>
          </p:nvPr>
        </p:nvSpPr>
        <p:spPr>
          <a:ln/>
        </p:spPr>
        <p:txBody>
          <a:bodyPr/>
          <a:lstStyle>
            <a:lvl1pPr>
              <a:defRPr/>
            </a:lvl1pPr>
          </a:lstStyle>
          <a:p>
            <a:pPr>
              <a:defRPr/>
            </a:pPr>
            <a:fld id="{71B15F11-2DDE-4BD4-AEA0-6615D4CD143A}"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7"/>
          <p:cNvSpPr>
            <a:spLocks noGrp="1" noChangeArrowheads="1"/>
          </p:cNvSpPr>
          <p:nvPr>
            <p:ph type="dt" sz="half" idx="10"/>
          </p:nvPr>
        </p:nvSpPr>
        <p:spPr>
          <a:ln/>
        </p:spPr>
        <p:txBody>
          <a:bodyPr/>
          <a:lstStyle>
            <a:lvl1pPr>
              <a:defRPr/>
            </a:lvl1pPr>
          </a:lstStyle>
          <a:p>
            <a:pPr>
              <a:defRPr/>
            </a:pPr>
            <a:endParaRPr lang="tr-TR"/>
          </a:p>
        </p:txBody>
      </p:sp>
      <p:sp>
        <p:nvSpPr>
          <p:cNvPr id="6" name="Rectangle 48"/>
          <p:cNvSpPr>
            <a:spLocks noGrp="1" noChangeArrowheads="1"/>
          </p:cNvSpPr>
          <p:nvPr>
            <p:ph type="ftr" sz="quarter" idx="11"/>
          </p:nvPr>
        </p:nvSpPr>
        <p:spPr>
          <a:ln/>
        </p:spPr>
        <p:txBody>
          <a:bodyPr/>
          <a:lstStyle>
            <a:lvl1pPr>
              <a:defRPr/>
            </a:lvl1pPr>
          </a:lstStyle>
          <a:p>
            <a:pPr>
              <a:defRPr/>
            </a:pPr>
            <a:endParaRPr lang="tr-TR"/>
          </a:p>
        </p:txBody>
      </p:sp>
      <p:sp>
        <p:nvSpPr>
          <p:cNvPr id="7" name="Rectangle 49"/>
          <p:cNvSpPr>
            <a:spLocks noGrp="1" noChangeArrowheads="1"/>
          </p:cNvSpPr>
          <p:nvPr>
            <p:ph type="sldNum" sz="quarter" idx="12"/>
          </p:nvPr>
        </p:nvSpPr>
        <p:spPr>
          <a:ln/>
        </p:spPr>
        <p:txBody>
          <a:bodyPr/>
          <a:lstStyle>
            <a:lvl1pPr>
              <a:defRPr/>
            </a:lvl1pPr>
          </a:lstStyle>
          <a:p>
            <a:pPr>
              <a:defRPr/>
            </a:pPr>
            <a:fld id="{EB2CBE18-CACD-4326-BA06-8AFB665A8001}"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7"/>
          <p:cNvSpPr>
            <a:spLocks noGrp="1" noChangeArrowheads="1"/>
          </p:cNvSpPr>
          <p:nvPr>
            <p:ph type="dt" sz="half" idx="10"/>
          </p:nvPr>
        </p:nvSpPr>
        <p:spPr>
          <a:ln/>
        </p:spPr>
        <p:txBody>
          <a:bodyPr/>
          <a:lstStyle>
            <a:lvl1pPr>
              <a:defRPr/>
            </a:lvl1pPr>
          </a:lstStyle>
          <a:p>
            <a:pPr>
              <a:defRPr/>
            </a:pPr>
            <a:endParaRPr lang="tr-TR"/>
          </a:p>
        </p:txBody>
      </p:sp>
      <p:sp>
        <p:nvSpPr>
          <p:cNvPr id="8" name="Rectangle 48"/>
          <p:cNvSpPr>
            <a:spLocks noGrp="1" noChangeArrowheads="1"/>
          </p:cNvSpPr>
          <p:nvPr>
            <p:ph type="ftr" sz="quarter" idx="11"/>
          </p:nvPr>
        </p:nvSpPr>
        <p:spPr>
          <a:ln/>
        </p:spPr>
        <p:txBody>
          <a:bodyPr/>
          <a:lstStyle>
            <a:lvl1pPr>
              <a:defRPr/>
            </a:lvl1pPr>
          </a:lstStyle>
          <a:p>
            <a:pPr>
              <a:defRPr/>
            </a:pPr>
            <a:endParaRPr lang="tr-TR"/>
          </a:p>
        </p:txBody>
      </p:sp>
      <p:sp>
        <p:nvSpPr>
          <p:cNvPr id="9" name="Rectangle 49"/>
          <p:cNvSpPr>
            <a:spLocks noGrp="1" noChangeArrowheads="1"/>
          </p:cNvSpPr>
          <p:nvPr>
            <p:ph type="sldNum" sz="quarter" idx="12"/>
          </p:nvPr>
        </p:nvSpPr>
        <p:spPr>
          <a:ln/>
        </p:spPr>
        <p:txBody>
          <a:bodyPr/>
          <a:lstStyle>
            <a:lvl1pPr>
              <a:defRPr/>
            </a:lvl1pPr>
          </a:lstStyle>
          <a:p>
            <a:pPr>
              <a:defRPr/>
            </a:pPr>
            <a:fld id="{11E3BFC1-B470-4D23-95B1-FD7DF0501AC7}"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7"/>
          <p:cNvSpPr>
            <a:spLocks noGrp="1" noChangeArrowheads="1"/>
          </p:cNvSpPr>
          <p:nvPr>
            <p:ph type="dt" sz="half" idx="10"/>
          </p:nvPr>
        </p:nvSpPr>
        <p:spPr>
          <a:ln/>
        </p:spPr>
        <p:txBody>
          <a:bodyPr/>
          <a:lstStyle>
            <a:lvl1pPr>
              <a:defRPr/>
            </a:lvl1pPr>
          </a:lstStyle>
          <a:p>
            <a:pPr>
              <a:defRPr/>
            </a:pPr>
            <a:endParaRPr lang="tr-TR"/>
          </a:p>
        </p:txBody>
      </p:sp>
      <p:sp>
        <p:nvSpPr>
          <p:cNvPr id="4" name="Rectangle 48"/>
          <p:cNvSpPr>
            <a:spLocks noGrp="1" noChangeArrowheads="1"/>
          </p:cNvSpPr>
          <p:nvPr>
            <p:ph type="ftr" sz="quarter" idx="11"/>
          </p:nvPr>
        </p:nvSpPr>
        <p:spPr>
          <a:ln/>
        </p:spPr>
        <p:txBody>
          <a:bodyPr/>
          <a:lstStyle>
            <a:lvl1pPr>
              <a:defRPr/>
            </a:lvl1pPr>
          </a:lstStyle>
          <a:p>
            <a:pPr>
              <a:defRPr/>
            </a:pPr>
            <a:endParaRPr lang="tr-TR"/>
          </a:p>
        </p:txBody>
      </p:sp>
      <p:sp>
        <p:nvSpPr>
          <p:cNvPr id="5" name="Rectangle 49"/>
          <p:cNvSpPr>
            <a:spLocks noGrp="1" noChangeArrowheads="1"/>
          </p:cNvSpPr>
          <p:nvPr>
            <p:ph type="sldNum" sz="quarter" idx="12"/>
          </p:nvPr>
        </p:nvSpPr>
        <p:spPr>
          <a:ln/>
        </p:spPr>
        <p:txBody>
          <a:bodyPr/>
          <a:lstStyle>
            <a:lvl1pPr>
              <a:defRPr/>
            </a:lvl1pPr>
          </a:lstStyle>
          <a:p>
            <a:pPr>
              <a:defRPr/>
            </a:pPr>
            <a:fld id="{523FDD3E-A482-4534-AA05-222B77047A3B}"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tr-TR"/>
          </a:p>
        </p:txBody>
      </p:sp>
      <p:sp>
        <p:nvSpPr>
          <p:cNvPr id="3" name="Rectangle 48"/>
          <p:cNvSpPr>
            <a:spLocks noGrp="1" noChangeArrowheads="1"/>
          </p:cNvSpPr>
          <p:nvPr>
            <p:ph type="ftr" sz="quarter" idx="11"/>
          </p:nvPr>
        </p:nvSpPr>
        <p:spPr>
          <a:ln/>
        </p:spPr>
        <p:txBody>
          <a:bodyPr/>
          <a:lstStyle>
            <a:lvl1pPr>
              <a:defRPr/>
            </a:lvl1pPr>
          </a:lstStyle>
          <a:p>
            <a:pPr>
              <a:defRPr/>
            </a:pPr>
            <a:endParaRPr lang="tr-TR"/>
          </a:p>
        </p:txBody>
      </p:sp>
      <p:sp>
        <p:nvSpPr>
          <p:cNvPr id="4" name="Rectangle 49"/>
          <p:cNvSpPr>
            <a:spLocks noGrp="1" noChangeArrowheads="1"/>
          </p:cNvSpPr>
          <p:nvPr>
            <p:ph type="sldNum" sz="quarter" idx="12"/>
          </p:nvPr>
        </p:nvSpPr>
        <p:spPr>
          <a:ln/>
        </p:spPr>
        <p:txBody>
          <a:bodyPr/>
          <a:lstStyle>
            <a:lvl1pPr>
              <a:defRPr/>
            </a:lvl1pPr>
          </a:lstStyle>
          <a:p>
            <a:pPr>
              <a:defRPr/>
            </a:pPr>
            <a:fld id="{BF5AFA22-0B38-4423-B591-D8F6E6BBB78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55EFE9EF-7137-40BF-8C28-465CBF0107E5}"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7"/>
          <p:cNvSpPr>
            <a:spLocks noGrp="1" noChangeArrowheads="1"/>
          </p:cNvSpPr>
          <p:nvPr>
            <p:ph type="dt" sz="half" idx="10"/>
          </p:nvPr>
        </p:nvSpPr>
        <p:spPr>
          <a:ln/>
        </p:spPr>
        <p:txBody>
          <a:bodyPr/>
          <a:lstStyle>
            <a:lvl1pPr>
              <a:defRPr/>
            </a:lvl1pPr>
          </a:lstStyle>
          <a:p>
            <a:pPr>
              <a:defRPr/>
            </a:pPr>
            <a:endParaRPr lang="tr-TR"/>
          </a:p>
        </p:txBody>
      </p:sp>
      <p:sp>
        <p:nvSpPr>
          <p:cNvPr id="6" name="Rectangle 48"/>
          <p:cNvSpPr>
            <a:spLocks noGrp="1" noChangeArrowheads="1"/>
          </p:cNvSpPr>
          <p:nvPr>
            <p:ph type="ftr" sz="quarter" idx="11"/>
          </p:nvPr>
        </p:nvSpPr>
        <p:spPr>
          <a:ln/>
        </p:spPr>
        <p:txBody>
          <a:bodyPr/>
          <a:lstStyle>
            <a:lvl1pPr>
              <a:defRPr/>
            </a:lvl1pPr>
          </a:lstStyle>
          <a:p>
            <a:pPr>
              <a:defRPr/>
            </a:pPr>
            <a:endParaRPr lang="tr-TR"/>
          </a:p>
        </p:txBody>
      </p:sp>
      <p:sp>
        <p:nvSpPr>
          <p:cNvPr id="7" name="Rectangle 49"/>
          <p:cNvSpPr>
            <a:spLocks noGrp="1" noChangeArrowheads="1"/>
          </p:cNvSpPr>
          <p:nvPr>
            <p:ph type="sldNum" sz="quarter" idx="12"/>
          </p:nvPr>
        </p:nvSpPr>
        <p:spPr>
          <a:ln/>
        </p:spPr>
        <p:txBody>
          <a:bodyPr/>
          <a:lstStyle>
            <a:lvl1pPr>
              <a:defRPr/>
            </a:lvl1pPr>
          </a:lstStyle>
          <a:p>
            <a:pPr>
              <a:defRPr/>
            </a:pPr>
            <a:fld id="{46DB0C31-0317-458D-A349-A24F49ADC758}"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7"/>
          <p:cNvSpPr>
            <a:spLocks noGrp="1" noChangeArrowheads="1"/>
          </p:cNvSpPr>
          <p:nvPr>
            <p:ph type="dt" sz="half" idx="10"/>
          </p:nvPr>
        </p:nvSpPr>
        <p:spPr>
          <a:ln/>
        </p:spPr>
        <p:txBody>
          <a:bodyPr/>
          <a:lstStyle>
            <a:lvl1pPr>
              <a:defRPr/>
            </a:lvl1pPr>
          </a:lstStyle>
          <a:p>
            <a:pPr>
              <a:defRPr/>
            </a:pPr>
            <a:endParaRPr lang="tr-TR"/>
          </a:p>
        </p:txBody>
      </p:sp>
      <p:sp>
        <p:nvSpPr>
          <p:cNvPr id="6" name="Rectangle 48"/>
          <p:cNvSpPr>
            <a:spLocks noGrp="1" noChangeArrowheads="1"/>
          </p:cNvSpPr>
          <p:nvPr>
            <p:ph type="ftr" sz="quarter" idx="11"/>
          </p:nvPr>
        </p:nvSpPr>
        <p:spPr>
          <a:ln/>
        </p:spPr>
        <p:txBody>
          <a:bodyPr/>
          <a:lstStyle>
            <a:lvl1pPr>
              <a:defRPr/>
            </a:lvl1pPr>
          </a:lstStyle>
          <a:p>
            <a:pPr>
              <a:defRPr/>
            </a:pPr>
            <a:endParaRPr lang="tr-TR"/>
          </a:p>
        </p:txBody>
      </p:sp>
      <p:sp>
        <p:nvSpPr>
          <p:cNvPr id="7" name="Rectangle 49"/>
          <p:cNvSpPr>
            <a:spLocks noGrp="1" noChangeArrowheads="1"/>
          </p:cNvSpPr>
          <p:nvPr>
            <p:ph type="sldNum" sz="quarter" idx="12"/>
          </p:nvPr>
        </p:nvSpPr>
        <p:spPr>
          <a:ln/>
        </p:spPr>
        <p:txBody>
          <a:bodyPr/>
          <a:lstStyle>
            <a:lvl1pPr>
              <a:defRPr/>
            </a:lvl1pPr>
          </a:lstStyle>
          <a:p>
            <a:pPr>
              <a:defRPr/>
            </a:pPr>
            <a:fld id="{6341628B-B9B3-48EB-874A-3D556B671BD1}"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p>
        </p:txBody>
      </p:sp>
      <p:sp>
        <p:nvSpPr>
          <p:cNvPr id="6" name="Rectangle 49"/>
          <p:cNvSpPr>
            <a:spLocks noGrp="1" noChangeArrowheads="1"/>
          </p:cNvSpPr>
          <p:nvPr>
            <p:ph type="sldNum" sz="quarter" idx="12"/>
          </p:nvPr>
        </p:nvSpPr>
        <p:spPr>
          <a:ln/>
        </p:spPr>
        <p:txBody>
          <a:bodyPr/>
          <a:lstStyle>
            <a:lvl1pPr>
              <a:defRPr/>
            </a:lvl1pPr>
          </a:lstStyle>
          <a:p>
            <a:pPr>
              <a:defRPr/>
            </a:pPr>
            <a:fld id="{ECC0A27A-CB43-43DE-8F3C-D1A1C8320D1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6225" y="103188"/>
            <a:ext cx="2060575" cy="59531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42913" y="103188"/>
            <a:ext cx="6030912" cy="5953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p:cNvSpPr>
            <a:spLocks noGrp="1" noChangeArrowheads="1"/>
          </p:cNvSpPr>
          <p:nvPr>
            <p:ph type="dt" sz="half" idx="10"/>
          </p:nvPr>
        </p:nvSpPr>
        <p:spPr>
          <a:ln/>
        </p:spPr>
        <p:txBody>
          <a:bodyPr/>
          <a:lstStyle>
            <a:lvl1pPr>
              <a:defRPr/>
            </a:lvl1pPr>
          </a:lstStyle>
          <a:p>
            <a:pPr>
              <a:defRPr/>
            </a:pPr>
            <a:endParaRPr lang="tr-TR"/>
          </a:p>
        </p:txBody>
      </p:sp>
      <p:sp>
        <p:nvSpPr>
          <p:cNvPr id="5" name="Rectangle 48"/>
          <p:cNvSpPr>
            <a:spLocks noGrp="1" noChangeArrowheads="1"/>
          </p:cNvSpPr>
          <p:nvPr>
            <p:ph type="ftr" sz="quarter" idx="11"/>
          </p:nvPr>
        </p:nvSpPr>
        <p:spPr>
          <a:ln/>
        </p:spPr>
        <p:txBody>
          <a:bodyPr/>
          <a:lstStyle>
            <a:lvl1pPr>
              <a:defRPr/>
            </a:lvl1pPr>
          </a:lstStyle>
          <a:p>
            <a:pPr>
              <a:defRPr/>
            </a:pPr>
            <a:endParaRPr lang="tr-TR"/>
          </a:p>
        </p:txBody>
      </p:sp>
      <p:sp>
        <p:nvSpPr>
          <p:cNvPr id="6" name="Rectangle 49"/>
          <p:cNvSpPr>
            <a:spLocks noGrp="1" noChangeArrowheads="1"/>
          </p:cNvSpPr>
          <p:nvPr>
            <p:ph type="sldNum" sz="quarter" idx="12"/>
          </p:nvPr>
        </p:nvSpPr>
        <p:spPr>
          <a:ln/>
        </p:spPr>
        <p:txBody>
          <a:bodyPr/>
          <a:lstStyle>
            <a:lvl1pPr>
              <a:defRPr/>
            </a:lvl1pPr>
          </a:lstStyle>
          <a:p>
            <a:pPr>
              <a:defRPr/>
            </a:pPr>
            <a:fld id="{040F64B2-442E-48ED-9370-76908E88280F}"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BF3F0F-E1B2-4848-8851-67B305246E7B}"/>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CE6FFF71-4207-4CD6-801E-E8BA6CA629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61AA70F-9602-45C7-9149-D1661432B499}"/>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D51937D9-5AD5-4846-A5C7-0F9B31503949}"/>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B97EB4C4-CD93-460A-9BC5-17509D9D84BC}"/>
              </a:ext>
            </a:extLst>
          </p:cNvPr>
          <p:cNvSpPr>
            <a:spLocks noGrp="1"/>
          </p:cNvSpPr>
          <p:nvPr>
            <p:ph type="sldNum" sz="quarter" idx="12"/>
          </p:nvPr>
        </p:nvSpPr>
        <p:spPr/>
        <p:txBody>
          <a:bodyPr/>
          <a:lstStyle/>
          <a:p>
            <a:pPr>
              <a:defRPr/>
            </a:pPr>
            <a:fld id="{EED2C440-5D95-449B-8817-2C10E1801C2D}" type="slidenum">
              <a:rPr lang="tr-TR" smtClean="0"/>
              <a:pPr>
                <a:defRPr/>
              </a:pPr>
              <a:t>‹#›</a:t>
            </a:fld>
            <a:endParaRPr lang="tr-TR"/>
          </a:p>
        </p:txBody>
      </p:sp>
    </p:spTree>
    <p:extLst>
      <p:ext uri="{BB962C8B-B14F-4D97-AF65-F5344CB8AC3E}">
        <p14:creationId xmlns:p14="http://schemas.microsoft.com/office/powerpoint/2010/main" val="301825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BF9AC-DC54-4E95-AB33-58B405D55E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82F074-833A-455E-9915-BFD48A65E5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479578-819D-4CD1-A5C3-0BDE24B9F23B}"/>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2C941D69-8306-40DB-BDC8-07410A111350}"/>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3DD1EBF6-B341-40A1-83FD-7C7C7D5E71A9}"/>
              </a:ext>
            </a:extLst>
          </p:cNvPr>
          <p:cNvSpPr>
            <a:spLocks noGrp="1"/>
          </p:cNvSpPr>
          <p:nvPr>
            <p:ph type="sldNum" sz="quarter" idx="12"/>
          </p:nvPr>
        </p:nvSpPr>
        <p:spPr/>
        <p:txBody>
          <a:bodyPr/>
          <a:lstStyle/>
          <a:p>
            <a:pPr>
              <a:defRPr/>
            </a:pPr>
            <a:fld id="{7D3AD0D1-40D1-4FB4-AA93-489FFB15075D}" type="slidenum">
              <a:rPr lang="tr-TR" smtClean="0"/>
              <a:pPr>
                <a:defRPr/>
              </a:pPr>
              <a:t>‹#›</a:t>
            </a:fld>
            <a:endParaRPr lang="tr-TR"/>
          </a:p>
        </p:txBody>
      </p:sp>
    </p:spTree>
    <p:extLst>
      <p:ext uri="{BB962C8B-B14F-4D97-AF65-F5344CB8AC3E}">
        <p14:creationId xmlns:p14="http://schemas.microsoft.com/office/powerpoint/2010/main" val="60430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D42E3-83A0-42BF-822D-D01D83EBAF57}"/>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581F6BD-AB24-45EC-814C-9E35A6480C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BB58101-0D3A-453C-9C08-84CF5D54991F}"/>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7E6EF9D6-AA22-47E2-998E-3F81654A17AC}"/>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28522589-04C7-40B8-9A5E-F643B0354ABE}"/>
              </a:ext>
            </a:extLst>
          </p:cNvPr>
          <p:cNvSpPr>
            <a:spLocks noGrp="1"/>
          </p:cNvSpPr>
          <p:nvPr>
            <p:ph type="sldNum" sz="quarter" idx="12"/>
          </p:nvPr>
        </p:nvSpPr>
        <p:spPr/>
        <p:txBody>
          <a:bodyPr/>
          <a:lstStyle/>
          <a:p>
            <a:pPr>
              <a:defRPr/>
            </a:pPr>
            <a:fld id="{2B14EFEF-C4AE-44D5-8457-913667BDD135}" type="slidenum">
              <a:rPr lang="tr-TR" smtClean="0"/>
              <a:pPr>
                <a:defRPr/>
              </a:pPr>
              <a:t>‹#›</a:t>
            </a:fld>
            <a:endParaRPr lang="tr-TR"/>
          </a:p>
        </p:txBody>
      </p:sp>
    </p:spTree>
    <p:extLst>
      <p:ext uri="{BB962C8B-B14F-4D97-AF65-F5344CB8AC3E}">
        <p14:creationId xmlns:p14="http://schemas.microsoft.com/office/powerpoint/2010/main" val="373070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7B9E61-5D18-4A03-BB86-9C5B1F88C3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12EC392-89BB-4FE2-A9AC-4FFF8FA4068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04D015-7D90-4F1B-94CB-F1B4A442B2D2}"/>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9E5C908-3854-43DC-98F1-ED04D7C2A8B8}"/>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8282A056-6A11-40A3-B8AD-3CE5A3F7A148}"/>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53226AD3-D974-41C6-8159-D7B1CA0D7C24}"/>
              </a:ext>
            </a:extLst>
          </p:cNvPr>
          <p:cNvSpPr>
            <a:spLocks noGrp="1"/>
          </p:cNvSpPr>
          <p:nvPr>
            <p:ph type="sldNum" sz="quarter" idx="12"/>
          </p:nvPr>
        </p:nvSpPr>
        <p:spPr/>
        <p:txBody>
          <a:bodyPr/>
          <a:lstStyle/>
          <a:p>
            <a:pPr>
              <a:defRPr/>
            </a:pPr>
            <a:fld id="{4CFA0205-91C0-4721-B82C-6666FC47C437}" type="slidenum">
              <a:rPr lang="tr-TR" smtClean="0"/>
              <a:pPr>
                <a:defRPr/>
              </a:pPr>
              <a:t>‹#›</a:t>
            </a:fld>
            <a:endParaRPr lang="tr-TR"/>
          </a:p>
        </p:txBody>
      </p:sp>
    </p:spTree>
    <p:extLst>
      <p:ext uri="{BB962C8B-B14F-4D97-AF65-F5344CB8AC3E}">
        <p14:creationId xmlns:p14="http://schemas.microsoft.com/office/powerpoint/2010/main" val="1776525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EB2C88-AD7F-4EEA-8DAF-678BB12EBC31}"/>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E7E99A0-E705-4D70-A5CA-71BA7CF7A3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C710011-20A5-45FA-AD2A-E0F5ABEFCB0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3FFC29E-BCAD-4B24-B9F2-CA17246765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6265BCD-4C62-4FD0-AB34-5EF251953014}"/>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09DDE26-B442-4192-9AC2-014824453828}"/>
              </a:ext>
            </a:extLst>
          </p:cNvPr>
          <p:cNvSpPr>
            <a:spLocks noGrp="1"/>
          </p:cNvSpPr>
          <p:nvPr>
            <p:ph type="dt" sz="half" idx="10"/>
          </p:nvPr>
        </p:nvSpPr>
        <p:spPr/>
        <p:txBody>
          <a:bodyPr/>
          <a:lstStyle/>
          <a:p>
            <a:pPr>
              <a:defRPr/>
            </a:pPr>
            <a:endParaRPr lang="tr-TR"/>
          </a:p>
        </p:txBody>
      </p:sp>
      <p:sp>
        <p:nvSpPr>
          <p:cNvPr id="8" name="Alt Bilgi Yer Tutucusu 7">
            <a:extLst>
              <a:ext uri="{FF2B5EF4-FFF2-40B4-BE49-F238E27FC236}">
                <a16:creationId xmlns:a16="http://schemas.microsoft.com/office/drawing/2014/main" id="{20C88A29-A166-4B09-834C-11E80B6A136C}"/>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3C3E7E2B-6A77-43B8-904C-B6FE3FE34C53}"/>
              </a:ext>
            </a:extLst>
          </p:cNvPr>
          <p:cNvSpPr>
            <a:spLocks noGrp="1"/>
          </p:cNvSpPr>
          <p:nvPr>
            <p:ph type="sldNum" sz="quarter" idx="12"/>
          </p:nvPr>
        </p:nvSpPr>
        <p:spPr/>
        <p:txBody>
          <a:bodyPr/>
          <a:lstStyle/>
          <a:p>
            <a:pPr>
              <a:defRPr/>
            </a:pPr>
            <a:fld id="{DC9A7451-7D4D-4B99-BED8-53C9C81FF988}" type="slidenum">
              <a:rPr lang="tr-TR" smtClean="0"/>
              <a:pPr>
                <a:defRPr/>
              </a:pPr>
              <a:t>‹#›</a:t>
            </a:fld>
            <a:endParaRPr lang="tr-TR"/>
          </a:p>
        </p:txBody>
      </p:sp>
    </p:spTree>
    <p:extLst>
      <p:ext uri="{BB962C8B-B14F-4D97-AF65-F5344CB8AC3E}">
        <p14:creationId xmlns:p14="http://schemas.microsoft.com/office/powerpoint/2010/main" val="2082899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3477F-1FCE-415E-85DA-7FF2FAD3DB6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5F8DEBA-B452-4572-8255-8FBE426EF22F}"/>
              </a:ext>
            </a:extLst>
          </p:cNvPr>
          <p:cNvSpPr>
            <a:spLocks noGrp="1"/>
          </p:cNvSpPr>
          <p:nvPr>
            <p:ph type="dt" sz="half" idx="10"/>
          </p:nvPr>
        </p:nvSpPr>
        <p:spPr/>
        <p:txBody>
          <a:bodyPr/>
          <a:lstStyle/>
          <a:p>
            <a:pPr>
              <a:defRPr/>
            </a:pPr>
            <a:endParaRPr lang="tr-TR"/>
          </a:p>
        </p:txBody>
      </p:sp>
      <p:sp>
        <p:nvSpPr>
          <p:cNvPr id="4" name="Alt Bilgi Yer Tutucusu 3">
            <a:extLst>
              <a:ext uri="{FF2B5EF4-FFF2-40B4-BE49-F238E27FC236}">
                <a16:creationId xmlns:a16="http://schemas.microsoft.com/office/drawing/2014/main" id="{53E9D60B-3858-4104-813F-D9454DF23AF7}"/>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75F1B305-7F3D-4BB5-AC22-FDD1E8DE15D8}"/>
              </a:ext>
            </a:extLst>
          </p:cNvPr>
          <p:cNvSpPr>
            <a:spLocks noGrp="1"/>
          </p:cNvSpPr>
          <p:nvPr>
            <p:ph type="sldNum" sz="quarter" idx="12"/>
          </p:nvPr>
        </p:nvSpPr>
        <p:spPr/>
        <p:txBody>
          <a:bodyPr/>
          <a:lstStyle/>
          <a:p>
            <a:pPr>
              <a:defRPr/>
            </a:pPr>
            <a:fld id="{57F2E22C-E7F2-41D9-AB5D-05F8285ED824}" type="slidenum">
              <a:rPr lang="tr-TR" smtClean="0"/>
              <a:pPr>
                <a:defRPr/>
              </a:pPr>
              <a:t>‹#›</a:t>
            </a:fld>
            <a:endParaRPr lang="tr-TR"/>
          </a:p>
        </p:txBody>
      </p:sp>
    </p:spTree>
    <p:extLst>
      <p:ext uri="{BB962C8B-B14F-4D97-AF65-F5344CB8AC3E}">
        <p14:creationId xmlns:p14="http://schemas.microsoft.com/office/powerpoint/2010/main" val="98924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9771EECC-7204-41DE-9A6F-2F873E06FBF6}"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2F65512-FCC5-454A-AB98-6A18D7029120}"/>
              </a:ext>
            </a:extLst>
          </p:cNvPr>
          <p:cNvSpPr>
            <a:spLocks noGrp="1"/>
          </p:cNvSpPr>
          <p:nvPr>
            <p:ph type="dt" sz="half" idx="10"/>
          </p:nvPr>
        </p:nvSpPr>
        <p:spPr/>
        <p:txBody>
          <a:bodyPr/>
          <a:lstStyle/>
          <a:p>
            <a:pPr>
              <a:defRPr/>
            </a:pPr>
            <a:endParaRPr lang="tr-TR"/>
          </a:p>
        </p:txBody>
      </p:sp>
      <p:sp>
        <p:nvSpPr>
          <p:cNvPr id="3" name="Alt Bilgi Yer Tutucusu 2">
            <a:extLst>
              <a:ext uri="{FF2B5EF4-FFF2-40B4-BE49-F238E27FC236}">
                <a16:creationId xmlns:a16="http://schemas.microsoft.com/office/drawing/2014/main" id="{05F7988C-9FA8-40C8-8E39-22B7A0C518ED}"/>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4B3BC6D9-9ACA-4F4C-A674-314188C1B9E8}"/>
              </a:ext>
            </a:extLst>
          </p:cNvPr>
          <p:cNvSpPr>
            <a:spLocks noGrp="1"/>
          </p:cNvSpPr>
          <p:nvPr>
            <p:ph type="sldNum" sz="quarter" idx="12"/>
          </p:nvPr>
        </p:nvSpPr>
        <p:spPr/>
        <p:txBody>
          <a:bodyPr/>
          <a:lstStyle/>
          <a:p>
            <a:pPr>
              <a:defRPr/>
            </a:pPr>
            <a:fld id="{1C332FE4-7702-4957-B9FE-7027DBC30F98}" type="slidenum">
              <a:rPr lang="tr-TR" smtClean="0"/>
              <a:pPr>
                <a:defRPr/>
              </a:pPr>
              <a:t>‹#›</a:t>
            </a:fld>
            <a:endParaRPr lang="tr-TR"/>
          </a:p>
        </p:txBody>
      </p:sp>
    </p:spTree>
    <p:extLst>
      <p:ext uri="{BB962C8B-B14F-4D97-AF65-F5344CB8AC3E}">
        <p14:creationId xmlns:p14="http://schemas.microsoft.com/office/powerpoint/2010/main" val="3624109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0D79F8-52D6-4451-AEE1-1159F4CF14E9}"/>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95F39B0-6C66-4FC0-9C4C-80DBB5B29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46B4D05-15E9-446E-8ABA-7550EC4DDE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7B13D4-2BD6-47E7-B05D-00D8BE81F5C3}"/>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6B79C5F3-7E5E-4C6F-88F6-2E7392AE92DF}"/>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B4E1B912-876A-4E4C-B31B-A5241D9ABDBC}"/>
              </a:ext>
            </a:extLst>
          </p:cNvPr>
          <p:cNvSpPr>
            <a:spLocks noGrp="1"/>
          </p:cNvSpPr>
          <p:nvPr>
            <p:ph type="sldNum" sz="quarter" idx="12"/>
          </p:nvPr>
        </p:nvSpPr>
        <p:spPr/>
        <p:txBody>
          <a:bodyPr/>
          <a:lstStyle/>
          <a:p>
            <a:pPr>
              <a:defRPr/>
            </a:pPr>
            <a:fld id="{1EE6C2AB-0F57-408A-9444-A45F0413F8D5}" type="slidenum">
              <a:rPr lang="tr-TR" smtClean="0"/>
              <a:pPr>
                <a:defRPr/>
              </a:pPr>
              <a:t>‹#›</a:t>
            </a:fld>
            <a:endParaRPr lang="tr-TR"/>
          </a:p>
        </p:txBody>
      </p:sp>
    </p:spTree>
    <p:extLst>
      <p:ext uri="{BB962C8B-B14F-4D97-AF65-F5344CB8AC3E}">
        <p14:creationId xmlns:p14="http://schemas.microsoft.com/office/powerpoint/2010/main" val="2596558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F3735F-EDC1-41A9-9614-642ACAB77A56}"/>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CE5B8A7-3B3F-4497-9DD3-F30509CEE3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9F15A40E-51E3-457E-BFB0-549905EB95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6C4A19A-B3C3-494D-9BCA-71A0172A0420}"/>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CE1A0B87-4971-4DD8-827E-3E6E90839CF1}"/>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0AA4F0A5-CE85-4BE3-9FE6-799D66F6E413}"/>
              </a:ext>
            </a:extLst>
          </p:cNvPr>
          <p:cNvSpPr>
            <a:spLocks noGrp="1"/>
          </p:cNvSpPr>
          <p:nvPr>
            <p:ph type="sldNum" sz="quarter" idx="12"/>
          </p:nvPr>
        </p:nvSpPr>
        <p:spPr/>
        <p:txBody>
          <a:bodyPr/>
          <a:lstStyle/>
          <a:p>
            <a:pPr>
              <a:defRPr/>
            </a:pPr>
            <a:fld id="{4C890AF9-87A6-4A50-BEE8-2755C37FDED7}" type="slidenum">
              <a:rPr lang="tr-TR" smtClean="0"/>
              <a:pPr>
                <a:defRPr/>
              </a:pPr>
              <a:t>‹#›</a:t>
            </a:fld>
            <a:endParaRPr lang="tr-TR"/>
          </a:p>
        </p:txBody>
      </p:sp>
    </p:spTree>
    <p:extLst>
      <p:ext uri="{BB962C8B-B14F-4D97-AF65-F5344CB8AC3E}">
        <p14:creationId xmlns:p14="http://schemas.microsoft.com/office/powerpoint/2010/main" val="1184033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F74B0-6FE4-43BD-8A49-C3310645076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98EEBA-D998-40BE-85DD-D1641F8E424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218C47-29C6-4BED-BB7B-42BD4A00B0CA}"/>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B3CA430-C6F6-4133-B8B9-EFE4A1435FF8}"/>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1C7BFBF0-7F8C-4924-A12F-597C095886A7}"/>
              </a:ext>
            </a:extLst>
          </p:cNvPr>
          <p:cNvSpPr>
            <a:spLocks noGrp="1"/>
          </p:cNvSpPr>
          <p:nvPr>
            <p:ph type="sldNum" sz="quarter" idx="12"/>
          </p:nvPr>
        </p:nvSpPr>
        <p:spPr/>
        <p:txBody>
          <a:bodyPr/>
          <a:lstStyle/>
          <a:p>
            <a:pPr>
              <a:defRPr/>
            </a:pPr>
            <a:fld id="{2B14EFEF-C4AE-44D5-8457-913667BDD135}" type="slidenum">
              <a:rPr lang="tr-TR" smtClean="0"/>
              <a:pPr>
                <a:defRPr/>
              </a:pPr>
              <a:t>‹#›</a:t>
            </a:fld>
            <a:endParaRPr lang="tr-TR"/>
          </a:p>
        </p:txBody>
      </p:sp>
    </p:spTree>
    <p:extLst>
      <p:ext uri="{BB962C8B-B14F-4D97-AF65-F5344CB8AC3E}">
        <p14:creationId xmlns:p14="http://schemas.microsoft.com/office/powerpoint/2010/main" val="377000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B92E989-7BE1-48F8-BEA3-C0DD4F5B9747}"/>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5E12E50-DC32-488F-B043-F126F0734940}"/>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948AF8-8707-4196-BCD1-E3F27638EDE3}"/>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C5275CE-E192-486E-A681-4B693F56E2EB}"/>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7D552AEE-3B05-419A-A102-C272DBB33E8E}"/>
              </a:ext>
            </a:extLst>
          </p:cNvPr>
          <p:cNvSpPr>
            <a:spLocks noGrp="1"/>
          </p:cNvSpPr>
          <p:nvPr>
            <p:ph type="sldNum" sz="quarter" idx="12"/>
          </p:nvPr>
        </p:nvSpPr>
        <p:spPr/>
        <p:txBody>
          <a:bodyPr/>
          <a:lstStyle/>
          <a:p>
            <a:pPr>
              <a:defRPr/>
            </a:pPr>
            <a:fld id="{749F0376-FCE4-4865-8807-FB02D781A700}" type="slidenum">
              <a:rPr lang="tr-TR" smtClean="0"/>
              <a:pPr>
                <a:defRPr/>
              </a:pPr>
              <a:t>‹#›</a:t>
            </a:fld>
            <a:endParaRPr lang="tr-TR"/>
          </a:p>
        </p:txBody>
      </p:sp>
    </p:spTree>
    <p:extLst>
      <p:ext uri="{BB962C8B-B14F-4D97-AF65-F5344CB8AC3E}">
        <p14:creationId xmlns:p14="http://schemas.microsoft.com/office/powerpoint/2010/main" val="3009034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BF3F0F-E1B2-4848-8851-67B305246E7B}"/>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CE6FFF71-4207-4CD6-801E-E8BA6CA629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61AA70F-9602-45C7-9149-D1661432B499}"/>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D51937D9-5AD5-4846-A5C7-0F9B31503949}"/>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B97EB4C4-CD93-460A-9BC5-17509D9D84BC}"/>
              </a:ext>
            </a:extLst>
          </p:cNvPr>
          <p:cNvSpPr>
            <a:spLocks noGrp="1"/>
          </p:cNvSpPr>
          <p:nvPr>
            <p:ph type="sldNum" sz="quarter" idx="12"/>
          </p:nvPr>
        </p:nvSpPr>
        <p:spPr/>
        <p:txBody>
          <a:bodyPr/>
          <a:lstStyle/>
          <a:p>
            <a:pPr>
              <a:defRPr/>
            </a:pPr>
            <a:fld id="{0491647E-4090-46C2-AE4D-FC1AD039FC86}" type="slidenum">
              <a:rPr lang="tr-TR" smtClean="0"/>
              <a:pPr>
                <a:defRPr/>
              </a:pPr>
              <a:t>‹#›</a:t>
            </a:fld>
            <a:endParaRPr lang="tr-TR"/>
          </a:p>
        </p:txBody>
      </p:sp>
    </p:spTree>
    <p:extLst>
      <p:ext uri="{BB962C8B-B14F-4D97-AF65-F5344CB8AC3E}">
        <p14:creationId xmlns:p14="http://schemas.microsoft.com/office/powerpoint/2010/main" val="1856101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BF9AC-DC54-4E95-AB33-58B405D55E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82F074-833A-455E-9915-BFD48A65E5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479578-819D-4CD1-A5C3-0BDE24B9F23B}"/>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2C941D69-8306-40DB-BDC8-07410A111350}"/>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3DD1EBF6-B341-40A1-83FD-7C7C7D5E71A9}"/>
              </a:ext>
            </a:extLst>
          </p:cNvPr>
          <p:cNvSpPr>
            <a:spLocks noGrp="1"/>
          </p:cNvSpPr>
          <p:nvPr>
            <p:ph type="sldNum" sz="quarter" idx="12"/>
          </p:nvPr>
        </p:nvSpPr>
        <p:spPr/>
        <p:txBody>
          <a:bodyPr/>
          <a:lstStyle/>
          <a:p>
            <a:pPr>
              <a:defRPr/>
            </a:pPr>
            <a:fld id="{64E897B5-3108-4AB4-9A29-6680E1B09B51}" type="slidenum">
              <a:rPr lang="tr-TR" smtClean="0"/>
              <a:pPr>
                <a:defRPr/>
              </a:pPr>
              <a:t>‹#›</a:t>
            </a:fld>
            <a:endParaRPr lang="tr-TR"/>
          </a:p>
        </p:txBody>
      </p:sp>
    </p:spTree>
    <p:extLst>
      <p:ext uri="{BB962C8B-B14F-4D97-AF65-F5344CB8AC3E}">
        <p14:creationId xmlns:p14="http://schemas.microsoft.com/office/powerpoint/2010/main" val="3954906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D42E3-83A0-42BF-822D-D01D83EBAF57}"/>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581F6BD-AB24-45EC-814C-9E35A6480C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BB58101-0D3A-453C-9C08-84CF5D54991F}"/>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7E6EF9D6-AA22-47E2-998E-3F81654A17AC}"/>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28522589-04C7-40B8-9A5E-F643B0354ABE}"/>
              </a:ext>
            </a:extLst>
          </p:cNvPr>
          <p:cNvSpPr>
            <a:spLocks noGrp="1"/>
          </p:cNvSpPr>
          <p:nvPr>
            <p:ph type="sldNum" sz="quarter" idx="12"/>
          </p:nvPr>
        </p:nvSpPr>
        <p:spPr/>
        <p:txBody>
          <a:bodyPr/>
          <a:lstStyle/>
          <a:p>
            <a:pPr>
              <a:defRPr/>
            </a:pPr>
            <a:fld id="{13031B37-5E0A-4DE5-B243-46ED89D8E95C}" type="slidenum">
              <a:rPr lang="tr-TR" smtClean="0"/>
              <a:pPr>
                <a:defRPr/>
              </a:pPr>
              <a:t>‹#›</a:t>
            </a:fld>
            <a:endParaRPr lang="tr-TR"/>
          </a:p>
        </p:txBody>
      </p:sp>
    </p:spTree>
    <p:extLst>
      <p:ext uri="{BB962C8B-B14F-4D97-AF65-F5344CB8AC3E}">
        <p14:creationId xmlns:p14="http://schemas.microsoft.com/office/powerpoint/2010/main" val="4265356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7B9E61-5D18-4A03-BB86-9C5B1F88C3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12EC392-89BB-4FE2-A9AC-4FFF8FA4068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04D015-7D90-4F1B-94CB-F1B4A442B2D2}"/>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9E5C908-3854-43DC-98F1-ED04D7C2A8B8}"/>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8282A056-6A11-40A3-B8AD-3CE5A3F7A148}"/>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53226AD3-D974-41C6-8159-D7B1CA0D7C24}"/>
              </a:ext>
            </a:extLst>
          </p:cNvPr>
          <p:cNvSpPr>
            <a:spLocks noGrp="1"/>
          </p:cNvSpPr>
          <p:nvPr>
            <p:ph type="sldNum" sz="quarter" idx="12"/>
          </p:nvPr>
        </p:nvSpPr>
        <p:spPr/>
        <p:txBody>
          <a:bodyPr/>
          <a:lstStyle/>
          <a:p>
            <a:pPr>
              <a:defRPr/>
            </a:pPr>
            <a:fld id="{4ACE2A1E-CA1C-4201-AC6F-09B0ECE490B4}" type="slidenum">
              <a:rPr lang="tr-TR" smtClean="0"/>
              <a:pPr>
                <a:defRPr/>
              </a:pPr>
              <a:t>‹#›</a:t>
            </a:fld>
            <a:endParaRPr lang="tr-TR"/>
          </a:p>
        </p:txBody>
      </p:sp>
    </p:spTree>
    <p:extLst>
      <p:ext uri="{BB962C8B-B14F-4D97-AF65-F5344CB8AC3E}">
        <p14:creationId xmlns:p14="http://schemas.microsoft.com/office/powerpoint/2010/main" val="205763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EB2C88-AD7F-4EEA-8DAF-678BB12EBC31}"/>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E7E99A0-E705-4D70-A5CA-71BA7CF7A3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C710011-20A5-45FA-AD2A-E0F5ABEFCB0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3FFC29E-BCAD-4B24-B9F2-CA17246765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6265BCD-4C62-4FD0-AB34-5EF251953014}"/>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09DDE26-B442-4192-9AC2-014824453828}"/>
              </a:ext>
            </a:extLst>
          </p:cNvPr>
          <p:cNvSpPr>
            <a:spLocks noGrp="1"/>
          </p:cNvSpPr>
          <p:nvPr>
            <p:ph type="dt" sz="half" idx="10"/>
          </p:nvPr>
        </p:nvSpPr>
        <p:spPr/>
        <p:txBody>
          <a:bodyPr/>
          <a:lstStyle/>
          <a:p>
            <a:pPr>
              <a:defRPr/>
            </a:pPr>
            <a:endParaRPr lang="tr-TR"/>
          </a:p>
        </p:txBody>
      </p:sp>
      <p:sp>
        <p:nvSpPr>
          <p:cNvPr id="8" name="Alt Bilgi Yer Tutucusu 7">
            <a:extLst>
              <a:ext uri="{FF2B5EF4-FFF2-40B4-BE49-F238E27FC236}">
                <a16:creationId xmlns:a16="http://schemas.microsoft.com/office/drawing/2014/main" id="{20C88A29-A166-4B09-834C-11E80B6A136C}"/>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3C3E7E2B-6A77-43B8-904C-B6FE3FE34C53}"/>
              </a:ext>
            </a:extLst>
          </p:cNvPr>
          <p:cNvSpPr>
            <a:spLocks noGrp="1"/>
          </p:cNvSpPr>
          <p:nvPr>
            <p:ph type="sldNum" sz="quarter" idx="12"/>
          </p:nvPr>
        </p:nvSpPr>
        <p:spPr/>
        <p:txBody>
          <a:bodyPr/>
          <a:lstStyle/>
          <a:p>
            <a:pPr>
              <a:defRPr/>
            </a:pPr>
            <a:fld id="{242B5356-B481-4431-825A-D7CC66A86B89}" type="slidenum">
              <a:rPr lang="tr-TR" smtClean="0"/>
              <a:pPr>
                <a:defRPr/>
              </a:pPr>
              <a:t>‹#›</a:t>
            </a:fld>
            <a:endParaRPr lang="tr-TR"/>
          </a:p>
        </p:txBody>
      </p:sp>
    </p:spTree>
    <p:extLst>
      <p:ext uri="{BB962C8B-B14F-4D97-AF65-F5344CB8AC3E}">
        <p14:creationId xmlns:p14="http://schemas.microsoft.com/office/powerpoint/2010/main" val="147997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8"/>
          <p:cNvSpPr>
            <a:spLocks noGrp="1" noChangeArrowheads="1"/>
          </p:cNvSpPr>
          <p:nvPr>
            <p:ph type="dt" sz="half" idx="10"/>
          </p:nvPr>
        </p:nvSpPr>
        <p:spPr>
          <a:ln/>
        </p:spPr>
        <p:txBody>
          <a:bodyPr/>
          <a:lstStyle>
            <a:lvl1pPr>
              <a:defRPr/>
            </a:lvl1pPr>
          </a:lstStyle>
          <a:p>
            <a:pPr>
              <a:defRPr/>
            </a:pPr>
            <a:endParaRPr lang="tr-TR"/>
          </a:p>
        </p:txBody>
      </p:sp>
      <p:sp>
        <p:nvSpPr>
          <p:cNvPr id="8" name="Rectangle 9"/>
          <p:cNvSpPr>
            <a:spLocks noGrp="1" noChangeArrowheads="1"/>
          </p:cNvSpPr>
          <p:nvPr>
            <p:ph type="ftr" sz="quarter" idx="11"/>
          </p:nvPr>
        </p:nvSpPr>
        <p:spPr>
          <a:ln/>
        </p:spPr>
        <p:txBody>
          <a:bodyPr/>
          <a:lstStyle>
            <a:lvl1pPr>
              <a:defRPr/>
            </a:lvl1pPr>
          </a:lstStyle>
          <a:p>
            <a:pPr>
              <a:defRPr/>
            </a:pPr>
            <a:endParaRPr lang="tr-TR"/>
          </a:p>
        </p:txBody>
      </p:sp>
      <p:sp>
        <p:nvSpPr>
          <p:cNvPr id="9" name="Rectangle 10"/>
          <p:cNvSpPr>
            <a:spLocks noGrp="1" noChangeArrowheads="1"/>
          </p:cNvSpPr>
          <p:nvPr>
            <p:ph type="sldNum" sz="quarter" idx="12"/>
          </p:nvPr>
        </p:nvSpPr>
        <p:spPr>
          <a:ln/>
        </p:spPr>
        <p:txBody>
          <a:bodyPr/>
          <a:lstStyle>
            <a:lvl1pPr>
              <a:defRPr/>
            </a:lvl1pPr>
          </a:lstStyle>
          <a:p>
            <a:pPr>
              <a:defRPr/>
            </a:pPr>
            <a:fld id="{22F7010F-CE4B-4DFE-93A3-BB02250FF147}"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3477F-1FCE-415E-85DA-7FF2FAD3DB6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5F8DEBA-B452-4572-8255-8FBE426EF22F}"/>
              </a:ext>
            </a:extLst>
          </p:cNvPr>
          <p:cNvSpPr>
            <a:spLocks noGrp="1"/>
          </p:cNvSpPr>
          <p:nvPr>
            <p:ph type="dt" sz="half" idx="10"/>
          </p:nvPr>
        </p:nvSpPr>
        <p:spPr/>
        <p:txBody>
          <a:bodyPr/>
          <a:lstStyle/>
          <a:p>
            <a:pPr>
              <a:defRPr/>
            </a:pPr>
            <a:endParaRPr lang="tr-TR"/>
          </a:p>
        </p:txBody>
      </p:sp>
      <p:sp>
        <p:nvSpPr>
          <p:cNvPr id="4" name="Alt Bilgi Yer Tutucusu 3">
            <a:extLst>
              <a:ext uri="{FF2B5EF4-FFF2-40B4-BE49-F238E27FC236}">
                <a16:creationId xmlns:a16="http://schemas.microsoft.com/office/drawing/2014/main" id="{53E9D60B-3858-4104-813F-D9454DF23AF7}"/>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75F1B305-7F3D-4BB5-AC22-FDD1E8DE15D8}"/>
              </a:ext>
            </a:extLst>
          </p:cNvPr>
          <p:cNvSpPr>
            <a:spLocks noGrp="1"/>
          </p:cNvSpPr>
          <p:nvPr>
            <p:ph type="sldNum" sz="quarter" idx="12"/>
          </p:nvPr>
        </p:nvSpPr>
        <p:spPr/>
        <p:txBody>
          <a:bodyPr/>
          <a:lstStyle/>
          <a:p>
            <a:pPr>
              <a:defRPr/>
            </a:pPr>
            <a:fld id="{ECC926D9-40BD-40EB-8F6E-7C218B68B1D1}" type="slidenum">
              <a:rPr lang="tr-TR" smtClean="0"/>
              <a:pPr>
                <a:defRPr/>
              </a:pPr>
              <a:t>‹#›</a:t>
            </a:fld>
            <a:endParaRPr lang="tr-TR"/>
          </a:p>
        </p:txBody>
      </p:sp>
    </p:spTree>
    <p:extLst>
      <p:ext uri="{BB962C8B-B14F-4D97-AF65-F5344CB8AC3E}">
        <p14:creationId xmlns:p14="http://schemas.microsoft.com/office/powerpoint/2010/main" val="948871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2F65512-FCC5-454A-AB98-6A18D7029120}"/>
              </a:ext>
            </a:extLst>
          </p:cNvPr>
          <p:cNvSpPr>
            <a:spLocks noGrp="1"/>
          </p:cNvSpPr>
          <p:nvPr>
            <p:ph type="dt" sz="half" idx="10"/>
          </p:nvPr>
        </p:nvSpPr>
        <p:spPr/>
        <p:txBody>
          <a:bodyPr/>
          <a:lstStyle/>
          <a:p>
            <a:pPr>
              <a:defRPr/>
            </a:pPr>
            <a:endParaRPr lang="tr-TR"/>
          </a:p>
        </p:txBody>
      </p:sp>
      <p:sp>
        <p:nvSpPr>
          <p:cNvPr id="3" name="Alt Bilgi Yer Tutucusu 2">
            <a:extLst>
              <a:ext uri="{FF2B5EF4-FFF2-40B4-BE49-F238E27FC236}">
                <a16:creationId xmlns:a16="http://schemas.microsoft.com/office/drawing/2014/main" id="{05F7988C-9FA8-40C8-8E39-22B7A0C518ED}"/>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4B3BC6D9-9ACA-4F4C-A674-314188C1B9E8}"/>
              </a:ext>
            </a:extLst>
          </p:cNvPr>
          <p:cNvSpPr>
            <a:spLocks noGrp="1"/>
          </p:cNvSpPr>
          <p:nvPr>
            <p:ph type="sldNum" sz="quarter" idx="12"/>
          </p:nvPr>
        </p:nvSpPr>
        <p:spPr/>
        <p:txBody>
          <a:bodyPr/>
          <a:lstStyle/>
          <a:p>
            <a:pPr>
              <a:defRPr/>
            </a:pPr>
            <a:fld id="{C998F825-7FED-4F58-802D-97A30D38EF42}" type="slidenum">
              <a:rPr lang="tr-TR" smtClean="0"/>
              <a:pPr>
                <a:defRPr/>
              </a:pPr>
              <a:t>‹#›</a:t>
            </a:fld>
            <a:endParaRPr lang="tr-TR"/>
          </a:p>
        </p:txBody>
      </p:sp>
    </p:spTree>
    <p:extLst>
      <p:ext uri="{BB962C8B-B14F-4D97-AF65-F5344CB8AC3E}">
        <p14:creationId xmlns:p14="http://schemas.microsoft.com/office/powerpoint/2010/main" val="835385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0D79F8-52D6-4451-AEE1-1159F4CF14E9}"/>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95F39B0-6C66-4FC0-9C4C-80DBB5B29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46B4D05-15E9-446E-8ABA-7550EC4DDE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7B13D4-2BD6-47E7-B05D-00D8BE81F5C3}"/>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6B79C5F3-7E5E-4C6F-88F6-2E7392AE92DF}"/>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B4E1B912-876A-4E4C-B31B-A5241D9ABDBC}"/>
              </a:ext>
            </a:extLst>
          </p:cNvPr>
          <p:cNvSpPr>
            <a:spLocks noGrp="1"/>
          </p:cNvSpPr>
          <p:nvPr>
            <p:ph type="sldNum" sz="quarter" idx="12"/>
          </p:nvPr>
        </p:nvSpPr>
        <p:spPr/>
        <p:txBody>
          <a:bodyPr/>
          <a:lstStyle/>
          <a:p>
            <a:pPr>
              <a:defRPr/>
            </a:pPr>
            <a:fld id="{9FAB216A-CE89-4FC5-BBD7-C821DDF3E292}" type="slidenum">
              <a:rPr lang="tr-TR" smtClean="0"/>
              <a:pPr>
                <a:defRPr/>
              </a:pPr>
              <a:t>‹#›</a:t>
            </a:fld>
            <a:endParaRPr lang="tr-TR"/>
          </a:p>
        </p:txBody>
      </p:sp>
    </p:spTree>
    <p:extLst>
      <p:ext uri="{BB962C8B-B14F-4D97-AF65-F5344CB8AC3E}">
        <p14:creationId xmlns:p14="http://schemas.microsoft.com/office/powerpoint/2010/main" val="1061035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F3735F-EDC1-41A9-9614-642ACAB77A56}"/>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CE5B8A7-3B3F-4497-9DD3-F30509CEE3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9F15A40E-51E3-457E-BFB0-549905EB95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6C4A19A-B3C3-494D-9BCA-71A0172A0420}"/>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CE1A0B87-4971-4DD8-827E-3E6E90839CF1}"/>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0AA4F0A5-CE85-4BE3-9FE6-799D66F6E413}"/>
              </a:ext>
            </a:extLst>
          </p:cNvPr>
          <p:cNvSpPr>
            <a:spLocks noGrp="1"/>
          </p:cNvSpPr>
          <p:nvPr>
            <p:ph type="sldNum" sz="quarter" idx="12"/>
          </p:nvPr>
        </p:nvSpPr>
        <p:spPr/>
        <p:txBody>
          <a:bodyPr/>
          <a:lstStyle/>
          <a:p>
            <a:pPr>
              <a:defRPr/>
            </a:pPr>
            <a:fld id="{6A5F8591-3D5E-4E18-BC0A-0AB57FAA9DA5}" type="slidenum">
              <a:rPr lang="tr-TR" smtClean="0"/>
              <a:pPr>
                <a:defRPr/>
              </a:pPr>
              <a:t>‹#›</a:t>
            </a:fld>
            <a:endParaRPr lang="tr-TR"/>
          </a:p>
        </p:txBody>
      </p:sp>
    </p:spTree>
    <p:extLst>
      <p:ext uri="{BB962C8B-B14F-4D97-AF65-F5344CB8AC3E}">
        <p14:creationId xmlns:p14="http://schemas.microsoft.com/office/powerpoint/2010/main" val="408464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F74B0-6FE4-43BD-8A49-C3310645076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98EEBA-D998-40BE-85DD-D1641F8E424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218C47-29C6-4BED-BB7B-42BD4A00B0CA}"/>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B3CA430-C6F6-4133-B8B9-EFE4A1435FF8}"/>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1C7BFBF0-7F8C-4924-A12F-597C095886A7}"/>
              </a:ext>
            </a:extLst>
          </p:cNvPr>
          <p:cNvSpPr>
            <a:spLocks noGrp="1"/>
          </p:cNvSpPr>
          <p:nvPr>
            <p:ph type="sldNum" sz="quarter" idx="12"/>
          </p:nvPr>
        </p:nvSpPr>
        <p:spPr/>
        <p:txBody>
          <a:bodyPr/>
          <a:lstStyle/>
          <a:p>
            <a:pPr>
              <a:defRPr/>
            </a:pPr>
            <a:fld id="{13031B37-5E0A-4DE5-B243-46ED89D8E95C}" type="slidenum">
              <a:rPr lang="tr-TR" smtClean="0"/>
              <a:pPr>
                <a:defRPr/>
              </a:pPr>
              <a:t>‹#›</a:t>
            </a:fld>
            <a:endParaRPr lang="tr-TR"/>
          </a:p>
        </p:txBody>
      </p:sp>
    </p:spTree>
    <p:extLst>
      <p:ext uri="{BB962C8B-B14F-4D97-AF65-F5344CB8AC3E}">
        <p14:creationId xmlns:p14="http://schemas.microsoft.com/office/powerpoint/2010/main" val="2170280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B92E989-7BE1-48F8-BEA3-C0DD4F5B9747}"/>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5E12E50-DC32-488F-B043-F126F0734940}"/>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948AF8-8707-4196-BCD1-E3F27638EDE3}"/>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C5275CE-E192-486E-A681-4B693F56E2EB}"/>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7D552AEE-3B05-419A-A102-C272DBB33E8E}"/>
              </a:ext>
            </a:extLst>
          </p:cNvPr>
          <p:cNvSpPr>
            <a:spLocks noGrp="1"/>
          </p:cNvSpPr>
          <p:nvPr>
            <p:ph type="sldNum" sz="quarter" idx="12"/>
          </p:nvPr>
        </p:nvSpPr>
        <p:spPr/>
        <p:txBody>
          <a:bodyPr/>
          <a:lstStyle/>
          <a:p>
            <a:pPr>
              <a:defRPr/>
            </a:pPr>
            <a:fld id="{9E233FF1-461E-420F-AF9A-31DDE0544F6E}" type="slidenum">
              <a:rPr lang="tr-TR" smtClean="0"/>
              <a:pPr>
                <a:defRPr/>
              </a:pPr>
              <a:t>‹#›</a:t>
            </a:fld>
            <a:endParaRPr lang="tr-TR"/>
          </a:p>
        </p:txBody>
      </p:sp>
    </p:spTree>
    <p:extLst>
      <p:ext uri="{BB962C8B-B14F-4D97-AF65-F5344CB8AC3E}">
        <p14:creationId xmlns:p14="http://schemas.microsoft.com/office/powerpoint/2010/main" val="1085018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BF3F0F-E1B2-4848-8851-67B305246E7B}"/>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CE6FFF71-4207-4CD6-801E-E8BA6CA629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61AA70F-9602-45C7-9149-D1661432B499}"/>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D51937D9-5AD5-4846-A5C7-0F9B31503949}"/>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B97EB4C4-CD93-460A-9BC5-17509D9D84BC}"/>
              </a:ext>
            </a:extLst>
          </p:cNvPr>
          <p:cNvSpPr>
            <a:spLocks noGrp="1"/>
          </p:cNvSpPr>
          <p:nvPr>
            <p:ph type="sldNum" sz="quarter" idx="12"/>
          </p:nvPr>
        </p:nvSpPr>
        <p:spPr/>
        <p:txBody>
          <a:bodyPr/>
          <a:lstStyle/>
          <a:p>
            <a:pPr>
              <a:defRPr/>
            </a:pPr>
            <a:fld id="{BE77461C-99EC-4D89-AAEB-B5CE2302AC4E}" type="slidenum">
              <a:rPr lang="tr-TR" smtClean="0"/>
              <a:pPr>
                <a:defRPr/>
              </a:pPr>
              <a:t>‹#›</a:t>
            </a:fld>
            <a:endParaRPr lang="tr-TR"/>
          </a:p>
        </p:txBody>
      </p:sp>
    </p:spTree>
    <p:extLst>
      <p:ext uri="{BB962C8B-B14F-4D97-AF65-F5344CB8AC3E}">
        <p14:creationId xmlns:p14="http://schemas.microsoft.com/office/powerpoint/2010/main" val="1566979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BF9AC-DC54-4E95-AB33-58B405D55E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82F074-833A-455E-9915-BFD48A65E5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479578-819D-4CD1-A5C3-0BDE24B9F23B}"/>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2C941D69-8306-40DB-BDC8-07410A111350}"/>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3DD1EBF6-B341-40A1-83FD-7C7C7D5E71A9}"/>
              </a:ext>
            </a:extLst>
          </p:cNvPr>
          <p:cNvSpPr>
            <a:spLocks noGrp="1"/>
          </p:cNvSpPr>
          <p:nvPr>
            <p:ph type="sldNum" sz="quarter" idx="12"/>
          </p:nvPr>
        </p:nvSpPr>
        <p:spPr/>
        <p:txBody>
          <a:bodyPr/>
          <a:lstStyle/>
          <a:p>
            <a:pPr>
              <a:defRPr/>
            </a:pPr>
            <a:fld id="{2FE3752C-3604-4DA0-9799-02567D1DE1E5}" type="slidenum">
              <a:rPr lang="tr-TR" smtClean="0"/>
              <a:pPr>
                <a:defRPr/>
              </a:pPr>
              <a:t>‹#›</a:t>
            </a:fld>
            <a:endParaRPr lang="tr-TR"/>
          </a:p>
        </p:txBody>
      </p:sp>
    </p:spTree>
    <p:extLst>
      <p:ext uri="{BB962C8B-B14F-4D97-AF65-F5344CB8AC3E}">
        <p14:creationId xmlns:p14="http://schemas.microsoft.com/office/powerpoint/2010/main" val="2657605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D42E3-83A0-42BF-822D-D01D83EBAF57}"/>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581F6BD-AB24-45EC-814C-9E35A6480C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BB58101-0D3A-453C-9C08-84CF5D54991F}"/>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7E6EF9D6-AA22-47E2-998E-3F81654A17AC}"/>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28522589-04C7-40B8-9A5E-F643B0354ABE}"/>
              </a:ext>
            </a:extLst>
          </p:cNvPr>
          <p:cNvSpPr>
            <a:spLocks noGrp="1"/>
          </p:cNvSpPr>
          <p:nvPr>
            <p:ph type="sldNum" sz="quarter" idx="12"/>
          </p:nvPr>
        </p:nvSpPr>
        <p:spPr/>
        <p:txBody>
          <a:bodyPr/>
          <a:lstStyle/>
          <a:p>
            <a:pPr>
              <a:defRPr/>
            </a:pPr>
            <a:fld id="{394FD1CF-4122-4409-B1C9-B647D38963BB}" type="slidenum">
              <a:rPr lang="tr-TR" smtClean="0"/>
              <a:pPr>
                <a:defRPr/>
              </a:pPr>
              <a:t>‹#›</a:t>
            </a:fld>
            <a:endParaRPr lang="tr-TR"/>
          </a:p>
        </p:txBody>
      </p:sp>
    </p:spTree>
    <p:extLst>
      <p:ext uri="{BB962C8B-B14F-4D97-AF65-F5344CB8AC3E}">
        <p14:creationId xmlns:p14="http://schemas.microsoft.com/office/powerpoint/2010/main" val="2087199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7B9E61-5D18-4A03-BB86-9C5B1F88C3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12EC392-89BB-4FE2-A9AC-4FFF8FA4068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04D015-7D90-4F1B-94CB-F1B4A442B2D2}"/>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9E5C908-3854-43DC-98F1-ED04D7C2A8B8}"/>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8282A056-6A11-40A3-B8AD-3CE5A3F7A148}"/>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53226AD3-D974-41C6-8159-D7B1CA0D7C24}"/>
              </a:ext>
            </a:extLst>
          </p:cNvPr>
          <p:cNvSpPr>
            <a:spLocks noGrp="1"/>
          </p:cNvSpPr>
          <p:nvPr>
            <p:ph type="sldNum" sz="quarter" idx="12"/>
          </p:nvPr>
        </p:nvSpPr>
        <p:spPr/>
        <p:txBody>
          <a:bodyPr/>
          <a:lstStyle/>
          <a:p>
            <a:pPr>
              <a:defRPr/>
            </a:pPr>
            <a:fld id="{B9ECA0DE-1432-463E-896C-F3656BCB72D0}" type="slidenum">
              <a:rPr lang="tr-TR" smtClean="0"/>
              <a:pPr>
                <a:defRPr/>
              </a:pPr>
              <a:t>‹#›</a:t>
            </a:fld>
            <a:endParaRPr lang="tr-TR"/>
          </a:p>
        </p:txBody>
      </p:sp>
    </p:spTree>
    <p:extLst>
      <p:ext uri="{BB962C8B-B14F-4D97-AF65-F5344CB8AC3E}">
        <p14:creationId xmlns:p14="http://schemas.microsoft.com/office/powerpoint/2010/main" val="406660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8"/>
          <p:cNvSpPr>
            <a:spLocks noGrp="1" noChangeArrowheads="1"/>
          </p:cNvSpPr>
          <p:nvPr>
            <p:ph type="dt" sz="half" idx="10"/>
          </p:nvPr>
        </p:nvSpPr>
        <p:spPr>
          <a:ln/>
        </p:spPr>
        <p:txBody>
          <a:bodyPr/>
          <a:lstStyle>
            <a:lvl1pPr>
              <a:defRPr/>
            </a:lvl1pPr>
          </a:lstStyle>
          <a:p>
            <a:pPr>
              <a:defRPr/>
            </a:pPr>
            <a:endParaRPr lang="tr-TR"/>
          </a:p>
        </p:txBody>
      </p:sp>
      <p:sp>
        <p:nvSpPr>
          <p:cNvPr id="4" name="Rectangle 9"/>
          <p:cNvSpPr>
            <a:spLocks noGrp="1" noChangeArrowheads="1"/>
          </p:cNvSpPr>
          <p:nvPr>
            <p:ph type="ftr" sz="quarter" idx="11"/>
          </p:nvPr>
        </p:nvSpPr>
        <p:spPr>
          <a:ln/>
        </p:spPr>
        <p:txBody>
          <a:bodyPr/>
          <a:lstStyle>
            <a:lvl1pPr>
              <a:defRPr/>
            </a:lvl1pPr>
          </a:lstStyle>
          <a:p>
            <a:pPr>
              <a:defRPr/>
            </a:pPr>
            <a:endParaRPr lang="tr-TR"/>
          </a:p>
        </p:txBody>
      </p:sp>
      <p:sp>
        <p:nvSpPr>
          <p:cNvPr id="5" name="Rectangle 10"/>
          <p:cNvSpPr>
            <a:spLocks noGrp="1" noChangeArrowheads="1"/>
          </p:cNvSpPr>
          <p:nvPr>
            <p:ph type="sldNum" sz="quarter" idx="12"/>
          </p:nvPr>
        </p:nvSpPr>
        <p:spPr>
          <a:ln/>
        </p:spPr>
        <p:txBody>
          <a:bodyPr/>
          <a:lstStyle>
            <a:lvl1pPr>
              <a:defRPr/>
            </a:lvl1pPr>
          </a:lstStyle>
          <a:p>
            <a:pPr>
              <a:defRPr/>
            </a:pPr>
            <a:fld id="{F12DE6D8-C6CE-4CFC-8E8B-686DDD1FD6C5}"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EB2C88-AD7F-4EEA-8DAF-678BB12EBC31}"/>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E7E99A0-E705-4D70-A5CA-71BA7CF7A3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C710011-20A5-45FA-AD2A-E0F5ABEFCB0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3FFC29E-BCAD-4B24-B9F2-CA17246765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6265BCD-4C62-4FD0-AB34-5EF251953014}"/>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09DDE26-B442-4192-9AC2-014824453828}"/>
              </a:ext>
            </a:extLst>
          </p:cNvPr>
          <p:cNvSpPr>
            <a:spLocks noGrp="1"/>
          </p:cNvSpPr>
          <p:nvPr>
            <p:ph type="dt" sz="half" idx="10"/>
          </p:nvPr>
        </p:nvSpPr>
        <p:spPr/>
        <p:txBody>
          <a:bodyPr/>
          <a:lstStyle/>
          <a:p>
            <a:pPr>
              <a:defRPr/>
            </a:pPr>
            <a:endParaRPr lang="tr-TR"/>
          </a:p>
        </p:txBody>
      </p:sp>
      <p:sp>
        <p:nvSpPr>
          <p:cNvPr id="8" name="Alt Bilgi Yer Tutucusu 7">
            <a:extLst>
              <a:ext uri="{FF2B5EF4-FFF2-40B4-BE49-F238E27FC236}">
                <a16:creationId xmlns:a16="http://schemas.microsoft.com/office/drawing/2014/main" id="{20C88A29-A166-4B09-834C-11E80B6A136C}"/>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3C3E7E2B-6A77-43B8-904C-B6FE3FE34C53}"/>
              </a:ext>
            </a:extLst>
          </p:cNvPr>
          <p:cNvSpPr>
            <a:spLocks noGrp="1"/>
          </p:cNvSpPr>
          <p:nvPr>
            <p:ph type="sldNum" sz="quarter" idx="12"/>
          </p:nvPr>
        </p:nvSpPr>
        <p:spPr/>
        <p:txBody>
          <a:bodyPr/>
          <a:lstStyle/>
          <a:p>
            <a:pPr>
              <a:defRPr/>
            </a:pPr>
            <a:fld id="{F2AD3102-699E-4C4F-A10F-880FFFDA9278}" type="slidenum">
              <a:rPr lang="tr-TR" smtClean="0"/>
              <a:pPr>
                <a:defRPr/>
              </a:pPr>
              <a:t>‹#›</a:t>
            </a:fld>
            <a:endParaRPr lang="tr-TR"/>
          </a:p>
        </p:txBody>
      </p:sp>
    </p:spTree>
    <p:extLst>
      <p:ext uri="{BB962C8B-B14F-4D97-AF65-F5344CB8AC3E}">
        <p14:creationId xmlns:p14="http://schemas.microsoft.com/office/powerpoint/2010/main" val="1697693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3477F-1FCE-415E-85DA-7FF2FAD3DB6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5F8DEBA-B452-4572-8255-8FBE426EF22F}"/>
              </a:ext>
            </a:extLst>
          </p:cNvPr>
          <p:cNvSpPr>
            <a:spLocks noGrp="1"/>
          </p:cNvSpPr>
          <p:nvPr>
            <p:ph type="dt" sz="half" idx="10"/>
          </p:nvPr>
        </p:nvSpPr>
        <p:spPr/>
        <p:txBody>
          <a:bodyPr/>
          <a:lstStyle/>
          <a:p>
            <a:pPr>
              <a:defRPr/>
            </a:pPr>
            <a:endParaRPr lang="tr-TR"/>
          </a:p>
        </p:txBody>
      </p:sp>
      <p:sp>
        <p:nvSpPr>
          <p:cNvPr id="4" name="Alt Bilgi Yer Tutucusu 3">
            <a:extLst>
              <a:ext uri="{FF2B5EF4-FFF2-40B4-BE49-F238E27FC236}">
                <a16:creationId xmlns:a16="http://schemas.microsoft.com/office/drawing/2014/main" id="{53E9D60B-3858-4104-813F-D9454DF23AF7}"/>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75F1B305-7F3D-4BB5-AC22-FDD1E8DE15D8}"/>
              </a:ext>
            </a:extLst>
          </p:cNvPr>
          <p:cNvSpPr>
            <a:spLocks noGrp="1"/>
          </p:cNvSpPr>
          <p:nvPr>
            <p:ph type="sldNum" sz="quarter" idx="12"/>
          </p:nvPr>
        </p:nvSpPr>
        <p:spPr/>
        <p:txBody>
          <a:bodyPr/>
          <a:lstStyle/>
          <a:p>
            <a:pPr>
              <a:defRPr/>
            </a:pPr>
            <a:fld id="{C5160A15-6282-47B0-8CA9-3EA44709C22A}" type="slidenum">
              <a:rPr lang="tr-TR" smtClean="0"/>
              <a:pPr>
                <a:defRPr/>
              </a:pPr>
              <a:t>‹#›</a:t>
            </a:fld>
            <a:endParaRPr lang="tr-TR"/>
          </a:p>
        </p:txBody>
      </p:sp>
    </p:spTree>
    <p:extLst>
      <p:ext uri="{BB962C8B-B14F-4D97-AF65-F5344CB8AC3E}">
        <p14:creationId xmlns:p14="http://schemas.microsoft.com/office/powerpoint/2010/main" val="4054082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2F65512-FCC5-454A-AB98-6A18D7029120}"/>
              </a:ext>
            </a:extLst>
          </p:cNvPr>
          <p:cNvSpPr>
            <a:spLocks noGrp="1"/>
          </p:cNvSpPr>
          <p:nvPr>
            <p:ph type="dt" sz="half" idx="10"/>
          </p:nvPr>
        </p:nvSpPr>
        <p:spPr/>
        <p:txBody>
          <a:bodyPr/>
          <a:lstStyle/>
          <a:p>
            <a:pPr>
              <a:defRPr/>
            </a:pPr>
            <a:endParaRPr lang="tr-TR"/>
          </a:p>
        </p:txBody>
      </p:sp>
      <p:sp>
        <p:nvSpPr>
          <p:cNvPr id="3" name="Alt Bilgi Yer Tutucusu 2">
            <a:extLst>
              <a:ext uri="{FF2B5EF4-FFF2-40B4-BE49-F238E27FC236}">
                <a16:creationId xmlns:a16="http://schemas.microsoft.com/office/drawing/2014/main" id="{05F7988C-9FA8-40C8-8E39-22B7A0C518ED}"/>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4B3BC6D9-9ACA-4F4C-A674-314188C1B9E8}"/>
              </a:ext>
            </a:extLst>
          </p:cNvPr>
          <p:cNvSpPr>
            <a:spLocks noGrp="1"/>
          </p:cNvSpPr>
          <p:nvPr>
            <p:ph type="sldNum" sz="quarter" idx="12"/>
          </p:nvPr>
        </p:nvSpPr>
        <p:spPr/>
        <p:txBody>
          <a:bodyPr/>
          <a:lstStyle/>
          <a:p>
            <a:pPr>
              <a:defRPr/>
            </a:pPr>
            <a:fld id="{4CAB535F-A0E8-4AE5-A417-D7F8AB01F41C}" type="slidenum">
              <a:rPr lang="tr-TR" smtClean="0"/>
              <a:pPr>
                <a:defRPr/>
              </a:pPr>
              <a:t>‹#›</a:t>
            </a:fld>
            <a:endParaRPr lang="tr-TR"/>
          </a:p>
        </p:txBody>
      </p:sp>
    </p:spTree>
    <p:extLst>
      <p:ext uri="{BB962C8B-B14F-4D97-AF65-F5344CB8AC3E}">
        <p14:creationId xmlns:p14="http://schemas.microsoft.com/office/powerpoint/2010/main" val="2911685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0D79F8-52D6-4451-AEE1-1159F4CF14E9}"/>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95F39B0-6C66-4FC0-9C4C-80DBB5B29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46B4D05-15E9-446E-8ABA-7550EC4DDE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7B13D4-2BD6-47E7-B05D-00D8BE81F5C3}"/>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6B79C5F3-7E5E-4C6F-88F6-2E7392AE92DF}"/>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B4E1B912-876A-4E4C-B31B-A5241D9ABDBC}"/>
              </a:ext>
            </a:extLst>
          </p:cNvPr>
          <p:cNvSpPr>
            <a:spLocks noGrp="1"/>
          </p:cNvSpPr>
          <p:nvPr>
            <p:ph type="sldNum" sz="quarter" idx="12"/>
          </p:nvPr>
        </p:nvSpPr>
        <p:spPr/>
        <p:txBody>
          <a:bodyPr/>
          <a:lstStyle/>
          <a:p>
            <a:pPr>
              <a:defRPr/>
            </a:pPr>
            <a:fld id="{08FDCABF-11F9-49D7-9DD7-EC624AD4267F}" type="slidenum">
              <a:rPr lang="tr-TR" smtClean="0"/>
              <a:pPr>
                <a:defRPr/>
              </a:pPr>
              <a:t>‹#›</a:t>
            </a:fld>
            <a:endParaRPr lang="tr-TR"/>
          </a:p>
        </p:txBody>
      </p:sp>
    </p:spTree>
    <p:extLst>
      <p:ext uri="{BB962C8B-B14F-4D97-AF65-F5344CB8AC3E}">
        <p14:creationId xmlns:p14="http://schemas.microsoft.com/office/powerpoint/2010/main" val="2620978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F3735F-EDC1-41A9-9614-642ACAB77A56}"/>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CE5B8A7-3B3F-4497-9DD3-F30509CEE3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9F15A40E-51E3-457E-BFB0-549905EB95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6C4A19A-B3C3-494D-9BCA-71A0172A0420}"/>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CE1A0B87-4971-4DD8-827E-3E6E90839CF1}"/>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0AA4F0A5-CE85-4BE3-9FE6-799D66F6E413}"/>
              </a:ext>
            </a:extLst>
          </p:cNvPr>
          <p:cNvSpPr>
            <a:spLocks noGrp="1"/>
          </p:cNvSpPr>
          <p:nvPr>
            <p:ph type="sldNum" sz="quarter" idx="12"/>
          </p:nvPr>
        </p:nvSpPr>
        <p:spPr/>
        <p:txBody>
          <a:bodyPr/>
          <a:lstStyle/>
          <a:p>
            <a:pPr>
              <a:defRPr/>
            </a:pPr>
            <a:fld id="{C2613A4B-330E-4FA2-A4B5-A1ACDED5E338}" type="slidenum">
              <a:rPr lang="tr-TR" smtClean="0"/>
              <a:pPr>
                <a:defRPr/>
              </a:pPr>
              <a:t>‹#›</a:t>
            </a:fld>
            <a:endParaRPr lang="tr-TR"/>
          </a:p>
        </p:txBody>
      </p:sp>
    </p:spTree>
    <p:extLst>
      <p:ext uri="{BB962C8B-B14F-4D97-AF65-F5344CB8AC3E}">
        <p14:creationId xmlns:p14="http://schemas.microsoft.com/office/powerpoint/2010/main" val="1778331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F74B0-6FE4-43BD-8A49-C3310645076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98EEBA-D998-40BE-85DD-D1641F8E424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218C47-29C6-4BED-BB7B-42BD4A00B0CA}"/>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B3CA430-C6F6-4133-B8B9-EFE4A1435FF8}"/>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1C7BFBF0-7F8C-4924-A12F-597C095886A7}"/>
              </a:ext>
            </a:extLst>
          </p:cNvPr>
          <p:cNvSpPr>
            <a:spLocks noGrp="1"/>
          </p:cNvSpPr>
          <p:nvPr>
            <p:ph type="sldNum" sz="quarter" idx="12"/>
          </p:nvPr>
        </p:nvSpPr>
        <p:spPr/>
        <p:txBody>
          <a:bodyPr/>
          <a:lstStyle/>
          <a:p>
            <a:pPr>
              <a:defRPr/>
            </a:pPr>
            <a:fld id="{394FD1CF-4122-4409-B1C9-B647D38963BB}" type="slidenum">
              <a:rPr lang="tr-TR" smtClean="0"/>
              <a:pPr>
                <a:defRPr/>
              </a:pPr>
              <a:t>‹#›</a:t>
            </a:fld>
            <a:endParaRPr lang="tr-TR"/>
          </a:p>
        </p:txBody>
      </p:sp>
    </p:spTree>
    <p:extLst>
      <p:ext uri="{BB962C8B-B14F-4D97-AF65-F5344CB8AC3E}">
        <p14:creationId xmlns:p14="http://schemas.microsoft.com/office/powerpoint/2010/main" val="2334017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B92E989-7BE1-48F8-BEA3-C0DD4F5B9747}"/>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5E12E50-DC32-488F-B043-F126F0734940}"/>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948AF8-8707-4196-BCD1-E3F27638EDE3}"/>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C5275CE-E192-486E-A681-4B693F56E2EB}"/>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7D552AEE-3B05-419A-A102-C272DBB33E8E}"/>
              </a:ext>
            </a:extLst>
          </p:cNvPr>
          <p:cNvSpPr>
            <a:spLocks noGrp="1"/>
          </p:cNvSpPr>
          <p:nvPr>
            <p:ph type="sldNum" sz="quarter" idx="12"/>
          </p:nvPr>
        </p:nvSpPr>
        <p:spPr/>
        <p:txBody>
          <a:bodyPr/>
          <a:lstStyle/>
          <a:p>
            <a:pPr>
              <a:defRPr/>
            </a:pPr>
            <a:fld id="{E233B2ED-B7D8-42A3-B9AC-7453FD53B58F}" type="slidenum">
              <a:rPr lang="tr-TR" smtClean="0"/>
              <a:pPr>
                <a:defRPr/>
              </a:pPr>
              <a:t>‹#›</a:t>
            </a:fld>
            <a:endParaRPr lang="tr-TR"/>
          </a:p>
        </p:txBody>
      </p:sp>
    </p:spTree>
    <p:extLst>
      <p:ext uri="{BB962C8B-B14F-4D97-AF65-F5344CB8AC3E}">
        <p14:creationId xmlns:p14="http://schemas.microsoft.com/office/powerpoint/2010/main" val="2714444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BF3F0F-E1B2-4848-8851-67B305246E7B}"/>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CE6FFF71-4207-4CD6-801E-E8BA6CA629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61AA70F-9602-45C7-9149-D1661432B499}"/>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D51937D9-5AD5-4846-A5C7-0F9B31503949}"/>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B97EB4C4-CD93-460A-9BC5-17509D9D84BC}"/>
              </a:ext>
            </a:extLst>
          </p:cNvPr>
          <p:cNvSpPr>
            <a:spLocks noGrp="1"/>
          </p:cNvSpPr>
          <p:nvPr>
            <p:ph type="sldNum" sz="quarter" idx="12"/>
          </p:nvPr>
        </p:nvSpPr>
        <p:spPr/>
        <p:txBody>
          <a:bodyPr/>
          <a:lstStyle/>
          <a:p>
            <a:pPr>
              <a:defRPr/>
            </a:pPr>
            <a:fld id="{D59CDFDA-737E-429C-8BD4-596ECAA1755A}" type="slidenum">
              <a:rPr lang="tr-TR" smtClean="0"/>
              <a:pPr>
                <a:defRPr/>
              </a:pPr>
              <a:t>‹#›</a:t>
            </a:fld>
            <a:endParaRPr lang="tr-TR"/>
          </a:p>
        </p:txBody>
      </p:sp>
    </p:spTree>
    <p:extLst>
      <p:ext uri="{BB962C8B-B14F-4D97-AF65-F5344CB8AC3E}">
        <p14:creationId xmlns:p14="http://schemas.microsoft.com/office/powerpoint/2010/main" val="2302953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BF9AC-DC54-4E95-AB33-58B405D55ED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82F074-833A-455E-9915-BFD48A65E5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479578-819D-4CD1-A5C3-0BDE24B9F23B}"/>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2C941D69-8306-40DB-BDC8-07410A111350}"/>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3DD1EBF6-B341-40A1-83FD-7C7C7D5E71A9}"/>
              </a:ext>
            </a:extLst>
          </p:cNvPr>
          <p:cNvSpPr>
            <a:spLocks noGrp="1"/>
          </p:cNvSpPr>
          <p:nvPr>
            <p:ph type="sldNum" sz="quarter" idx="12"/>
          </p:nvPr>
        </p:nvSpPr>
        <p:spPr/>
        <p:txBody>
          <a:bodyPr/>
          <a:lstStyle/>
          <a:p>
            <a:pPr>
              <a:defRPr/>
            </a:pPr>
            <a:fld id="{E1013AF6-A8CE-411F-A82B-B96BD91A3CDC}" type="slidenum">
              <a:rPr lang="tr-TR" smtClean="0"/>
              <a:pPr>
                <a:defRPr/>
              </a:pPr>
              <a:t>‹#›</a:t>
            </a:fld>
            <a:endParaRPr lang="tr-TR"/>
          </a:p>
        </p:txBody>
      </p:sp>
    </p:spTree>
    <p:extLst>
      <p:ext uri="{BB962C8B-B14F-4D97-AF65-F5344CB8AC3E}">
        <p14:creationId xmlns:p14="http://schemas.microsoft.com/office/powerpoint/2010/main" val="942706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3D42E3-83A0-42BF-822D-D01D83EBAF57}"/>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581F6BD-AB24-45EC-814C-9E35A6480C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BB58101-0D3A-453C-9C08-84CF5D54991F}"/>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7E6EF9D6-AA22-47E2-998E-3F81654A17AC}"/>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28522589-04C7-40B8-9A5E-F643B0354ABE}"/>
              </a:ext>
            </a:extLst>
          </p:cNvPr>
          <p:cNvSpPr>
            <a:spLocks noGrp="1"/>
          </p:cNvSpPr>
          <p:nvPr>
            <p:ph type="sldNum" sz="quarter" idx="12"/>
          </p:nvPr>
        </p:nvSpPr>
        <p:spPr/>
        <p:txBody>
          <a:bodyPr/>
          <a:lstStyle/>
          <a:p>
            <a:pPr>
              <a:defRPr/>
            </a:pPr>
            <a:fld id="{DB2B00BC-821B-4047-9A38-9FC97E7B4C55}" type="slidenum">
              <a:rPr lang="tr-TR" smtClean="0"/>
              <a:pPr>
                <a:defRPr/>
              </a:pPr>
              <a:t>‹#›</a:t>
            </a:fld>
            <a:endParaRPr lang="tr-TR"/>
          </a:p>
        </p:txBody>
      </p:sp>
    </p:spTree>
    <p:extLst>
      <p:ext uri="{BB962C8B-B14F-4D97-AF65-F5344CB8AC3E}">
        <p14:creationId xmlns:p14="http://schemas.microsoft.com/office/powerpoint/2010/main" val="4022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tr-TR"/>
          </a:p>
        </p:txBody>
      </p:sp>
      <p:sp>
        <p:nvSpPr>
          <p:cNvPr id="3" name="Rectangle 9"/>
          <p:cNvSpPr>
            <a:spLocks noGrp="1" noChangeArrowheads="1"/>
          </p:cNvSpPr>
          <p:nvPr>
            <p:ph type="ftr" sz="quarter" idx="11"/>
          </p:nvPr>
        </p:nvSpPr>
        <p:spPr>
          <a:ln/>
        </p:spPr>
        <p:txBody>
          <a:bodyPr/>
          <a:lstStyle>
            <a:lvl1pPr>
              <a:defRPr/>
            </a:lvl1pPr>
          </a:lstStyle>
          <a:p>
            <a:pPr>
              <a:defRPr/>
            </a:pPr>
            <a:endParaRPr lang="tr-TR"/>
          </a:p>
        </p:txBody>
      </p:sp>
      <p:sp>
        <p:nvSpPr>
          <p:cNvPr id="4" name="Rectangle 10"/>
          <p:cNvSpPr>
            <a:spLocks noGrp="1" noChangeArrowheads="1"/>
          </p:cNvSpPr>
          <p:nvPr>
            <p:ph type="sldNum" sz="quarter" idx="12"/>
          </p:nvPr>
        </p:nvSpPr>
        <p:spPr>
          <a:ln/>
        </p:spPr>
        <p:txBody>
          <a:bodyPr/>
          <a:lstStyle>
            <a:lvl1pPr>
              <a:defRPr/>
            </a:lvl1pPr>
          </a:lstStyle>
          <a:p>
            <a:pPr>
              <a:defRPr/>
            </a:pPr>
            <a:fld id="{1E09BC07-8AC8-4115-8F86-9434ACCCCF1F}"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7B9E61-5D18-4A03-BB86-9C5B1F88C3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12EC392-89BB-4FE2-A9AC-4FFF8FA4068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04D015-7D90-4F1B-94CB-F1B4A442B2D2}"/>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9E5C908-3854-43DC-98F1-ED04D7C2A8B8}"/>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8282A056-6A11-40A3-B8AD-3CE5A3F7A148}"/>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53226AD3-D974-41C6-8159-D7B1CA0D7C24}"/>
              </a:ext>
            </a:extLst>
          </p:cNvPr>
          <p:cNvSpPr>
            <a:spLocks noGrp="1"/>
          </p:cNvSpPr>
          <p:nvPr>
            <p:ph type="sldNum" sz="quarter" idx="12"/>
          </p:nvPr>
        </p:nvSpPr>
        <p:spPr/>
        <p:txBody>
          <a:bodyPr/>
          <a:lstStyle/>
          <a:p>
            <a:pPr>
              <a:defRPr/>
            </a:pPr>
            <a:fld id="{C6CCDAA5-789C-4A51-95E2-4198CF7EBF64}" type="slidenum">
              <a:rPr lang="tr-TR" smtClean="0"/>
              <a:pPr>
                <a:defRPr/>
              </a:pPr>
              <a:t>‹#›</a:t>
            </a:fld>
            <a:endParaRPr lang="tr-TR"/>
          </a:p>
        </p:txBody>
      </p:sp>
    </p:spTree>
    <p:extLst>
      <p:ext uri="{BB962C8B-B14F-4D97-AF65-F5344CB8AC3E}">
        <p14:creationId xmlns:p14="http://schemas.microsoft.com/office/powerpoint/2010/main" val="3517684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EB2C88-AD7F-4EEA-8DAF-678BB12EBC31}"/>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E7E99A0-E705-4D70-A5CA-71BA7CF7A3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C710011-20A5-45FA-AD2A-E0F5ABEFCB0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3FFC29E-BCAD-4B24-B9F2-CA17246765E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6265BCD-4C62-4FD0-AB34-5EF251953014}"/>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09DDE26-B442-4192-9AC2-014824453828}"/>
              </a:ext>
            </a:extLst>
          </p:cNvPr>
          <p:cNvSpPr>
            <a:spLocks noGrp="1"/>
          </p:cNvSpPr>
          <p:nvPr>
            <p:ph type="dt" sz="half" idx="10"/>
          </p:nvPr>
        </p:nvSpPr>
        <p:spPr/>
        <p:txBody>
          <a:bodyPr/>
          <a:lstStyle/>
          <a:p>
            <a:pPr>
              <a:defRPr/>
            </a:pPr>
            <a:endParaRPr lang="tr-TR"/>
          </a:p>
        </p:txBody>
      </p:sp>
      <p:sp>
        <p:nvSpPr>
          <p:cNvPr id="8" name="Alt Bilgi Yer Tutucusu 7">
            <a:extLst>
              <a:ext uri="{FF2B5EF4-FFF2-40B4-BE49-F238E27FC236}">
                <a16:creationId xmlns:a16="http://schemas.microsoft.com/office/drawing/2014/main" id="{20C88A29-A166-4B09-834C-11E80B6A136C}"/>
              </a:ext>
            </a:extLst>
          </p:cNvPr>
          <p:cNvSpPr>
            <a:spLocks noGrp="1"/>
          </p:cNvSpPr>
          <p:nvPr>
            <p:ph type="ftr" sz="quarter" idx="11"/>
          </p:nvPr>
        </p:nvSpPr>
        <p:spPr/>
        <p:txBody>
          <a:bodyPr/>
          <a:lstStyle/>
          <a:p>
            <a:pPr>
              <a:defRPr/>
            </a:pPr>
            <a:endParaRPr lang="tr-TR"/>
          </a:p>
        </p:txBody>
      </p:sp>
      <p:sp>
        <p:nvSpPr>
          <p:cNvPr id="9" name="Slayt Numarası Yer Tutucusu 8">
            <a:extLst>
              <a:ext uri="{FF2B5EF4-FFF2-40B4-BE49-F238E27FC236}">
                <a16:creationId xmlns:a16="http://schemas.microsoft.com/office/drawing/2014/main" id="{3C3E7E2B-6A77-43B8-904C-B6FE3FE34C53}"/>
              </a:ext>
            </a:extLst>
          </p:cNvPr>
          <p:cNvSpPr>
            <a:spLocks noGrp="1"/>
          </p:cNvSpPr>
          <p:nvPr>
            <p:ph type="sldNum" sz="quarter" idx="12"/>
          </p:nvPr>
        </p:nvSpPr>
        <p:spPr/>
        <p:txBody>
          <a:bodyPr/>
          <a:lstStyle/>
          <a:p>
            <a:pPr>
              <a:defRPr/>
            </a:pPr>
            <a:fld id="{59D9E4EA-FE84-4F72-8160-A252C61ABC20}" type="slidenum">
              <a:rPr lang="tr-TR" smtClean="0"/>
              <a:pPr>
                <a:defRPr/>
              </a:pPr>
              <a:t>‹#›</a:t>
            </a:fld>
            <a:endParaRPr lang="tr-TR"/>
          </a:p>
        </p:txBody>
      </p:sp>
    </p:spTree>
    <p:extLst>
      <p:ext uri="{BB962C8B-B14F-4D97-AF65-F5344CB8AC3E}">
        <p14:creationId xmlns:p14="http://schemas.microsoft.com/office/powerpoint/2010/main" val="1724540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3477F-1FCE-415E-85DA-7FF2FAD3DB6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5F8DEBA-B452-4572-8255-8FBE426EF22F}"/>
              </a:ext>
            </a:extLst>
          </p:cNvPr>
          <p:cNvSpPr>
            <a:spLocks noGrp="1"/>
          </p:cNvSpPr>
          <p:nvPr>
            <p:ph type="dt" sz="half" idx="10"/>
          </p:nvPr>
        </p:nvSpPr>
        <p:spPr/>
        <p:txBody>
          <a:bodyPr/>
          <a:lstStyle/>
          <a:p>
            <a:pPr>
              <a:defRPr/>
            </a:pPr>
            <a:endParaRPr lang="tr-TR"/>
          </a:p>
        </p:txBody>
      </p:sp>
      <p:sp>
        <p:nvSpPr>
          <p:cNvPr id="4" name="Alt Bilgi Yer Tutucusu 3">
            <a:extLst>
              <a:ext uri="{FF2B5EF4-FFF2-40B4-BE49-F238E27FC236}">
                <a16:creationId xmlns:a16="http://schemas.microsoft.com/office/drawing/2014/main" id="{53E9D60B-3858-4104-813F-D9454DF23AF7}"/>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id="{75F1B305-7F3D-4BB5-AC22-FDD1E8DE15D8}"/>
              </a:ext>
            </a:extLst>
          </p:cNvPr>
          <p:cNvSpPr>
            <a:spLocks noGrp="1"/>
          </p:cNvSpPr>
          <p:nvPr>
            <p:ph type="sldNum" sz="quarter" idx="12"/>
          </p:nvPr>
        </p:nvSpPr>
        <p:spPr/>
        <p:txBody>
          <a:bodyPr/>
          <a:lstStyle/>
          <a:p>
            <a:pPr>
              <a:defRPr/>
            </a:pPr>
            <a:fld id="{571BB2E5-7974-4A11-8691-7995BC3A9BC1}" type="slidenum">
              <a:rPr lang="tr-TR" smtClean="0"/>
              <a:pPr>
                <a:defRPr/>
              </a:pPr>
              <a:t>‹#›</a:t>
            </a:fld>
            <a:endParaRPr lang="tr-TR"/>
          </a:p>
        </p:txBody>
      </p:sp>
    </p:spTree>
    <p:extLst>
      <p:ext uri="{BB962C8B-B14F-4D97-AF65-F5344CB8AC3E}">
        <p14:creationId xmlns:p14="http://schemas.microsoft.com/office/powerpoint/2010/main" val="4067493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2F65512-FCC5-454A-AB98-6A18D7029120}"/>
              </a:ext>
            </a:extLst>
          </p:cNvPr>
          <p:cNvSpPr>
            <a:spLocks noGrp="1"/>
          </p:cNvSpPr>
          <p:nvPr>
            <p:ph type="dt" sz="half" idx="10"/>
          </p:nvPr>
        </p:nvSpPr>
        <p:spPr/>
        <p:txBody>
          <a:bodyPr/>
          <a:lstStyle/>
          <a:p>
            <a:pPr>
              <a:defRPr/>
            </a:pPr>
            <a:endParaRPr lang="tr-TR"/>
          </a:p>
        </p:txBody>
      </p:sp>
      <p:sp>
        <p:nvSpPr>
          <p:cNvPr id="3" name="Alt Bilgi Yer Tutucusu 2">
            <a:extLst>
              <a:ext uri="{FF2B5EF4-FFF2-40B4-BE49-F238E27FC236}">
                <a16:creationId xmlns:a16="http://schemas.microsoft.com/office/drawing/2014/main" id="{05F7988C-9FA8-40C8-8E39-22B7A0C518ED}"/>
              </a:ext>
            </a:extLst>
          </p:cNvPr>
          <p:cNvSpPr>
            <a:spLocks noGrp="1"/>
          </p:cNvSpPr>
          <p:nvPr>
            <p:ph type="ftr" sz="quarter" idx="11"/>
          </p:nvPr>
        </p:nvSpPr>
        <p:spPr/>
        <p:txBody>
          <a:bodyPr/>
          <a:lstStyle/>
          <a:p>
            <a:pPr>
              <a:defRPr/>
            </a:pPr>
            <a:endParaRPr lang="tr-TR"/>
          </a:p>
        </p:txBody>
      </p:sp>
      <p:sp>
        <p:nvSpPr>
          <p:cNvPr id="4" name="Slayt Numarası Yer Tutucusu 3">
            <a:extLst>
              <a:ext uri="{FF2B5EF4-FFF2-40B4-BE49-F238E27FC236}">
                <a16:creationId xmlns:a16="http://schemas.microsoft.com/office/drawing/2014/main" id="{4B3BC6D9-9ACA-4F4C-A674-314188C1B9E8}"/>
              </a:ext>
            </a:extLst>
          </p:cNvPr>
          <p:cNvSpPr>
            <a:spLocks noGrp="1"/>
          </p:cNvSpPr>
          <p:nvPr>
            <p:ph type="sldNum" sz="quarter" idx="12"/>
          </p:nvPr>
        </p:nvSpPr>
        <p:spPr/>
        <p:txBody>
          <a:bodyPr/>
          <a:lstStyle/>
          <a:p>
            <a:pPr>
              <a:defRPr/>
            </a:pPr>
            <a:fld id="{C5C62A84-528A-4645-AD46-898FFCCDC350}" type="slidenum">
              <a:rPr lang="tr-TR" smtClean="0"/>
              <a:pPr>
                <a:defRPr/>
              </a:pPr>
              <a:t>‹#›</a:t>
            </a:fld>
            <a:endParaRPr lang="tr-TR"/>
          </a:p>
        </p:txBody>
      </p:sp>
    </p:spTree>
    <p:extLst>
      <p:ext uri="{BB962C8B-B14F-4D97-AF65-F5344CB8AC3E}">
        <p14:creationId xmlns:p14="http://schemas.microsoft.com/office/powerpoint/2010/main" val="1928832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0D79F8-52D6-4451-AEE1-1159F4CF14E9}"/>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95F39B0-6C66-4FC0-9C4C-80DBB5B29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46B4D05-15E9-446E-8ABA-7550EC4DDE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7B13D4-2BD6-47E7-B05D-00D8BE81F5C3}"/>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6B79C5F3-7E5E-4C6F-88F6-2E7392AE92DF}"/>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B4E1B912-876A-4E4C-B31B-A5241D9ABDBC}"/>
              </a:ext>
            </a:extLst>
          </p:cNvPr>
          <p:cNvSpPr>
            <a:spLocks noGrp="1"/>
          </p:cNvSpPr>
          <p:nvPr>
            <p:ph type="sldNum" sz="quarter" idx="12"/>
          </p:nvPr>
        </p:nvSpPr>
        <p:spPr/>
        <p:txBody>
          <a:bodyPr/>
          <a:lstStyle/>
          <a:p>
            <a:pPr>
              <a:defRPr/>
            </a:pPr>
            <a:fld id="{3D4512FF-B5AA-40FB-ACB9-80F6473444C6}" type="slidenum">
              <a:rPr lang="tr-TR" smtClean="0"/>
              <a:pPr>
                <a:defRPr/>
              </a:pPr>
              <a:t>‹#›</a:t>
            </a:fld>
            <a:endParaRPr lang="tr-TR"/>
          </a:p>
        </p:txBody>
      </p:sp>
    </p:spTree>
    <p:extLst>
      <p:ext uri="{BB962C8B-B14F-4D97-AF65-F5344CB8AC3E}">
        <p14:creationId xmlns:p14="http://schemas.microsoft.com/office/powerpoint/2010/main" val="78631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F3735F-EDC1-41A9-9614-642ACAB77A56}"/>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CE5B8A7-3B3F-4497-9DD3-F30509CEE3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9F15A40E-51E3-457E-BFB0-549905EB95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6C4A19A-B3C3-494D-9BCA-71A0172A0420}"/>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CE1A0B87-4971-4DD8-827E-3E6E90839CF1}"/>
              </a:ext>
            </a:extLst>
          </p:cNvPr>
          <p:cNvSpPr>
            <a:spLocks noGrp="1"/>
          </p:cNvSpPr>
          <p:nvPr>
            <p:ph type="ftr" sz="quarter" idx="11"/>
          </p:nvPr>
        </p:nvSpPr>
        <p:spPr/>
        <p:txBody>
          <a:bodyPr/>
          <a:lstStyle/>
          <a:p>
            <a:pPr>
              <a:defRPr/>
            </a:pPr>
            <a:endParaRPr lang="tr-TR"/>
          </a:p>
        </p:txBody>
      </p:sp>
      <p:sp>
        <p:nvSpPr>
          <p:cNvPr id="7" name="Slayt Numarası Yer Tutucusu 6">
            <a:extLst>
              <a:ext uri="{FF2B5EF4-FFF2-40B4-BE49-F238E27FC236}">
                <a16:creationId xmlns:a16="http://schemas.microsoft.com/office/drawing/2014/main" id="{0AA4F0A5-CE85-4BE3-9FE6-799D66F6E413}"/>
              </a:ext>
            </a:extLst>
          </p:cNvPr>
          <p:cNvSpPr>
            <a:spLocks noGrp="1"/>
          </p:cNvSpPr>
          <p:nvPr>
            <p:ph type="sldNum" sz="quarter" idx="12"/>
          </p:nvPr>
        </p:nvSpPr>
        <p:spPr/>
        <p:txBody>
          <a:bodyPr/>
          <a:lstStyle/>
          <a:p>
            <a:pPr>
              <a:defRPr/>
            </a:pPr>
            <a:fld id="{56A4C951-551C-4FE2-8584-A76970C5451F}" type="slidenum">
              <a:rPr lang="tr-TR" smtClean="0"/>
              <a:pPr>
                <a:defRPr/>
              </a:pPr>
              <a:t>‹#›</a:t>
            </a:fld>
            <a:endParaRPr lang="tr-TR"/>
          </a:p>
        </p:txBody>
      </p:sp>
    </p:spTree>
    <p:extLst>
      <p:ext uri="{BB962C8B-B14F-4D97-AF65-F5344CB8AC3E}">
        <p14:creationId xmlns:p14="http://schemas.microsoft.com/office/powerpoint/2010/main" val="12947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F74B0-6FE4-43BD-8A49-C3310645076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98EEBA-D998-40BE-85DD-D1641F8E424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218C47-29C6-4BED-BB7B-42BD4A00B0CA}"/>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B3CA430-C6F6-4133-B8B9-EFE4A1435FF8}"/>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1C7BFBF0-7F8C-4924-A12F-597C095886A7}"/>
              </a:ext>
            </a:extLst>
          </p:cNvPr>
          <p:cNvSpPr>
            <a:spLocks noGrp="1"/>
          </p:cNvSpPr>
          <p:nvPr>
            <p:ph type="sldNum" sz="quarter" idx="12"/>
          </p:nvPr>
        </p:nvSpPr>
        <p:spPr/>
        <p:txBody>
          <a:bodyPr/>
          <a:lstStyle/>
          <a:p>
            <a:pPr>
              <a:defRPr/>
            </a:pPr>
            <a:fld id="{DB2B00BC-821B-4047-9A38-9FC97E7B4C55}" type="slidenum">
              <a:rPr lang="tr-TR" smtClean="0"/>
              <a:pPr>
                <a:defRPr/>
              </a:pPr>
              <a:t>‹#›</a:t>
            </a:fld>
            <a:endParaRPr lang="tr-TR"/>
          </a:p>
        </p:txBody>
      </p:sp>
    </p:spTree>
    <p:extLst>
      <p:ext uri="{BB962C8B-B14F-4D97-AF65-F5344CB8AC3E}">
        <p14:creationId xmlns:p14="http://schemas.microsoft.com/office/powerpoint/2010/main" val="10058970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B92E989-7BE1-48F8-BEA3-C0DD4F5B9747}"/>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5E12E50-DC32-488F-B043-F126F0734940}"/>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948AF8-8707-4196-BCD1-E3F27638EDE3}"/>
              </a:ext>
            </a:extLst>
          </p:cNvPr>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4C5275CE-E192-486E-A681-4B693F56E2EB}"/>
              </a:ext>
            </a:extLst>
          </p:cNvPr>
          <p:cNvSpPr>
            <a:spLocks noGrp="1"/>
          </p:cNvSpPr>
          <p:nvPr>
            <p:ph type="ftr" sz="quarter" idx="11"/>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7D552AEE-3B05-419A-A102-C272DBB33E8E}"/>
              </a:ext>
            </a:extLst>
          </p:cNvPr>
          <p:cNvSpPr>
            <a:spLocks noGrp="1"/>
          </p:cNvSpPr>
          <p:nvPr>
            <p:ph type="sldNum" sz="quarter" idx="12"/>
          </p:nvPr>
        </p:nvSpPr>
        <p:spPr/>
        <p:txBody>
          <a:bodyPr/>
          <a:lstStyle/>
          <a:p>
            <a:pPr>
              <a:defRPr/>
            </a:pPr>
            <a:fld id="{F8E3B428-61D9-42E4-83D0-6B7476AE6B20}" type="slidenum">
              <a:rPr lang="tr-TR" smtClean="0"/>
              <a:pPr>
                <a:defRPr/>
              </a:pPr>
              <a:t>‹#›</a:t>
            </a:fld>
            <a:endParaRPr lang="tr-TR"/>
          </a:p>
        </p:txBody>
      </p:sp>
    </p:spTree>
    <p:extLst>
      <p:ext uri="{BB962C8B-B14F-4D97-AF65-F5344CB8AC3E}">
        <p14:creationId xmlns:p14="http://schemas.microsoft.com/office/powerpoint/2010/main" val="72819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0621F932-F8EF-4B2A-965A-4207CF266C8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3B4AF6AB-6085-4928-9BB5-A46707D35C6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52400"/>
            <a:ext cx="8686800" cy="6096000"/>
            <a:chOff x="0" y="96"/>
            <a:chExt cx="5472" cy="3840"/>
          </a:xfrm>
        </p:grpSpPr>
        <p:sp>
          <p:nvSpPr>
            <p:cNvPr id="5128"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tr-TR" sz="2400">
                <a:latin typeface="Times New Roman" panose="02020603050405020304" pitchFamily="18" charset="0"/>
              </a:endParaRPr>
            </a:p>
          </p:txBody>
        </p:sp>
        <p:sp>
          <p:nvSpPr>
            <p:cNvPr id="5129" name="AutoShape 4"/>
            <p:cNvSpPr>
              <a:spLocks noChangeArrowheads="1"/>
            </p:cNvSpPr>
            <p:nvPr/>
          </p:nvSpPr>
          <p:spPr bwMode="blackWhite">
            <a:xfrm>
              <a:off x="0" y="96"/>
              <a:ext cx="5376" cy="768"/>
            </a:xfrm>
            <a:custGeom>
              <a:avLst/>
              <a:gdLst>
                <a:gd name="T0" fmla="*/ 0 w 7000"/>
                <a:gd name="T1" fmla="*/ 0 h 1000"/>
                <a:gd name="T2" fmla="*/ 1333 w 7000"/>
                <a:gd name="T3" fmla="*/ 0 h 1000"/>
                <a:gd name="T4" fmla="*/ 1436 w 7000"/>
                <a:gd name="T5" fmla="*/ 103 h 1000"/>
                <a:gd name="T6" fmla="*/ 1334 w 7000"/>
                <a:gd name="T7" fmla="*/ 205 h 1000"/>
                <a:gd name="T8" fmla="*/ 0 w 7000"/>
                <a:gd name="T9" fmla="*/ 205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w="9525">
              <a:noFill/>
              <a:miter lim="800000"/>
              <a:headEnd/>
              <a:tailEnd/>
            </a:ln>
          </p:spPr>
          <p:txBody>
            <a:bodyPr/>
            <a:lstStyle/>
            <a:p>
              <a:pPr>
                <a:defRPr/>
              </a:pPr>
              <a:endParaRPr lang="tr-TR"/>
            </a:p>
          </p:txBody>
        </p:sp>
        <p:sp>
          <p:nvSpPr>
            <p:cNvPr id="5130" name="Line 5"/>
            <p:cNvSpPr>
              <a:spLocks noChangeShapeType="1"/>
            </p:cNvSpPr>
            <p:nvPr/>
          </p:nvSpPr>
          <p:spPr bwMode="auto">
            <a:xfrm>
              <a:off x="0" y="768"/>
              <a:ext cx="5088" cy="0"/>
            </a:xfrm>
            <a:prstGeom prst="line">
              <a:avLst/>
            </a:prstGeom>
            <a:noFill/>
            <a:ln w="38100">
              <a:solidFill>
                <a:schemeClr val="bg1"/>
              </a:solidFill>
              <a:round/>
              <a:headEnd/>
              <a:tailEnd/>
            </a:ln>
          </p:spPr>
          <p:txBody>
            <a:bodyPr/>
            <a:lstStyle/>
            <a:p>
              <a:pPr>
                <a:defRPr/>
              </a:pPr>
              <a:endParaRPr lang="tr-TR"/>
            </a:p>
          </p:txBody>
        </p:sp>
      </p:grpSp>
      <p:sp>
        <p:nvSpPr>
          <p:cNvPr id="5123"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5124"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476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tr-TR"/>
          </a:p>
        </p:txBody>
      </p:sp>
      <p:sp>
        <p:nvSpPr>
          <p:cNvPr id="7476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tr-TR"/>
          </a:p>
        </p:txBody>
      </p:sp>
      <p:sp>
        <p:nvSpPr>
          <p:cNvPr id="7476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0B94112A-01DE-4D4E-8F68-8D542888619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930" r:id="rId1"/>
    <p:sldLayoutId id="2147485807" r:id="rId2"/>
    <p:sldLayoutId id="2147485808" r:id="rId3"/>
    <p:sldLayoutId id="2147485809" r:id="rId4"/>
    <p:sldLayoutId id="2147485810" r:id="rId5"/>
    <p:sldLayoutId id="2147485811" r:id="rId6"/>
    <p:sldLayoutId id="2147485812" r:id="rId7"/>
    <p:sldLayoutId id="2147485813" r:id="rId8"/>
    <p:sldLayoutId id="2147485814" r:id="rId9"/>
    <p:sldLayoutId id="2147485815" r:id="rId10"/>
    <p:sldLayoutId id="2147485816"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pitchFamily="34" charset="0"/>
        </a:defRPr>
      </a:lvl2pPr>
      <a:lvl3pPr algn="l" rtl="0" eaLnBrk="0" fontAlgn="base" hangingPunct="0">
        <a:spcBef>
          <a:spcPct val="0"/>
        </a:spcBef>
        <a:spcAft>
          <a:spcPct val="0"/>
        </a:spcAft>
        <a:defRPr sz="4200">
          <a:solidFill>
            <a:schemeClr val="tx2"/>
          </a:solidFill>
          <a:latin typeface="Arial" pitchFamily="34" charset="0"/>
        </a:defRPr>
      </a:lvl3pPr>
      <a:lvl4pPr algn="l" rtl="0" eaLnBrk="0" fontAlgn="base" hangingPunct="0">
        <a:spcBef>
          <a:spcPct val="0"/>
        </a:spcBef>
        <a:spcAft>
          <a:spcPct val="0"/>
        </a:spcAft>
        <a:defRPr sz="4200">
          <a:solidFill>
            <a:schemeClr val="tx2"/>
          </a:solidFill>
          <a:latin typeface="Arial" pitchFamily="34" charset="0"/>
        </a:defRPr>
      </a:lvl4pPr>
      <a:lvl5pPr algn="l" rtl="0" eaLnBrk="0" fontAlgn="base" hangingPunct="0">
        <a:spcBef>
          <a:spcPct val="0"/>
        </a:spcBef>
        <a:spcAft>
          <a:spcPct val="0"/>
        </a:spcAft>
        <a:defRPr sz="4200">
          <a:solidFill>
            <a:schemeClr val="tx2"/>
          </a:solidFill>
          <a:latin typeface="Arial" pitchFamily="34" charset="0"/>
        </a:defRPr>
      </a:lvl5pPr>
      <a:lvl6pPr marL="457200" algn="l" rtl="0" fontAlgn="base">
        <a:spcBef>
          <a:spcPct val="0"/>
        </a:spcBef>
        <a:spcAft>
          <a:spcPct val="0"/>
        </a:spcAft>
        <a:defRPr sz="4200">
          <a:solidFill>
            <a:schemeClr val="tx2"/>
          </a:solidFill>
          <a:latin typeface="Arial" pitchFamily="34" charset="0"/>
        </a:defRPr>
      </a:lvl6pPr>
      <a:lvl7pPr marL="914400" algn="l" rtl="0" fontAlgn="base">
        <a:spcBef>
          <a:spcPct val="0"/>
        </a:spcBef>
        <a:spcAft>
          <a:spcPct val="0"/>
        </a:spcAft>
        <a:defRPr sz="4200">
          <a:solidFill>
            <a:schemeClr val="tx2"/>
          </a:solidFill>
          <a:latin typeface="Arial" pitchFamily="34" charset="0"/>
        </a:defRPr>
      </a:lvl7pPr>
      <a:lvl8pPr marL="1371600" algn="l" rtl="0" fontAlgn="base">
        <a:spcBef>
          <a:spcPct val="0"/>
        </a:spcBef>
        <a:spcAft>
          <a:spcPct val="0"/>
        </a:spcAft>
        <a:defRPr sz="4200">
          <a:solidFill>
            <a:schemeClr val="tx2"/>
          </a:solidFill>
          <a:latin typeface="Arial" pitchFamily="34" charset="0"/>
        </a:defRPr>
      </a:lvl8pPr>
      <a:lvl9pPr marL="1828800" algn="l" rtl="0" fontAlgn="base">
        <a:spcBef>
          <a:spcPct val="0"/>
        </a:spcBef>
        <a:spcAft>
          <a:spcPct val="0"/>
        </a:spcAft>
        <a:defRPr sz="42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Freeform 2"/>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tr-TR"/>
          </a:p>
        </p:txBody>
      </p:sp>
      <p:sp>
        <p:nvSpPr>
          <p:cNvPr id="15363"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5364"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957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tr-TR"/>
          </a:p>
        </p:txBody>
      </p:sp>
      <p:sp>
        <p:nvSpPr>
          <p:cNvPr id="10957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tr-TR"/>
          </a:p>
        </p:txBody>
      </p:sp>
      <p:sp>
        <p:nvSpPr>
          <p:cNvPr id="10957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atin typeface="Comic Sans MS" pitchFamily="66" charset="0"/>
              </a:defRPr>
            </a:lvl1pPr>
          </a:lstStyle>
          <a:p>
            <a:pPr>
              <a:defRPr/>
            </a:pPr>
            <a:fld id="{31EA2455-E80C-4F86-93A3-E3A042CF8F0C}" type="slidenum">
              <a:rPr lang="tr-TR"/>
              <a:pPr>
                <a:defRPr/>
              </a:pPr>
              <a:t>‹#›</a:t>
            </a:fld>
            <a:endParaRPr lang="tr-TR"/>
          </a:p>
        </p:txBody>
      </p:sp>
      <p:sp>
        <p:nvSpPr>
          <p:cNvPr id="15368" name="Freeform 8"/>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tr-TR"/>
          </a:p>
        </p:txBody>
      </p:sp>
      <p:sp>
        <p:nvSpPr>
          <p:cNvPr id="15369" name="Freeform 9"/>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tr-TR"/>
          </a:p>
        </p:txBody>
      </p:sp>
      <p:grpSp>
        <p:nvGrpSpPr>
          <p:cNvPr id="15370" name="Group 10"/>
          <p:cNvGrpSpPr>
            <a:grpSpLocks/>
          </p:cNvGrpSpPr>
          <p:nvPr/>
        </p:nvGrpSpPr>
        <p:grpSpPr bwMode="auto">
          <a:xfrm>
            <a:off x="7938" y="5540375"/>
            <a:ext cx="1784350" cy="1246188"/>
            <a:chOff x="5" y="3490"/>
            <a:chExt cx="1124" cy="785"/>
          </a:xfrm>
        </p:grpSpPr>
        <p:sp>
          <p:nvSpPr>
            <p:cNvPr id="15387" name="Freeform 11"/>
            <p:cNvSpPr>
              <a:spLocks/>
            </p:cNvSpPr>
            <p:nvPr userDrawn="1"/>
          </p:nvSpPr>
          <p:spPr bwMode="auto">
            <a:xfrm>
              <a:off x="24" y="3505"/>
              <a:ext cx="1089" cy="649"/>
            </a:xfrm>
            <a:custGeom>
              <a:avLst/>
              <a:gdLst>
                <a:gd name="T0" fmla="*/ 25 w 2177"/>
                <a:gd name="T1" fmla="*/ 20 h 1298"/>
                <a:gd name="T2" fmla="*/ 23 w 2177"/>
                <a:gd name="T3" fmla="*/ 18 h 1298"/>
                <a:gd name="T4" fmla="*/ 21 w 2177"/>
                <a:gd name="T5" fmla="*/ 8 h 1298"/>
                <a:gd name="T6" fmla="*/ 34 w 2177"/>
                <a:gd name="T7" fmla="*/ 6 h 1298"/>
                <a:gd name="T8" fmla="*/ 35 w 2177"/>
                <a:gd name="T9" fmla="*/ 4 h 1298"/>
                <a:gd name="T10" fmla="*/ 33 w 2177"/>
                <a:gd name="T11" fmla="*/ 2 h 1298"/>
                <a:gd name="T12" fmla="*/ 20 w 2177"/>
                <a:gd name="T13" fmla="*/ 4 h 1298"/>
                <a:gd name="T14" fmla="*/ 20 w 2177"/>
                <a:gd name="T15" fmla="*/ 1 h 1298"/>
                <a:gd name="T16" fmla="*/ 17 w 2177"/>
                <a:gd name="T17" fmla="*/ 0 h 1298"/>
                <a:gd name="T18" fmla="*/ 15 w 2177"/>
                <a:gd name="T19" fmla="*/ 1 h 1298"/>
                <a:gd name="T20" fmla="*/ 14 w 2177"/>
                <a:gd name="T21" fmla="*/ 2 h 1298"/>
                <a:gd name="T22" fmla="*/ 15 w 2177"/>
                <a:gd name="T23" fmla="*/ 5 h 1298"/>
                <a:gd name="T24" fmla="*/ 11 w 2177"/>
                <a:gd name="T25" fmla="*/ 7 h 1298"/>
                <a:gd name="T26" fmla="*/ 16 w 2177"/>
                <a:gd name="T27" fmla="*/ 8 h 1298"/>
                <a:gd name="T28" fmla="*/ 18 w 2177"/>
                <a:gd name="T29" fmla="*/ 14 h 1298"/>
                <a:gd name="T30" fmla="*/ 3 w 2177"/>
                <a:gd name="T31" fmla="*/ 8 h 1298"/>
                <a:gd name="T32" fmla="*/ 1 w 2177"/>
                <a:gd name="T33" fmla="*/ 8 h 1298"/>
                <a:gd name="T34" fmla="*/ 0 w 2177"/>
                <a:gd name="T35" fmla="*/ 10 h 1298"/>
                <a:gd name="T36" fmla="*/ 1 w 2177"/>
                <a:gd name="T37" fmla="*/ 13 h 1298"/>
                <a:gd name="T38" fmla="*/ 18 w 2177"/>
                <a:gd name="T39" fmla="*/ 21 h 1298"/>
                <a:gd name="T40" fmla="*/ 22 w 2177"/>
                <a:gd name="T41" fmla="*/ 20 h 1298"/>
                <a:gd name="T42" fmla="*/ 25 w 2177"/>
                <a:gd name="T43" fmla="*/ 21 h 1298"/>
                <a:gd name="T44" fmla="*/ 25 w 2177"/>
                <a:gd name="T45" fmla="*/ 20 h 1298"/>
                <a:gd name="T46" fmla="*/ 25 w 2177"/>
                <a:gd name="T47" fmla="*/ 2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tr-TR"/>
            </a:p>
          </p:txBody>
        </p:sp>
        <p:sp>
          <p:nvSpPr>
            <p:cNvPr id="15388" name="Freeform 12"/>
            <p:cNvSpPr>
              <a:spLocks/>
            </p:cNvSpPr>
            <p:nvPr userDrawn="1"/>
          </p:nvSpPr>
          <p:spPr bwMode="auto">
            <a:xfrm>
              <a:off x="1022" y="3582"/>
              <a:ext cx="71" cy="129"/>
            </a:xfrm>
            <a:custGeom>
              <a:avLst/>
              <a:gdLst>
                <a:gd name="T0" fmla="*/ 0 w 143"/>
                <a:gd name="T1" fmla="*/ 1 h 258"/>
                <a:gd name="T2" fmla="*/ 1 w 143"/>
                <a:gd name="T3" fmla="*/ 0 h 258"/>
                <a:gd name="T4" fmla="*/ 2 w 143"/>
                <a:gd name="T5" fmla="*/ 4 h 258"/>
                <a:gd name="T6" fmla="*/ 0 w 143"/>
                <a:gd name="T7" fmla="*/ 5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tr-TR"/>
            </a:p>
          </p:txBody>
        </p:sp>
        <p:sp>
          <p:nvSpPr>
            <p:cNvPr id="15389" name="Freeform 13"/>
            <p:cNvSpPr>
              <a:spLocks/>
            </p:cNvSpPr>
            <p:nvPr userDrawn="1"/>
          </p:nvSpPr>
          <p:spPr bwMode="auto">
            <a:xfrm>
              <a:off x="20" y="3774"/>
              <a:ext cx="792" cy="410"/>
            </a:xfrm>
            <a:custGeom>
              <a:avLst/>
              <a:gdLst>
                <a:gd name="T0" fmla="*/ 2 w 1586"/>
                <a:gd name="T1" fmla="*/ 0 h 821"/>
                <a:gd name="T2" fmla="*/ 20 w 1586"/>
                <a:gd name="T3" fmla="*/ 8 h 821"/>
                <a:gd name="T4" fmla="*/ 22 w 1586"/>
                <a:gd name="T5" fmla="*/ 9 h 821"/>
                <a:gd name="T6" fmla="*/ 24 w 1586"/>
                <a:gd name="T7" fmla="*/ 12 h 821"/>
                <a:gd name="T8" fmla="*/ 24 w 1586"/>
                <a:gd name="T9" fmla="*/ 12 h 821"/>
                <a:gd name="T10" fmla="*/ 21 w 1586"/>
                <a:gd name="T11" fmla="*/ 12 h 821"/>
                <a:gd name="T12" fmla="*/ 17 w 1586"/>
                <a:gd name="T13" fmla="*/ 12 h 821"/>
                <a:gd name="T14" fmla="*/ 0 w 1586"/>
                <a:gd name="T15" fmla="*/ 4 h 821"/>
                <a:gd name="T16" fmla="*/ 0 w 1586"/>
                <a:gd name="T17" fmla="*/ 2 h 821"/>
                <a:gd name="T18" fmla="*/ 0 w 1586"/>
                <a:gd name="T19" fmla="*/ 0 h 821"/>
                <a:gd name="T20" fmla="*/ 2 w 1586"/>
                <a:gd name="T21" fmla="*/ 0 h 821"/>
                <a:gd name="T22" fmla="*/ 2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tr-TR"/>
            </a:p>
          </p:txBody>
        </p:sp>
        <p:sp>
          <p:nvSpPr>
            <p:cNvPr id="15390" name="Freeform 14"/>
            <p:cNvSpPr>
              <a:spLocks/>
            </p:cNvSpPr>
            <p:nvPr userDrawn="1"/>
          </p:nvSpPr>
          <p:spPr bwMode="auto">
            <a:xfrm>
              <a:off x="129" y="3808"/>
              <a:ext cx="525" cy="374"/>
            </a:xfrm>
            <a:custGeom>
              <a:avLst/>
              <a:gdLst>
                <a:gd name="T0" fmla="*/ 0 w 1049"/>
                <a:gd name="T1" fmla="*/ 6 h 747"/>
                <a:gd name="T2" fmla="*/ 15 w 1049"/>
                <a:gd name="T3" fmla="*/ 12 h 747"/>
                <a:gd name="T4" fmla="*/ 15 w 1049"/>
                <a:gd name="T5" fmla="*/ 9 h 747"/>
                <a:gd name="T6" fmla="*/ 17 w 1049"/>
                <a:gd name="T7" fmla="*/ 7 h 747"/>
                <a:gd name="T8" fmla="*/ 2 w 1049"/>
                <a:gd name="T9" fmla="*/ 0 h 747"/>
                <a:gd name="T10" fmla="*/ 0 w 1049"/>
                <a:gd name="T11" fmla="*/ 2 h 747"/>
                <a:gd name="T12" fmla="*/ 0 w 1049"/>
                <a:gd name="T13" fmla="*/ 6 h 747"/>
                <a:gd name="T14" fmla="*/ 0 w 1049"/>
                <a:gd name="T15" fmla="*/ 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tr-TR"/>
            </a:p>
          </p:txBody>
        </p:sp>
        <p:sp>
          <p:nvSpPr>
            <p:cNvPr id="15391" name="Freeform 15"/>
            <p:cNvSpPr>
              <a:spLocks/>
            </p:cNvSpPr>
            <p:nvPr userDrawn="1"/>
          </p:nvSpPr>
          <p:spPr bwMode="auto">
            <a:xfrm>
              <a:off x="485" y="3532"/>
              <a:ext cx="135" cy="121"/>
            </a:xfrm>
            <a:custGeom>
              <a:avLst/>
              <a:gdLst>
                <a:gd name="T0" fmla="*/ 0 w 272"/>
                <a:gd name="T1" fmla="*/ 1 h 241"/>
                <a:gd name="T2" fmla="*/ 2 w 272"/>
                <a:gd name="T3" fmla="*/ 0 h 241"/>
                <a:gd name="T4" fmla="*/ 3 w 272"/>
                <a:gd name="T5" fmla="*/ 1 h 241"/>
                <a:gd name="T6" fmla="*/ 4 w 272"/>
                <a:gd name="T7" fmla="*/ 3 h 241"/>
                <a:gd name="T8" fmla="*/ 2 w 272"/>
                <a:gd name="T9" fmla="*/ 3 h 241"/>
                <a:gd name="T10" fmla="*/ 0 w 272"/>
                <a:gd name="T11" fmla="*/ 4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tr-TR"/>
            </a:p>
          </p:txBody>
        </p:sp>
        <p:sp>
          <p:nvSpPr>
            <p:cNvPr id="15392" name="Freeform 16"/>
            <p:cNvSpPr>
              <a:spLocks/>
            </p:cNvSpPr>
            <p:nvPr userDrawn="1"/>
          </p:nvSpPr>
          <p:spPr bwMode="auto">
            <a:xfrm>
              <a:off x="641" y="4163"/>
              <a:ext cx="76" cy="112"/>
            </a:xfrm>
            <a:custGeom>
              <a:avLst/>
              <a:gdLst>
                <a:gd name="T0" fmla="*/ 3 w 152"/>
                <a:gd name="T1" fmla="*/ 1 h 224"/>
                <a:gd name="T2" fmla="*/ 3 w 152"/>
                <a:gd name="T3" fmla="*/ 4 h 224"/>
                <a:gd name="T4" fmla="*/ 0 w 152"/>
                <a:gd name="T5" fmla="*/ 1 h 224"/>
                <a:gd name="T6" fmla="*/ 2 w 152"/>
                <a:gd name="T7" fmla="*/ 0 h 224"/>
                <a:gd name="T8" fmla="*/ 3 w 152"/>
                <a:gd name="T9" fmla="*/ 1 h 224"/>
                <a:gd name="T10" fmla="*/ 3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tr-TR"/>
            </a:p>
          </p:txBody>
        </p:sp>
        <p:sp>
          <p:nvSpPr>
            <p:cNvPr id="15393" name="Freeform 17"/>
            <p:cNvSpPr>
              <a:spLocks/>
            </p:cNvSpPr>
            <p:nvPr userDrawn="1"/>
          </p:nvSpPr>
          <p:spPr bwMode="auto">
            <a:xfrm>
              <a:off x="504" y="3607"/>
              <a:ext cx="193" cy="383"/>
            </a:xfrm>
            <a:custGeom>
              <a:avLst/>
              <a:gdLst>
                <a:gd name="T0" fmla="*/ 0 w 386"/>
                <a:gd name="T1" fmla="*/ 2 h 764"/>
                <a:gd name="T2" fmla="*/ 2 w 386"/>
                <a:gd name="T3" fmla="*/ 0 h 764"/>
                <a:gd name="T4" fmla="*/ 4 w 386"/>
                <a:gd name="T5" fmla="*/ 1 h 764"/>
                <a:gd name="T6" fmla="*/ 7 w 386"/>
                <a:gd name="T7" fmla="*/ 12 h 764"/>
                <a:gd name="T8" fmla="*/ 5 w 386"/>
                <a:gd name="T9" fmla="*/ 12 h 764"/>
                <a:gd name="T10" fmla="*/ 3 w 386"/>
                <a:gd name="T11" fmla="*/ 11 h 764"/>
                <a:gd name="T12" fmla="*/ 0 w 386"/>
                <a:gd name="T13" fmla="*/ 2 h 764"/>
                <a:gd name="T14" fmla="*/ 0 w 386"/>
                <a:gd name="T15" fmla="*/ 2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tr-TR"/>
            </a:p>
          </p:txBody>
        </p:sp>
        <p:sp>
          <p:nvSpPr>
            <p:cNvPr id="15394" name="Freeform 18"/>
            <p:cNvSpPr>
              <a:spLocks/>
            </p:cNvSpPr>
            <p:nvPr userDrawn="1"/>
          </p:nvSpPr>
          <p:spPr bwMode="auto">
            <a:xfrm>
              <a:off x="668" y="3590"/>
              <a:ext cx="364" cy="174"/>
            </a:xfrm>
            <a:custGeom>
              <a:avLst/>
              <a:gdLst>
                <a:gd name="T0" fmla="*/ 11 w 728"/>
                <a:gd name="T1" fmla="*/ 0 h 348"/>
                <a:gd name="T2" fmla="*/ 0 w 728"/>
                <a:gd name="T3" fmla="*/ 2 h 348"/>
                <a:gd name="T4" fmla="*/ 1 w 728"/>
                <a:gd name="T5" fmla="*/ 6 h 348"/>
                <a:gd name="T6" fmla="*/ 12 w 728"/>
                <a:gd name="T7" fmla="*/ 4 h 348"/>
                <a:gd name="T8" fmla="*/ 12 w 728"/>
                <a:gd name="T9" fmla="*/ 1 h 348"/>
                <a:gd name="T10" fmla="*/ 11 w 728"/>
                <a:gd name="T11" fmla="*/ 0 h 348"/>
                <a:gd name="T12" fmla="*/ 1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tr-TR"/>
            </a:p>
          </p:txBody>
        </p:sp>
        <p:sp>
          <p:nvSpPr>
            <p:cNvPr id="15395" name="Freeform 19"/>
            <p:cNvSpPr>
              <a:spLocks/>
            </p:cNvSpPr>
            <p:nvPr userDrawn="1"/>
          </p:nvSpPr>
          <p:spPr bwMode="auto">
            <a:xfrm>
              <a:off x="347" y="3693"/>
              <a:ext cx="156" cy="67"/>
            </a:xfrm>
            <a:custGeom>
              <a:avLst/>
              <a:gdLst>
                <a:gd name="T0" fmla="*/ 5 w 312"/>
                <a:gd name="T1" fmla="*/ 0 h 135"/>
                <a:gd name="T2" fmla="*/ 0 w 312"/>
                <a:gd name="T3" fmla="*/ 1 h 135"/>
                <a:gd name="T4" fmla="*/ 5 w 312"/>
                <a:gd name="T5" fmla="*/ 2 h 135"/>
                <a:gd name="T6" fmla="*/ 5 w 312"/>
                <a:gd name="T7" fmla="*/ 0 h 135"/>
                <a:gd name="T8" fmla="*/ 5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tr-TR"/>
            </a:p>
          </p:txBody>
        </p:sp>
        <p:grpSp>
          <p:nvGrpSpPr>
            <p:cNvPr id="15396" name="Group 20"/>
            <p:cNvGrpSpPr>
              <a:grpSpLocks/>
            </p:cNvGrpSpPr>
            <p:nvPr userDrawn="1"/>
          </p:nvGrpSpPr>
          <p:grpSpPr bwMode="auto">
            <a:xfrm>
              <a:off x="5" y="3490"/>
              <a:ext cx="1124" cy="780"/>
              <a:chOff x="5" y="3490"/>
              <a:chExt cx="1124" cy="780"/>
            </a:xfrm>
          </p:grpSpPr>
          <p:grpSp>
            <p:nvGrpSpPr>
              <p:cNvPr id="15397" name="Group 21"/>
              <p:cNvGrpSpPr>
                <a:grpSpLocks/>
              </p:cNvGrpSpPr>
              <p:nvPr userDrawn="1"/>
            </p:nvGrpSpPr>
            <p:grpSpPr bwMode="auto">
              <a:xfrm>
                <a:off x="499" y="3562"/>
                <a:ext cx="548" cy="708"/>
                <a:chOff x="499" y="3562"/>
                <a:chExt cx="548" cy="708"/>
              </a:xfrm>
            </p:grpSpPr>
            <p:sp>
              <p:nvSpPr>
                <p:cNvPr id="15410" name="Freeform 22"/>
                <p:cNvSpPr>
                  <a:spLocks/>
                </p:cNvSpPr>
                <p:nvPr userDrawn="1"/>
              </p:nvSpPr>
              <p:spPr bwMode="auto">
                <a:xfrm>
                  <a:off x="499" y="3587"/>
                  <a:ext cx="157" cy="87"/>
                </a:xfrm>
                <a:custGeom>
                  <a:avLst/>
                  <a:gdLst>
                    <a:gd name="T0" fmla="*/ 0 w 313"/>
                    <a:gd name="T1" fmla="*/ 1 h 175"/>
                    <a:gd name="T2" fmla="*/ 2 w 313"/>
                    <a:gd name="T3" fmla="*/ 0 h 175"/>
                    <a:gd name="T4" fmla="*/ 4 w 313"/>
                    <a:gd name="T5" fmla="*/ 0 h 175"/>
                    <a:gd name="T6" fmla="*/ 5 w 313"/>
                    <a:gd name="T7" fmla="*/ 0 h 175"/>
                    <a:gd name="T8" fmla="*/ 5 w 313"/>
                    <a:gd name="T9" fmla="*/ 1 h 175"/>
                    <a:gd name="T10" fmla="*/ 3 w 313"/>
                    <a:gd name="T11" fmla="*/ 1 h 175"/>
                    <a:gd name="T12" fmla="*/ 2 w 313"/>
                    <a:gd name="T13" fmla="*/ 1 h 175"/>
                    <a:gd name="T14" fmla="*/ 1 w 313"/>
                    <a:gd name="T15" fmla="*/ 2 h 175"/>
                    <a:gd name="T16" fmla="*/ 0 w 313"/>
                    <a:gd name="T17" fmla="*/ 1 h 175"/>
                    <a:gd name="T18" fmla="*/ 0 w 313"/>
                    <a:gd name="T19" fmla="*/ 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tr-TR"/>
                </a:p>
              </p:txBody>
            </p:sp>
            <p:sp>
              <p:nvSpPr>
                <p:cNvPr id="15411" name="Freeform 23"/>
                <p:cNvSpPr>
                  <a:spLocks/>
                </p:cNvSpPr>
                <p:nvPr userDrawn="1"/>
              </p:nvSpPr>
              <p:spPr bwMode="auto">
                <a:xfrm>
                  <a:off x="636" y="4137"/>
                  <a:ext cx="115" cy="133"/>
                </a:xfrm>
                <a:custGeom>
                  <a:avLst/>
                  <a:gdLst>
                    <a:gd name="T0" fmla="*/ 0 w 230"/>
                    <a:gd name="T1" fmla="*/ 1 h 266"/>
                    <a:gd name="T2" fmla="*/ 3 w 230"/>
                    <a:gd name="T3" fmla="*/ 5 h 266"/>
                    <a:gd name="T4" fmla="*/ 4 w 230"/>
                    <a:gd name="T5" fmla="*/ 4 h 266"/>
                    <a:gd name="T6" fmla="*/ 4 w 230"/>
                    <a:gd name="T7" fmla="*/ 1 h 266"/>
                    <a:gd name="T8" fmla="*/ 3 w 230"/>
                    <a:gd name="T9" fmla="*/ 0 h 266"/>
                    <a:gd name="T10" fmla="*/ 3 w 230"/>
                    <a:gd name="T11" fmla="*/ 4 h 266"/>
                    <a:gd name="T12" fmla="*/ 2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tr-TR"/>
                </a:p>
              </p:txBody>
            </p:sp>
            <p:sp>
              <p:nvSpPr>
                <p:cNvPr id="15412" name="Freeform 24"/>
                <p:cNvSpPr>
                  <a:spLocks/>
                </p:cNvSpPr>
                <p:nvPr userDrawn="1"/>
              </p:nvSpPr>
              <p:spPr bwMode="auto">
                <a:xfrm>
                  <a:off x="1004" y="3562"/>
                  <a:ext cx="43" cy="117"/>
                </a:xfrm>
                <a:custGeom>
                  <a:avLst/>
                  <a:gdLst>
                    <a:gd name="T0" fmla="*/ 0 w 87"/>
                    <a:gd name="T1" fmla="*/ 1 h 234"/>
                    <a:gd name="T2" fmla="*/ 0 w 87"/>
                    <a:gd name="T3" fmla="*/ 2 h 234"/>
                    <a:gd name="T4" fmla="*/ 0 w 87"/>
                    <a:gd name="T5" fmla="*/ 3 h 234"/>
                    <a:gd name="T6" fmla="*/ 0 w 87"/>
                    <a:gd name="T7" fmla="*/ 4 h 234"/>
                    <a:gd name="T8" fmla="*/ 1 w 87"/>
                    <a:gd name="T9" fmla="*/ 4 h 234"/>
                    <a:gd name="T10" fmla="*/ 1 w 87"/>
                    <a:gd name="T11" fmla="*/ 2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tr-TR"/>
                </a:p>
              </p:txBody>
            </p:sp>
          </p:grpSp>
          <p:sp>
            <p:nvSpPr>
              <p:cNvPr id="15398" name="Freeform 25"/>
              <p:cNvSpPr>
                <a:spLocks/>
              </p:cNvSpPr>
              <p:nvPr userDrawn="1"/>
            </p:nvSpPr>
            <p:spPr bwMode="auto">
              <a:xfrm>
                <a:off x="76" y="3732"/>
                <a:ext cx="595" cy="250"/>
              </a:xfrm>
              <a:custGeom>
                <a:avLst/>
                <a:gdLst>
                  <a:gd name="T0" fmla="*/ 2 w 1190"/>
                  <a:gd name="T1" fmla="*/ 0 h 500"/>
                  <a:gd name="T2" fmla="*/ 19 w 1190"/>
                  <a:gd name="T3" fmla="*/ 8 h 500"/>
                  <a:gd name="T4" fmla="*/ 17 w 1190"/>
                  <a:gd name="T5" fmla="*/ 8 h 500"/>
                  <a:gd name="T6" fmla="*/ 0 w 1190"/>
                  <a:gd name="T7" fmla="*/ 1 h 500"/>
                  <a:gd name="T8" fmla="*/ 2 w 1190"/>
                  <a:gd name="T9" fmla="*/ 0 h 500"/>
                  <a:gd name="T10" fmla="*/ 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tr-TR"/>
              </a:p>
            </p:txBody>
          </p:sp>
          <p:sp>
            <p:nvSpPr>
              <p:cNvPr id="15399" name="Freeform 26"/>
              <p:cNvSpPr>
                <a:spLocks/>
              </p:cNvSpPr>
              <p:nvPr userDrawn="1"/>
            </p:nvSpPr>
            <p:spPr bwMode="auto">
              <a:xfrm>
                <a:off x="260" y="3886"/>
                <a:ext cx="244" cy="148"/>
              </a:xfrm>
              <a:custGeom>
                <a:avLst/>
                <a:gdLst>
                  <a:gd name="T0" fmla="*/ 0 w 489"/>
                  <a:gd name="T1" fmla="*/ 1 h 296"/>
                  <a:gd name="T2" fmla="*/ 2 w 489"/>
                  <a:gd name="T3" fmla="*/ 2 h 296"/>
                  <a:gd name="T4" fmla="*/ 5 w 489"/>
                  <a:gd name="T5" fmla="*/ 3 h 296"/>
                  <a:gd name="T6" fmla="*/ 6 w 489"/>
                  <a:gd name="T7" fmla="*/ 4 h 296"/>
                  <a:gd name="T8" fmla="*/ 5 w 489"/>
                  <a:gd name="T9" fmla="*/ 4 h 296"/>
                  <a:gd name="T10" fmla="*/ 2 w 489"/>
                  <a:gd name="T11" fmla="*/ 3 h 296"/>
                  <a:gd name="T12" fmla="*/ 0 w 489"/>
                  <a:gd name="T13" fmla="*/ 2 h 296"/>
                  <a:gd name="T14" fmla="*/ 1 w 489"/>
                  <a:gd name="T15" fmla="*/ 3 h 296"/>
                  <a:gd name="T16" fmla="*/ 4 w 489"/>
                  <a:gd name="T17" fmla="*/ 5 h 296"/>
                  <a:gd name="T18" fmla="*/ 7 w 489"/>
                  <a:gd name="T19" fmla="*/ 5 h 296"/>
                  <a:gd name="T20" fmla="*/ 7 w 489"/>
                  <a:gd name="T21" fmla="*/ 4 h 296"/>
                  <a:gd name="T22" fmla="*/ 6 w 489"/>
                  <a:gd name="T23" fmla="*/ 2 h 296"/>
                  <a:gd name="T24" fmla="*/ 2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tr-TR"/>
              </a:p>
            </p:txBody>
          </p:sp>
          <p:sp>
            <p:nvSpPr>
              <p:cNvPr id="15400" name="Freeform 27"/>
              <p:cNvSpPr>
                <a:spLocks/>
              </p:cNvSpPr>
              <p:nvPr userDrawn="1"/>
            </p:nvSpPr>
            <p:spPr bwMode="auto">
              <a:xfrm>
                <a:off x="565" y="3680"/>
                <a:ext cx="107" cy="238"/>
              </a:xfrm>
              <a:custGeom>
                <a:avLst/>
                <a:gdLst>
                  <a:gd name="T0" fmla="*/ 1 w 213"/>
                  <a:gd name="T1" fmla="*/ 0 h 478"/>
                  <a:gd name="T2" fmla="*/ 2 w 213"/>
                  <a:gd name="T3" fmla="*/ 0 h 478"/>
                  <a:gd name="T4" fmla="*/ 2 w 213"/>
                  <a:gd name="T5" fmla="*/ 3 h 478"/>
                  <a:gd name="T6" fmla="*/ 2 w 213"/>
                  <a:gd name="T7" fmla="*/ 5 h 478"/>
                  <a:gd name="T8" fmla="*/ 4 w 213"/>
                  <a:gd name="T9" fmla="*/ 7 h 478"/>
                  <a:gd name="T10" fmla="*/ 2 w 213"/>
                  <a:gd name="T11" fmla="*/ 7 h 478"/>
                  <a:gd name="T12" fmla="*/ 1 w 213"/>
                  <a:gd name="T13" fmla="*/ 5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tr-TR"/>
              </a:p>
            </p:txBody>
          </p:sp>
          <p:grpSp>
            <p:nvGrpSpPr>
              <p:cNvPr id="15401" name="Group 28"/>
              <p:cNvGrpSpPr>
                <a:grpSpLocks/>
              </p:cNvGrpSpPr>
              <p:nvPr userDrawn="1"/>
            </p:nvGrpSpPr>
            <p:grpSpPr bwMode="auto">
              <a:xfrm>
                <a:off x="5" y="3490"/>
                <a:ext cx="1124" cy="678"/>
                <a:chOff x="5" y="3490"/>
                <a:chExt cx="1124" cy="678"/>
              </a:xfrm>
            </p:grpSpPr>
            <p:sp>
              <p:nvSpPr>
                <p:cNvPr id="15402" name="Freeform 29"/>
                <p:cNvSpPr>
                  <a:spLocks/>
                </p:cNvSpPr>
                <p:nvPr userDrawn="1"/>
              </p:nvSpPr>
              <p:spPr bwMode="auto">
                <a:xfrm>
                  <a:off x="669" y="4048"/>
                  <a:ext cx="75" cy="87"/>
                </a:xfrm>
                <a:custGeom>
                  <a:avLst/>
                  <a:gdLst>
                    <a:gd name="T0" fmla="*/ 2 w 150"/>
                    <a:gd name="T1" fmla="*/ 0 h 173"/>
                    <a:gd name="T2" fmla="*/ 1 w 150"/>
                    <a:gd name="T3" fmla="*/ 2 h 173"/>
                    <a:gd name="T4" fmla="*/ 0 w 150"/>
                    <a:gd name="T5" fmla="*/ 3 h 173"/>
                    <a:gd name="T6" fmla="*/ 2 w 150"/>
                    <a:gd name="T7" fmla="*/ 3 h 173"/>
                    <a:gd name="T8" fmla="*/ 2 w 150"/>
                    <a:gd name="T9" fmla="*/ 2 h 173"/>
                    <a:gd name="T10" fmla="*/ 3 w 150"/>
                    <a:gd name="T11" fmla="*/ 1 h 173"/>
                    <a:gd name="T12" fmla="*/ 2 w 150"/>
                    <a:gd name="T13" fmla="*/ 0 h 173"/>
                    <a:gd name="T14" fmla="*/ 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tr-TR"/>
                </a:p>
              </p:txBody>
            </p:sp>
            <p:sp>
              <p:nvSpPr>
                <p:cNvPr id="15403" name="Freeform 30"/>
                <p:cNvSpPr>
                  <a:spLocks/>
                </p:cNvSpPr>
                <p:nvPr userDrawn="1"/>
              </p:nvSpPr>
              <p:spPr bwMode="auto">
                <a:xfrm>
                  <a:off x="5" y="3728"/>
                  <a:ext cx="842" cy="440"/>
                </a:xfrm>
                <a:custGeom>
                  <a:avLst/>
                  <a:gdLst>
                    <a:gd name="T0" fmla="*/ 3 w 1684"/>
                    <a:gd name="T1" fmla="*/ 0 h 880"/>
                    <a:gd name="T2" fmla="*/ 1 w 1684"/>
                    <a:gd name="T3" fmla="*/ 1 h 880"/>
                    <a:gd name="T4" fmla="*/ 0 w 1684"/>
                    <a:gd name="T5" fmla="*/ 4 h 880"/>
                    <a:gd name="T6" fmla="*/ 2 w 1684"/>
                    <a:gd name="T7" fmla="*/ 6 h 880"/>
                    <a:gd name="T8" fmla="*/ 19 w 1684"/>
                    <a:gd name="T9" fmla="*/ 14 h 880"/>
                    <a:gd name="T10" fmla="*/ 23 w 1684"/>
                    <a:gd name="T11" fmla="*/ 14 h 880"/>
                    <a:gd name="T12" fmla="*/ 26 w 1684"/>
                    <a:gd name="T13" fmla="*/ 14 h 880"/>
                    <a:gd name="T14" fmla="*/ 27 w 1684"/>
                    <a:gd name="T15" fmla="*/ 13 h 880"/>
                    <a:gd name="T16" fmla="*/ 24 w 1684"/>
                    <a:gd name="T17" fmla="*/ 11 h 880"/>
                    <a:gd name="T18" fmla="*/ 23 w 1684"/>
                    <a:gd name="T19" fmla="*/ 8 h 880"/>
                    <a:gd name="T20" fmla="*/ 22 w 1684"/>
                    <a:gd name="T21" fmla="*/ 9 h 880"/>
                    <a:gd name="T22" fmla="*/ 23 w 1684"/>
                    <a:gd name="T23" fmla="*/ 11 h 880"/>
                    <a:gd name="T24" fmla="*/ 25 w 1684"/>
                    <a:gd name="T25" fmla="*/ 13 h 880"/>
                    <a:gd name="T26" fmla="*/ 23 w 1684"/>
                    <a:gd name="T27" fmla="*/ 13 h 880"/>
                    <a:gd name="T28" fmla="*/ 20 w 1684"/>
                    <a:gd name="T29" fmla="*/ 13 h 880"/>
                    <a:gd name="T30" fmla="*/ 20 w 1684"/>
                    <a:gd name="T31" fmla="*/ 11 h 880"/>
                    <a:gd name="T32" fmla="*/ 21 w 1684"/>
                    <a:gd name="T33" fmla="*/ 9 h 880"/>
                    <a:gd name="T34" fmla="*/ 20 w 1684"/>
                    <a:gd name="T35" fmla="*/ 9 h 880"/>
                    <a:gd name="T36" fmla="*/ 19 w 1684"/>
                    <a:gd name="T37" fmla="*/ 11 h 880"/>
                    <a:gd name="T38" fmla="*/ 18 w 1684"/>
                    <a:gd name="T39" fmla="*/ 13 h 880"/>
                    <a:gd name="T40" fmla="*/ 2 w 1684"/>
                    <a:gd name="T41" fmla="*/ 5 h 880"/>
                    <a:gd name="T42" fmla="*/ 2 w 1684"/>
                    <a:gd name="T43" fmla="*/ 4 h 880"/>
                    <a:gd name="T44" fmla="*/ 2 w 1684"/>
                    <a:gd name="T45" fmla="*/ 2 h 880"/>
                    <a:gd name="T46" fmla="*/ 4 w 1684"/>
                    <a:gd name="T47" fmla="*/ 0 h 880"/>
                    <a:gd name="T48" fmla="*/ 3 w 1684"/>
                    <a:gd name="T49" fmla="*/ 0 h 880"/>
                    <a:gd name="T50" fmla="*/ 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tr-TR"/>
                </a:p>
              </p:txBody>
            </p:sp>
            <p:sp>
              <p:nvSpPr>
                <p:cNvPr id="15404" name="Freeform 31"/>
                <p:cNvSpPr>
                  <a:spLocks/>
                </p:cNvSpPr>
                <p:nvPr userDrawn="1"/>
              </p:nvSpPr>
              <p:spPr bwMode="auto">
                <a:xfrm>
                  <a:off x="106" y="3770"/>
                  <a:ext cx="80" cy="167"/>
                </a:xfrm>
                <a:custGeom>
                  <a:avLst/>
                  <a:gdLst>
                    <a:gd name="T0" fmla="*/ 2 w 160"/>
                    <a:gd name="T1" fmla="*/ 0 h 335"/>
                    <a:gd name="T2" fmla="*/ 1 w 160"/>
                    <a:gd name="T3" fmla="*/ 1 h 335"/>
                    <a:gd name="T4" fmla="*/ 0 w 160"/>
                    <a:gd name="T5" fmla="*/ 3 h 335"/>
                    <a:gd name="T6" fmla="*/ 1 w 160"/>
                    <a:gd name="T7" fmla="*/ 4 h 335"/>
                    <a:gd name="T8" fmla="*/ 2 w 160"/>
                    <a:gd name="T9" fmla="*/ 5 h 335"/>
                    <a:gd name="T10" fmla="*/ 2 w 160"/>
                    <a:gd name="T11" fmla="*/ 2 h 335"/>
                    <a:gd name="T12" fmla="*/ 3 w 160"/>
                    <a:gd name="T13" fmla="*/ 0 h 335"/>
                    <a:gd name="T14" fmla="*/ 2 w 160"/>
                    <a:gd name="T15" fmla="*/ 0 h 335"/>
                    <a:gd name="T16" fmla="*/ 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tr-TR"/>
                </a:p>
              </p:txBody>
            </p:sp>
            <p:sp>
              <p:nvSpPr>
                <p:cNvPr id="15405" name="Freeform 32"/>
                <p:cNvSpPr>
                  <a:spLocks/>
                </p:cNvSpPr>
                <p:nvPr userDrawn="1"/>
              </p:nvSpPr>
              <p:spPr bwMode="auto">
                <a:xfrm>
                  <a:off x="449" y="3490"/>
                  <a:ext cx="322" cy="594"/>
                </a:xfrm>
                <a:custGeom>
                  <a:avLst/>
                  <a:gdLst>
                    <a:gd name="T0" fmla="*/ 4 w 642"/>
                    <a:gd name="T1" fmla="*/ 14 h 1188"/>
                    <a:gd name="T2" fmla="*/ 0 w 642"/>
                    <a:gd name="T3" fmla="*/ 2 h 1188"/>
                    <a:gd name="T4" fmla="*/ 2 w 642"/>
                    <a:gd name="T5" fmla="*/ 1 h 1188"/>
                    <a:gd name="T6" fmla="*/ 5 w 642"/>
                    <a:gd name="T7" fmla="*/ 0 h 1188"/>
                    <a:gd name="T8" fmla="*/ 7 w 642"/>
                    <a:gd name="T9" fmla="*/ 1 h 1188"/>
                    <a:gd name="T10" fmla="*/ 11 w 642"/>
                    <a:gd name="T11" fmla="*/ 19 h 1188"/>
                    <a:gd name="T12" fmla="*/ 9 w 642"/>
                    <a:gd name="T13" fmla="*/ 18 h 1188"/>
                    <a:gd name="T14" fmla="*/ 6 w 642"/>
                    <a:gd name="T15" fmla="*/ 2 h 1188"/>
                    <a:gd name="T16" fmla="*/ 4 w 642"/>
                    <a:gd name="T17" fmla="*/ 1 h 1188"/>
                    <a:gd name="T18" fmla="*/ 2 w 642"/>
                    <a:gd name="T19" fmla="*/ 2 h 1188"/>
                    <a:gd name="T20" fmla="*/ 2 w 642"/>
                    <a:gd name="T21" fmla="*/ 3 h 1188"/>
                    <a:gd name="T22" fmla="*/ 5 w 642"/>
                    <a:gd name="T23" fmla="*/ 15 h 1188"/>
                    <a:gd name="T24" fmla="*/ 4 w 642"/>
                    <a:gd name="T25" fmla="*/ 14 h 1188"/>
                    <a:gd name="T26" fmla="*/ 4 w 642"/>
                    <a:gd name="T27" fmla="*/ 1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tr-TR"/>
                </a:p>
              </p:txBody>
            </p:sp>
            <p:sp>
              <p:nvSpPr>
                <p:cNvPr id="15406" name="Freeform 33"/>
                <p:cNvSpPr>
                  <a:spLocks/>
                </p:cNvSpPr>
                <p:nvPr userDrawn="1"/>
              </p:nvSpPr>
              <p:spPr bwMode="auto">
                <a:xfrm>
                  <a:off x="578" y="3650"/>
                  <a:ext cx="96" cy="252"/>
                </a:xfrm>
                <a:custGeom>
                  <a:avLst/>
                  <a:gdLst>
                    <a:gd name="T0" fmla="*/ 0 w 192"/>
                    <a:gd name="T1" fmla="*/ 1 h 504"/>
                    <a:gd name="T2" fmla="*/ 2 w 192"/>
                    <a:gd name="T3" fmla="*/ 4 h 504"/>
                    <a:gd name="T4" fmla="*/ 2 w 192"/>
                    <a:gd name="T5" fmla="*/ 5 h 504"/>
                    <a:gd name="T6" fmla="*/ 2 w 192"/>
                    <a:gd name="T7" fmla="*/ 8 h 504"/>
                    <a:gd name="T8" fmla="*/ 3 w 192"/>
                    <a:gd name="T9" fmla="*/ 8 h 504"/>
                    <a:gd name="T10" fmla="*/ 3 w 192"/>
                    <a:gd name="T11" fmla="*/ 6 h 504"/>
                    <a:gd name="T12" fmla="*/ 3 w 192"/>
                    <a:gd name="T13" fmla="*/ 4 h 504"/>
                    <a:gd name="T14" fmla="*/ 2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tr-TR"/>
                </a:p>
              </p:txBody>
            </p:sp>
            <p:sp>
              <p:nvSpPr>
                <p:cNvPr id="15407" name="Freeform 34"/>
                <p:cNvSpPr>
                  <a:spLocks/>
                </p:cNvSpPr>
                <p:nvPr userDrawn="1"/>
              </p:nvSpPr>
              <p:spPr bwMode="auto">
                <a:xfrm>
                  <a:off x="328" y="3630"/>
                  <a:ext cx="195" cy="135"/>
                </a:xfrm>
                <a:custGeom>
                  <a:avLst/>
                  <a:gdLst>
                    <a:gd name="T0" fmla="*/ 5 w 390"/>
                    <a:gd name="T1" fmla="*/ 0 h 269"/>
                    <a:gd name="T2" fmla="*/ 5 w 390"/>
                    <a:gd name="T3" fmla="*/ 1 h 269"/>
                    <a:gd name="T4" fmla="*/ 4 w 390"/>
                    <a:gd name="T5" fmla="*/ 2 h 269"/>
                    <a:gd name="T6" fmla="*/ 0 w 390"/>
                    <a:gd name="T7" fmla="*/ 3 h 269"/>
                    <a:gd name="T8" fmla="*/ 0 w 390"/>
                    <a:gd name="T9" fmla="*/ 4 h 269"/>
                    <a:gd name="T10" fmla="*/ 5 w 390"/>
                    <a:gd name="T11" fmla="*/ 4 h 269"/>
                    <a:gd name="T12" fmla="*/ 5 w 390"/>
                    <a:gd name="T13" fmla="*/ 5 h 269"/>
                    <a:gd name="T14" fmla="*/ 7 w 390"/>
                    <a:gd name="T15" fmla="*/ 5 h 269"/>
                    <a:gd name="T16" fmla="*/ 6 w 390"/>
                    <a:gd name="T17" fmla="*/ 3 h 269"/>
                    <a:gd name="T18" fmla="*/ 2 w 390"/>
                    <a:gd name="T19" fmla="*/ 3 h 269"/>
                    <a:gd name="T20" fmla="*/ 6 w 390"/>
                    <a:gd name="T21" fmla="*/ 2 h 269"/>
                    <a:gd name="T22" fmla="*/ 5 w 390"/>
                    <a:gd name="T23" fmla="*/ 0 h 269"/>
                    <a:gd name="T24" fmla="*/ 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tr-TR"/>
                </a:p>
              </p:txBody>
            </p:sp>
            <p:sp>
              <p:nvSpPr>
                <p:cNvPr id="15408" name="Freeform 35"/>
                <p:cNvSpPr>
                  <a:spLocks/>
                </p:cNvSpPr>
                <p:nvPr userDrawn="1"/>
              </p:nvSpPr>
              <p:spPr bwMode="auto">
                <a:xfrm>
                  <a:off x="658" y="3538"/>
                  <a:ext cx="471" cy="212"/>
                </a:xfrm>
                <a:custGeom>
                  <a:avLst/>
                  <a:gdLst>
                    <a:gd name="T0" fmla="*/ 0 w 941"/>
                    <a:gd name="T1" fmla="*/ 3 h 424"/>
                    <a:gd name="T2" fmla="*/ 14 w 941"/>
                    <a:gd name="T3" fmla="*/ 0 h 424"/>
                    <a:gd name="T4" fmla="*/ 15 w 941"/>
                    <a:gd name="T5" fmla="*/ 2 h 424"/>
                    <a:gd name="T6" fmla="*/ 15 w 941"/>
                    <a:gd name="T7" fmla="*/ 3 h 424"/>
                    <a:gd name="T8" fmla="*/ 15 w 941"/>
                    <a:gd name="T9" fmla="*/ 5 h 424"/>
                    <a:gd name="T10" fmla="*/ 1 w 941"/>
                    <a:gd name="T11" fmla="*/ 7 h 424"/>
                    <a:gd name="T12" fmla="*/ 1 w 941"/>
                    <a:gd name="T13" fmla="*/ 6 h 424"/>
                    <a:gd name="T14" fmla="*/ 14 w 941"/>
                    <a:gd name="T15" fmla="*/ 4 h 424"/>
                    <a:gd name="T16" fmla="*/ 14 w 941"/>
                    <a:gd name="T17" fmla="*/ 3 h 424"/>
                    <a:gd name="T18" fmla="*/ 14 w 941"/>
                    <a:gd name="T19" fmla="*/ 1 h 424"/>
                    <a:gd name="T20" fmla="*/ 0 w 941"/>
                    <a:gd name="T21" fmla="*/ 3 h 424"/>
                    <a:gd name="T22" fmla="*/ 0 w 941"/>
                    <a:gd name="T23" fmla="*/ 3 h 424"/>
                    <a:gd name="T24" fmla="*/ 0 w 941"/>
                    <a:gd name="T25" fmla="*/ 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tr-TR"/>
                </a:p>
              </p:txBody>
            </p:sp>
            <p:sp>
              <p:nvSpPr>
                <p:cNvPr id="15409" name="Freeform 36"/>
                <p:cNvSpPr>
                  <a:spLocks/>
                </p:cNvSpPr>
                <p:nvPr userDrawn="1"/>
              </p:nvSpPr>
              <p:spPr bwMode="auto">
                <a:xfrm>
                  <a:off x="717" y="3606"/>
                  <a:ext cx="245" cy="86"/>
                </a:xfrm>
                <a:custGeom>
                  <a:avLst/>
                  <a:gdLst>
                    <a:gd name="T0" fmla="*/ 0 w 488"/>
                    <a:gd name="T1" fmla="*/ 1 h 173"/>
                    <a:gd name="T2" fmla="*/ 2 w 488"/>
                    <a:gd name="T3" fmla="*/ 2 h 173"/>
                    <a:gd name="T4" fmla="*/ 4 w 488"/>
                    <a:gd name="T5" fmla="*/ 2 h 173"/>
                    <a:gd name="T6" fmla="*/ 7 w 488"/>
                    <a:gd name="T7" fmla="*/ 1 h 173"/>
                    <a:gd name="T8" fmla="*/ 8 w 488"/>
                    <a:gd name="T9" fmla="*/ 0 h 173"/>
                    <a:gd name="T10" fmla="*/ 7 w 488"/>
                    <a:gd name="T11" fmla="*/ 0 h 173"/>
                    <a:gd name="T12" fmla="*/ 4 w 488"/>
                    <a:gd name="T13" fmla="*/ 0 h 173"/>
                    <a:gd name="T14" fmla="*/ 2 w 488"/>
                    <a:gd name="T15" fmla="*/ 0 h 173"/>
                    <a:gd name="T16" fmla="*/ 1 w 488"/>
                    <a:gd name="T17" fmla="*/ 1 h 173"/>
                    <a:gd name="T18" fmla="*/ 2 w 488"/>
                    <a:gd name="T19" fmla="*/ 1 h 173"/>
                    <a:gd name="T20" fmla="*/ 5 w 488"/>
                    <a:gd name="T21" fmla="*/ 0 h 173"/>
                    <a:gd name="T22" fmla="*/ 7 w 488"/>
                    <a:gd name="T23" fmla="*/ 0 h 173"/>
                    <a:gd name="T24" fmla="*/ 5 w 488"/>
                    <a:gd name="T25" fmla="*/ 1 h 173"/>
                    <a:gd name="T26" fmla="*/ 3 w 488"/>
                    <a:gd name="T27" fmla="*/ 1 h 173"/>
                    <a:gd name="T28" fmla="*/ 0 w 488"/>
                    <a:gd name="T29" fmla="*/ 1 h 173"/>
                    <a:gd name="T30" fmla="*/ 0 w 488"/>
                    <a:gd name="T31" fmla="*/ 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tr-TR"/>
                </a:p>
              </p:txBody>
            </p:sp>
          </p:grpSp>
        </p:grpSp>
      </p:grpSp>
      <p:grpSp>
        <p:nvGrpSpPr>
          <p:cNvPr id="15371" name="Group 37"/>
          <p:cNvGrpSpPr>
            <a:grpSpLocks/>
          </p:cNvGrpSpPr>
          <p:nvPr/>
        </p:nvGrpSpPr>
        <p:grpSpPr bwMode="auto">
          <a:xfrm>
            <a:off x="8680450" y="2116138"/>
            <a:ext cx="385763" cy="4308475"/>
            <a:chOff x="5468" y="1333"/>
            <a:chExt cx="243" cy="2714"/>
          </a:xfrm>
        </p:grpSpPr>
        <p:sp>
          <p:nvSpPr>
            <p:cNvPr id="15385" name="Freeform 38"/>
            <p:cNvSpPr>
              <a:spLocks/>
            </p:cNvSpPr>
            <p:nvPr userDrawn="1"/>
          </p:nvSpPr>
          <p:spPr bwMode="auto">
            <a:xfrm flipH="1">
              <a:off x="5468" y="2620"/>
              <a:ext cx="205" cy="1427"/>
            </a:xfrm>
            <a:custGeom>
              <a:avLst/>
              <a:gdLst>
                <a:gd name="T0" fmla="*/ 0 w 772"/>
                <a:gd name="T1" fmla="*/ 22 h 3266"/>
                <a:gd name="T2" fmla="*/ 0 w 772"/>
                <a:gd name="T3" fmla="*/ 21 h 3266"/>
                <a:gd name="T4" fmla="*/ 0 w 772"/>
                <a:gd name="T5" fmla="*/ 19 h 3266"/>
                <a:gd name="T6" fmla="*/ 0 w 772"/>
                <a:gd name="T7" fmla="*/ 18 h 3266"/>
                <a:gd name="T8" fmla="*/ 0 w 772"/>
                <a:gd name="T9" fmla="*/ 16 h 3266"/>
                <a:gd name="T10" fmla="*/ 0 w 772"/>
                <a:gd name="T11" fmla="*/ 14 h 3266"/>
                <a:gd name="T12" fmla="*/ 0 w 772"/>
                <a:gd name="T13" fmla="*/ 14 h 3266"/>
                <a:gd name="T14" fmla="*/ 0 w 772"/>
                <a:gd name="T15" fmla="*/ 13 h 3266"/>
                <a:gd name="T16" fmla="*/ 0 w 772"/>
                <a:gd name="T17" fmla="*/ 12 h 3266"/>
                <a:gd name="T18" fmla="*/ 0 w 772"/>
                <a:gd name="T19" fmla="*/ 11 h 3266"/>
                <a:gd name="T20" fmla="*/ 0 w 772"/>
                <a:gd name="T21" fmla="*/ 8 h 3266"/>
                <a:gd name="T22" fmla="*/ 0 w 772"/>
                <a:gd name="T23" fmla="*/ 7 h 3266"/>
                <a:gd name="T24" fmla="*/ 0 w 772"/>
                <a:gd name="T25" fmla="*/ 5 h 3266"/>
                <a:gd name="T26" fmla="*/ 0 w 772"/>
                <a:gd name="T27" fmla="*/ 4 h 3266"/>
                <a:gd name="T28" fmla="*/ 0 w 772"/>
                <a:gd name="T29" fmla="*/ 3 h 3266"/>
                <a:gd name="T30" fmla="*/ 0 w 772"/>
                <a:gd name="T31" fmla="*/ 0 h 3266"/>
                <a:gd name="T32" fmla="*/ 0 w 772"/>
                <a:gd name="T33" fmla="*/ 3 h 3266"/>
                <a:gd name="T34" fmla="*/ 0 w 772"/>
                <a:gd name="T35" fmla="*/ 4 h 3266"/>
                <a:gd name="T36" fmla="*/ 0 w 772"/>
                <a:gd name="T37" fmla="*/ 5 h 3266"/>
                <a:gd name="T38" fmla="*/ 0 w 772"/>
                <a:gd name="T39" fmla="*/ 6 h 3266"/>
                <a:gd name="T40" fmla="*/ 0 w 772"/>
                <a:gd name="T41" fmla="*/ 7 h 3266"/>
                <a:gd name="T42" fmla="*/ 0 w 772"/>
                <a:gd name="T43" fmla="*/ 9 h 3266"/>
                <a:gd name="T44" fmla="*/ 0 w 772"/>
                <a:gd name="T45" fmla="*/ 11 h 3266"/>
                <a:gd name="T46" fmla="*/ 0 w 772"/>
                <a:gd name="T47" fmla="*/ 13 h 3266"/>
                <a:gd name="T48" fmla="*/ 0 w 772"/>
                <a:gd name="T49" fmla="*/ 14 h 3266"/>
                <a:gd name="T50" fmla="*/ 0 w 772"/>
                <a:gd name="T51" fmla="*/ 15 h 3266"/>
                <a:gd name="T52" fmla="*/ 0 w 772"/>
                <a:gd name="T53" fmla="*/ 17 h 3266"/>
                <a:gd name="T54" fmla="*/ 0 w 772"/>
                <a:gd name="T55" fmla="*/ 19 h 3266"/>
                <a:gd name="T56" fmla="*/ 0 w 772"/>
                <a:gd name="T57" fmla="*/ 21 h 3266"/>
                <a:gd name="T58" fmla="*/ 0 w 772"/>
                <a:gd name="T59" fmla="*/ 22 h 3266"/>
                <a:gd name="T60" fmla="*/ 0 w 772"/>
                <a:gd name="T61" fmla="*/ 23 h 3266"/>
                <a:gd name="T62" fmla="*/ 0 w 772"/>
                <a:gd name="T63" fmla="*/ 22 h 3266"/>
                <a:gd name="T64" fmla="*/ 0 w 772"/>
                <a:gd name="T65" fmla="*/ 22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tr-TR"/>
            </a:p>
          </p:txBody>
        </p:sp>
        <p:sp>
          <p:nvSpPr>
            <p:cNvPr id="15386" name="Freeform 39"/>
            <p:cNvSpPr>
              <a:spLocks/>
            </p:cNvSpPr>
            <p:nvPr userDrawn="1"/>
          </p:nvSpPr>
          <p:spPr bwMode="auto">
            <a:xfrm flipH="1">
              <a:off x="5506" y="1333"/>
              <a:ext cx="205" cy="1633"/>
            </a:xfrm>
            <a:custGeom>
              <a:avLst/>
              <a:gdLst>
                <a:gd name="T0" fmla="*/ 0 w 772"/>
                <a:gd name="T1" fmla="*/ 50 h 3266"/>
                <a:gd name="T2" fmla="*/ 0 w 772"/>
                <a:gd name="T3" fmla="*/ 47 h 3266"/>
                <a:gd name="T4" fmla="*/ 0 w 772"/>
                <a:gd name="T5" fmla="*/ 44 h 3266"/>
                <a:gd name="T6" fmla="*/ 0 w 772"/>
                <a:gd name="T7" fmla="*/ 40 h 3266"/>
                <a:gd name="T8" fmla="*/ 0 w 772"/>
                <a:gd name="T9" fmla="*/ 36 h 3266"/>
                <a:gd name="T10" fmla="*/ 0 w 772"/>
                <a:gd name="T11" fmla="*/ 33 h 3266"/>
                <a:gd name="T12" fmla="*/ 0 w 772"/>
                <a:gd name="T13" fmla="*/ 31 h 3266"/>
                <a:gd name="T14" fmla="*/ 0 w 772"/>
                <a:gd name="T15" fmla="*/ 30 h 3266"/>
                <a:gd name="T16" fmla="*/ 0 w 772"/>
                <a:gd name="T17" fmla="*/ 28 h 3266"/>
                <a:gd name="T18" fmla="*/ 0 w 772"/>
                <a:gd name="T19" fmla="*/ 25 h 3266"/>
                <a:gd name="T20" fmla="*/ 0 w 772"/>
                <a:gd name="T21" fmla="*/ 19 h 3266"/>
                <a:gd name="T22" fmla="*/ 0 w 772"/>
                <a:gd name="T23" fmla="*/ 15 h 3266"/>
                <a:gd name="T24" fmla="*/ 0 w 772"/>
                <a:gd name="T25" fmla="*/ 12 h 3266"/>
                <a:gd name="T26" fmla="*/ 0 w 772"/>
                <a:gd name="T27" fmla="*/ 10 h 3266"/>
                <a:gd name="T28" fmla="*/ 0 w 772"/>
                <a:gd name="T29" fmla="*/ 7 h 3266"/>
                <a:gd name="T30" fmla="*/ 0 w 772"/>
                <a:gd name="T31" fmla="*/ 0 h 3266"/>
                <a:gd name="T32" fmla="*/ 0 w 772"/>
                <a:gd name="T33" fmla="*/ 6 h 3266"/>
                <a:gd name="T34" fmla="*/ 0 w 772"/>
                <a:gd name="T35" fmla="*/ 10 h 3266"/>
                <a:gd name="T36" fmla="*/ 0 w 772"/>
                <a:gd name="T37" fmla="*/ 12 h 3266"/>
                <a:gd name="T38" fmla="*/ 0 w 772"/>
                <a:gd name="T39" fmla="*/ 14 h 3266"/>
                <a:gd name="T40" fmla="*/ 0 w 772"/>
                <a:gd name="T41" fmla="*/ 17 h 3266"/>
                <a:gd name="T42" fmla="*/ 0 w 772"/>
                <a:gd name="T43" fmla="*/ 20 h 3266"/>
                <a:gd name="T44" fmla="*/ 0 w 772"/>
                <a:gd name="T45" fmla="*/ 26 h 3266"/>
                <a:gd name="T46" fmla="*/ 0 w 772"/>
                <a:gd name="T47" fmla="*/ 30 h 3266"/>
                <a:gd name="T48" fmla="*/ 0 w 772"/>
                <a:gd name="T49" fmla="*/ 33 h 3266"/>
                <a:gd name="T50" fmla="*/ 0 w 772"/>
                <a:gd name="T51" fmla="*/ 35 h 3266"/>
                <a:gd name="T52" fmla="*/ 0 w 772"/>
                <a:gd name="T53" fmla="*/ 39 h 3266"/>
                <a:gd name="T54" fmla="*/ 0 w 772"/>
                <a:gd name="T55" fmla="*/ 43 h 3266"/>
                <a:gd name="T56" fmla="*/ 0 w 772"/>
                <a:gd name="T57" fmla="*/ 47 h 3266"/>
                <a:gd name="T58" fmla="*/ 0 w 772"/>
                <a:gd name="T59" fmla="*/ 50 h 3266"/>
                <a:gd name="T60" fmla="*/ 0 w 772"/>
                <a:gd name="T61" fmla="*/ 52 h 3266"/>
                <a:gd name="T62" fmla="*/ 0 w 772"/>
                <a:gd name="T63" fmla="*/ 50 h 3266"/>
                <a:gd name="T64" fmla="*/ 0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tr-TR"/>
            </a:p>
          </p:txBody>
        </p:sp>
      </p:grpSp>
      <p:grpSp>
        <p:nvGrpSpPr>
          <p:cNvPr id="15372" name="Group 40"/>
          <p:cNvGrpSpPr>
            <a:grpSpLocks/>
          </p:cNvGrpSpPr>
          <p:nvPr/>
        </p:nvGrpSpPr>
        <p:grpSpPr bwMode="auto">
          <a:xfrm>
            <a:off x="7318375" y="90488"/>
            <a:ext cx="2133600" cy="1911350"/>
            <a:chOff x="4610" y="57"/>
            <a:chExt cx="1344" cy="1204"/>
          </a:xfrm>
        </p:grpSpPr>
        <p:grpSp>
          <p:nvGrpSpPr>
            <p:cNvPr id="15373" name="Group 41"/>
            <p:cNvGrpSpPr>
              <a:grpSpLocks/>
            </p:cNvGrpSpPr>
            <p:nvPr userDrawn="1"/>
          </p:nvGrpSpPr>
          <p:grpSpPr bwMode="auto">
            <a:xfrm>
              <a:off x="4610" y="57"/>
              <a:ext cx="1344" cy="1204"/>
              <a:chOff x="4610" y="57"/>
              <a:chExt cx="1344" cy="1204"/>
            </a:xfrm>
          </p:grpSpPr>
          <p:sp>
            <p:nvSpPr>
              <p:cNvPr id="15375" name="Freeform 42"/>
              <p:cNvSpPr>
                <a:spLocks/>
              </p:cNvSpPr>
              <p:nvPr userDrawn="1"/>
            </p:nvSpPr>
            <p:spPr bwMode="auto">
              <a:xfrm rot="-3172564">
                <a:off x="5430" y="1086"/>
                <a:ext cx="62" cy="288"/>
              </a:xfrm>
              <a:custGeom>
                <a:avLst/>
                <a:gdLst>
                  <a:gd name="T0" fmla="*/ 0 w 245"/>
                  <a:gd name="T1" fmla="*/ 0 h 806"/>
                  <a:gd name="T2" fmla="*/ 0 w 245"/>
                  <a:gd name="T3" fmla="*/ 1 h 806"/>
                  <a:gd name="T4" fmla="*/ 0 w 245"/>
                  <a:gd name="T5" fmla="*/ 2 h 806"/>
                  <a:gd name="T6" fmla="*/ 0 w 245"/>
                  <a:gd name="T7" fmla="*/ 2 h 806"/>
                  <a:gd name="T8" fmla="*/ 0 w 245"/>
                  <a:gd name="T9" fmla="*/ 1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tr-TR"/>
              </a:p>
            </p:txBody>
          </p:sp>
          <p:grpSp>
            <p:nvGrpSpPr>
              <p:cNvPr id="15376" name="Group 43"/>
              <p:cNvGrpSpPr>
                <a:grpSpLocks/>
              </p:cNvGrpSpPr>
              <p:nvPr userDrawn="1"/>
            </p:nvGrpSpPr>
            <p:grpSpPr bwMode="auto">
              <a:xfrm>
                <a:off x="4610" y="57"/>
                <a:ext cx="1344" cy="985"/>
                <a:chOff x="4610" y="57"/>
                <a:chExt cx="1344" cy="985"/>
              </a:xfrm>
            </p:grpSpPr>
            <p:sp>
              <p:nvSpPr>
                <p:cNvPr id="15377"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1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tr-TR"/>
                </a:p>
              </p:txBody>
            </p:sp>
            <p:sp>
              <p:nvSpPr>
                <p:cNvPr id="15378" name="Freeform 45"/>
                <p:cNvSpPr>
                  <a:spLocks/>
                </p:cNvSpPr>
                <p:nvPr userDrawn="1"/>
              </p:nvSpPr>
              <p:spPr bwMode="auto">
                <a:xfrm rot="-3172564">
                  <a:off x="5052" y="328"/>
                  <a:ext cx="269" cy="438"/>
                </a:xfrm>
                <a:custGeom>
                  <a:avLst/>
                  <a:gdLst>
                    <a:gd name="T0" fmla="*/ 0 w 1064"/>
                    <a:gd name="T1" fmla="*/ 0 h 1230"/>
                    <a:gd name="T2" fmla="*/ 0 w 1064"/>
                    <a:gd name="T3" fmla="*/ 1 h 1230"/>
                    <a:gd name="T4" fmla="*/ 0 w 1064"/>
                    <a:gd name="T5" fmla="*/ 1 h 1230"/>
                    <a:gd name="T6" fmla="*/ 0 w 1064"/>
                    <a:gd name="T7" fmla="*/ 2 h 1230"/>
                    <a:gd name="T8" fmla="*/ 0 w 1064"/>
                    <a:gd name="T9" fmla="*/ 2 h 1230"/>
                    <a:gd name="T10" fmla="*/ 0 w 1064"/>
                    <a:gd name="T11" fmla="*/ 2 h 1230"/>
                    <a:gd name="T12" fmla="*/ 0 w 1064"/>
                    <a:gd name="T13" fmla="*/ 2 h 1230"/>
                    <a:gd name="T14" fmla="*/ 0 w 1064"/>
                    <a:gd name="T15" fmla="*/ 1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1 h 1230"/>
                    <a:gd name="T28" fmla="*/ 0 w 1064"/>
                    <a:gd name="T29" fmla="*/ 1 h 1230"/>
                    <a:gd name="T30" fmla="*/ 0 w 1064"/>
                    <a:gd name="T31" fmla="*/ 2 h 1230"/>
                    <a:gd name="T32" fmla="*/ 0 w 1064"/>
                    <a:gd name="T33" fmla="*/ 2 h 1230"/>
                    <a:gd name="T34" fmla="*/ 0 w 1064"/>
                    <a:gd name="T35" fmla="*/ 2 h 1230"/>
                    <a:gd name="T36" fmla="*/ 0 w 1064"/>
                    <a:gd name="T37" fmla="*/ 1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tr-TR"/>
                </a:p>
              </p:txBody>
            </p:sp>
            <p:sp>
              <p:nvSpPr>
                <p:cNvPr id="15379" name="Freeform 46"/>
                <p:cNvSpPr>
                  <a:spLocks/>
                </p:cNvSpPr>
                <p:nvPr userDrawn="1"/>
              </p:nvSpPr>
              <p:spPr bwMode="auto">
                <a:xfrm rot="-3172564">
                  <a:off x="4862" y="178"/>
                  <a:ext cx="505" cy="898"/>
                </a:xfrm>
                <a:custGeom>
                  <a:avLst/>
                  <a:gdLst>
                    <a:gd name="T0" fmla="*/ 1 w 2002"/>
                    <a:gd name="T1" fmla="*/ 0 h 2521"/>
                    <a:gd name="T2" fmla="*/ 0 w 2002"/>
                    <a:gd name="T3" fmla="*/ 5 h 2521"/>
                    <a:gd name="T4" fmla="*/ 0 w 2002"/>
                    <a:gd name="T5" fmla="*/ 5 h 2521"/>
                    <a:gd name="T6" fmla="*/ 1 w 2002"/>
                    <a:gd name="T7" fmla="*/ 0 h 2521"/>
                    <a:gd name="T8" fmla="*/ 1 w 2002"/>
                    <a:gd name="T9" fmla="*/ 0 h 2521"/>
                    <a:gd name="T10" fmla="*/ 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tr-TR"/>
                </a:p>
              </p:txBody>
            </p:sp>
            <p:sp>
              <p:nvSpPr>
                <p:cNvPr id="15380" name="Freeform 47"/>
                <p:cNvSpPr>
                  <a:spLocks/>
                </p:cNvSpPr>
                <p:nvPr userDrawn="1"/>
              </p:nvSpPr>
              <p:spPr bwMode="auto">
                <a:xfrm rot="-3172564">
                  <a:off x="4903" y="-19"/>
                  <a:ext cx="758" cy="1344"/>
                </a:xfrm>
                <a:custGeom>
                  <a:avLst/>
                  <a:gdLst>
                    <a:gd name="T0" fmla="*/ 0 w 3007"/>
                    <a:gd name="T1" fmla="*/ 6 h 3771"/>
                    <a:gd name="T2" fmla="*/ 0 w 3007"/>
                    <a:gd name="T3" fmla="*/ 6 h 3771"/>
                    <a:gd name="T4" fmla="*/ 0 w 3007"/>
                    <a:gd name="T5" fmla="*/ 6 h 3771"/>
                    <a:gd name="T6" fmla="*/ 0 w 3007"/>
                    <a:gd name="T7" fmla="*/ 6 h 3771"/>
                    <a:gd name="T8" fmla="*/ 0 w 3007"/>
                    <a:gd name="T9" fmla="*/ 5 h 3771"/>
                    <a:gd name="T10" fmla="*/ 0 w 3007"/>
                    <a:gd name="T11" fmla="*/ 6 h 3771"/>
                    <a:gd name="T12" fmla="*/ 0 w 3007"/>
                    <a:gd name="T13" fmla="*/ 6 h 3771"/>
                    <a:gd name="T14" fmla="*/ 1 w 3007"/>
                    <a:gd name="T15" fmla="*/ 1 h 3771"/>
                    <a:gd name="T16" fmla="*/ 1 w 3007"/>
                    <a:gd name="T17" fmla="*/ 0 h 3771"/>
                    <a:gd name="T18" fmla="*/ 1 w 3007"/>
                    <a:gd name="T19" fmla="*/ 0 h 3771"/>
                    <a:gd name="T20" fmla="*/ 1 w 3007"/>
                    <a:gd name="T21" fmla="*/ 0 h 3771"/>
                    <a:gd name="T22" fmla="*/ 1 w 3007"/>
                    <a:gd name="T23" fmla="*/ 1 h 3771"/>
                    <a:gd name="T24" fmla="*/ 0 w 3007"/>
                    <a:gd name="T25" fmla="*/ 7 h 3771"/>
                    <a:gd name="T26" fmla="*/ 0 w 3007"/>
                    <a:gd name="T27" fmla="*/ 7 h 3771"/>
                    <a:gd name="T28" fmla="*/ 0 w 3007"/>
                    <a:gd name="T29" fmla="*/ 8 h 3771"/>
                    <a:gd name="T30" fmla="*/ 0 w 3007"/>
                    <a:gd name="T31" fmla="*/ 7 h 3771"/>
                    <a:gd name="T32" fmla="*/ 0 w 3007"/>
                    <a:gd name="T33" fmla="*/ 7 h 3771"/>
                    <a:gd name="T34" fmla="*/ 0 w 3007"/>
                    <a:gd name="T35" fmla="*/ 7 h 3771"/>
                    <a:gd name="T36" fmla="*/ 0 w 3007"/>
                    <a:gd name="T37" fmla="*/ 7 h 3771"/>
                    <a:gd name="T38" fmla="*/ 0 w 3007"/>
                    <a:gd name="T39" fmla="*/ 6 h 3771"/>
                    <a:gd name="T40" fmla="*/ 0 w 3007"/>
                    <a:gd name="T41" fmla="*/ 7 h 3771"/>
                    <a:gd name="T42" fmla="*/ 0 w 3007"/>
                    <a:gd name="T43" fmla="*/ 6 h 3771"/>
                    <a:gd name="T44" fmla="*/ 0 w 3007"/>
                    <a:gd name="T45" fmla="*/ 7 h 3771"/>
                    <a:gd name="T46" fmla="*/ 0 w 3007"/>
                    <a:gd name="T47" fmla="*/ 6 h 3771"/>
                    <a:gd name="T48" fmla="*/ 0 w 3007"/>
                    <a:gd name="T49" fmla="*/ 6 h 3771"/>
                    <a:gd name="T50" fmla="*/ 0 w 3007"/>
                    <a:gd name="T51" fmla="*/ 6 h 3771"/>
                    <a:gd name="T52" fmla="*/ 0 w 3007"/>
                    <a:gd name="T53" fmla="*/ 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tr-TR"/>
                </a:p>
              </p:txBody>
            </p:sp>
            <p:sp>
              <p:nvSpPr>
                <p:cNvPr id="15381" name="Freeform 48"/>
                <p:cNvSpPr>
                  <a:spLocks/>
                </p:cNvSpPr>
                <p:nvPr userDrawn="1"/>
              </p:nvSpPr>
              <p:spPr bwMode="auto">
                <a:xfrm rot="-3172564">
                  <a:off x="5301" y="893"/>
                  <a:ext cx="169" cy="122"/>
                </a:xfrm>
                <a:custGeom>
                  <a:avLst/>
                  <a:gdLst>
                    <a:gd name="T0" fmla="*/ 0 w 673"/>
                    <a:gd name="T1" fmla="*/ 0 h 342"/>
                    <a:gd name="T2" fmla="*/ 0 w 673"/>
                    <a:gd name="T3" fmla="*/ 0 h 342"/>
                    <a:gd name="T4" fmla="*/ 0 w 673"/>
                    <a:gd name="T5" fmla="*/ 1 h 342"/>
                    <a:gd name="T6" fmla="*/ 0 w 673"/>
                    <a:gd name="T7" fmla="*/ 1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tr-TR"/>
                </a:p>
              </p:txBody>
            </p:sp>
            <p:sp>
              <p:nvSpPr>
                <p:cNvPr id="15382" name="Freeform 49"/>
                <p:cNvSpPr>
                  <a:spLocks/>
                </p:cNvSpPr>
                <p:nvPr userDrawn="1"/>
              </p:nvSpPr>
              <p:spPr bwMode="auto">
                <a:xfrm rot="-3172564">
                  <a:off x="5253" y="802"/>
                  <a:ext cx="181" cy="144"/>
                </a:xfrm>
                <a:custGeom>
                  <a:avLst/>
                  <a:gdLst>
                    <a:gd name="T0" fmla="*/ 0 w 716"/>
                    <a:gd name="T1" fmla="*/ 0 h 403"/>
                    <a:gd name="T2" fmla="*/ 0 w 716"/>
                    <a:gd name="T3" fmla="*/ 0 h 403"/>
                    <a:gd name="T4" fmla="*/ 0 w 716"/>
                    <a:gd name="T5" fmla="*/ 1 h 403"/>
                    <a:gd name="T6" fmla="*/ 0 w 716"/>
                    <a:gd name="T7" fmla="*/ 1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tr-TR"/>
                </a:p>
              </p:txBody>
            </p:sp>
            <p:sp>
              <p:nvSpPr>
                <p:cNvPr id="15383"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1 h 411"/>
                    <a:gd name="T6" fmla="*/ 0 w 717"/>
                    <a:gd name="T7" fmla="*/ 1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tr-TR"/>
                </a:p>
              </p:txBody>
            </p:sp>
            <p:sp>
              <p:nvSpPr>
                <p:cNvPr id="15384" name="Freeform 51"/>
                <p:cNvSpPr>
                  <a:spLocks/>
                </p:cNvSpPr>
                <p:nvPr userDrawn="1"/>
              </p:nvSpPr>
              <p:spPr bwMode="auto">
                <a:xfrm rot="-3172564">
                  <a:off x="4951" y="138"/>
                  <a:ext cx="179" cy="138"/>
                </a:xfrm>
                <a:custGeom>
                  <a:avLst/>
                  <a:gdLst>
                    <a:gd name="T0" fmla="*/ 0 w 709"/>
                    <a:gd name="T1" fmla="*/ 0 h 386"/>
                    <a:gd name="T2" fmla="*/ 0 w 709"/>
                    <a:gd name="T3" fmla="*/ 0 h 386"/>
                    <a:gd name="T4" fmla="*/ 0 w 709"/>
                    <a:gd name="T5" fmla="*/ 1 h 386"/>
                    <a:gd name="T6" fmla="*/ 0 w 709"/>
                    <a:gd name="T7" fmla="*/ 1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tr-TR"/>
                </a:p>
              </p:txBody>
            </p:sp>
          </p:grpSp>
        </p:grpSp>
        <p:sp>
          <p:nvSpPr>
            <p:cNvPr id="15374"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pPr>
                <a:defRPr/>
              </a:pPr>
              <a:endParaRPr lang="tr-TR"/>
            </a:p>
          </p:txBody>
        </p:sp>
      </p:grpSp>
    </p:spTree>
  </p:cSld>
  <p:clrMap bg1="lt1" tx1="dk1" bg2="lt2" tx2="dk2" accent1="accent1" accent2="accent2" accent3="accent3" accent4="accent4" accent5="accent5" accent6="accent6" hlink="hlink" folHlink="folHlink"/>
  <p:sldLayoutIdLst>
    <p:sldLayoutId id="2147485940" r:id="rId1"/>
    <p:sldLayoutId id="2147485907" r:id="rId2"/>
    <p:sldLayoutId id="2147485908" r:id="rId3"/>
    <p:sldLayoutId id="2147485909" r:id="rId4"/>
    <p:sldLayoutId id="2147485910" r:id="rId5"/>
    <p:sldLayoutId id="2147485911" r:id="rId6"/>
    <p:sldLayoutId id="2147485912" r:id="rId7"/>
    <p:sldLayoutId id="2147485913" r:id="rId8"/>
    <p:sldLayoutId id="2147485914" r:id="rId9"/>
    <p:sldLayoutId id="2147485915" r:id="rId10"/>
    <p:sldLayoutId id="214748591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7938" y="0"/>
            <a:ext cx="2833688" cy="6856413"/>
            <a:chOff x="-5" y="0"/>
            <a:chExt cx="1785" cy="4319"/>
          </a:xfrm>
        </p:grpSpPr>
        <p:sp>
          <p:nvSpPr>
            <p:cNvPr id="1639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round/>
              <a:headEnd/>
              <a:tailEnd/>
            </a:ln>
          </p:spPr>
          <p:txBody>
            <a:bodyPr/>
            <a:lstStyle/>
            <a:p>
              <a:pPr>
                <a:defRPr/>
              </a:pPr>
              <a:endParaRPr lang="tr-TR"/>
            </a:p>
          </p:txBody>
        </p:sp>
        <p:grpSp>
          <p:nvGrpSpPr>
            <p:cNvPr id="16393" name="Group 4"/>
            <p:cNvGrpSpPr>
              <a:grpSpLocks/>
            </p:cNvGrpSpPr>
            <p:nvPr/>
          </p:nvGrpSpPr>
          <p:grpSpPr bwMode="auto">
            <a:xfrm rot="14964908" flipH="1">
              <a:off x="104" y="2441"/>
              <a:ext cx="452" cy="444"/>
              <a:chOff x="1727" y="866"/>
              <a:chExt cx="129" cy="157"/>
            </a:xfrm>
          </p:grpSpPr>
          <p:sp>
            <p:nvSpPr>
              <p:cNvPr id="16431" name="Freeform 5"/>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16432" name="Freeform 6"/>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16433" name="Freeform 7"/>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sp>
          <p:nvSpPr>
            <p:cNvPr id="1639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round/>
              <a:headEnd/>
              <a:tailEnd/>
            </a:ln>
          </p:spPr>
          <p:txBody>
            <a:bodyPr/>
            <a:lstStyle/>
            <a:p>
              <a:pPr>
                <a:defRPr/>
              </a:pPr>
              <a:endParaRPr lang="tr-TR"/>
            </a:p>
          </p:txBody>
        </p:sp>
        <p:grpSp>
          <p:nvGrpSpPr>
            <p:cNvPr id="16395" name="Group 9"/>
            <p:cNvGrpSpPr>
              <a:grpSpLocks/>
            </p:cNvGrpSpPr>
            <p:nvPr/>
          </p:nvGrpSpPr>
          <p:grpSpPr bwMode="auto">
            <a:xfrm rot="416244">
              <a:off x="9" y="1746"/>
              <a:ext cx="1771" cy="1741"/>
              <a:chOff x="41" y="2787"/>
              <a:chExt cx="902" cy="833"/>
            </a:xfrm>
          </p:grpSpPr>
          <p:sp>
            <p:nvSpPr>
              <p:cNvPr id="16422" name="Freeform 10"/>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tr-TR"/>
              </a:p>
            </p:txBody>
          </p:sp>
          <p:sp>
            <p:nvSpPr>
              <p:cNvPr id="16423" name="Freeform 11"/>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tr-TR"/>
              </a:p>
            </p:txBody>
          </p:sp>
          <p:sp>
            <p:nvSpPr>
              <p:cNvPr id="16424" name="Freeform 12"/>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tr-TR"/>
              </a:p>
            </p:txBody>
          </p:sp>
          <p:sp>
            <p:nvSpPr>
              <p:cNvPr id="16425" name="Freeform 13"/>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tr-TR"/>
              </a:p>
            </p:txBody>
          </p:sp>
          <p:sp>
            <p:nvSpPr>
              <p:cNvPr id="16426" name="Freeform 14"/>
              <p:cNvSpPr>
                <a:spLocks/>
              </p:cNvSpPr>
              <p:nvPr userDrawn="1"/>
            </p:nvSpPr>
            <p:spPr bwMode="ltGray">
              <a:xfrm rot="373331" flipH="1">
                <a:off x="289" y="3133"/>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tr-TR"/>
              </a:p>
            </p:txBody>
          </p:sp>
          <p:grpSp>
            <p:nvGrpSpPr>
              <p:cNvPr id="16427" name="Group 15"/>
              <p:cNvGrpSpPr>
                <a:grpSpLocks/>
              </p:cNvGrpSpPr>
              <p:nvPr userDrawn="1"/>
            </p:nvGrpSpPr>
            <p:grpSpPr bwMode="auto">
              <a:xfrm rot="10886446" flipH="1">
                <a:off x="335" y="3251"/>
                <a:ext cx="608" cy="369"/>
                <a:chOff x="-366" y="1704"/>
                <a:chExt cx="608" cy="369"/>
              </a:xfrm>
            </p:grpSpPr>
            <p:sp>
              <p:nvSpPr>
                <p:cNvPr id="16428" name="Freeform 16"/>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tr-TR"/>
                </a:p>
              </p:txBody>
            </p:sp>
            <p:sp>
              <p:nvSpPr>
                <p:cNvPr id="16429" name="Freeform 17"/>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tr-TR"/>
                </a:p>
              </p:txBody>
            </p:sp>
            <p:sp>
              <p:nvSpPr>
                <p:cNvPr id="16430" name="Freeform 18"/>
                <p:cNvSpPr>
                  <a:spLocks/>
                </p:cNvSpPr>
                <p:nvPr userDrawn="1"/>
              </p:nvSpPr>
              <p:spPr bwMode="ltGray">
                <a:xfrm rot="4200091">
                  <a:off x="193" y="1722"/>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tr-TR"/>
                </a:p>
              </p:txBody>
            </p:sp>
          </p:grpSp>
        </p:grpSp>
        <p:grpSp>
          <p:nvGrpSpPr>
            <p:cNvPr id="16396" name="Group 19"/>
            <p:cNvGrpSpPr>
              <a:grpSpLocks/>
            </p:cNvGrpSpPr>
            <p:nvPr/>
          </p:nvGrpSpPr>
          <p:grpSpPr bwMode="auto">
            <a:xfrm rot="6248562">
              <a:off x="343" y="3854"/>
              <a:ext cx="392" cy="424"/>
              <a:chOff x="1727" y="866"/>
              <a:chExt cx="129" cy="157"/>
            </a:xfrm>
          </p:grpSpPr>
          <p:sp>
            <p:nvSpPr>
              <p:cNvPr id="16419" name="Freeform 20"/>
              <p:cNvSpPr>
                <a:spLocks/>
              </p:cNvSpPr>
              <p:nvPr userDrawn="1"/>
            </p:nvSpPr>
            <p:spPr bwMode="ltGray">
              <a:xfrm>
                <a:off x="1727" y="868"/>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16420" name="Freeform 21"/>
              <p:cNvSpPr>
                <a:spLocks/>
              </p:cNvSpPr>
              <p:nvPr userDrawn="1"/>
            </p:nvSpPr>
            <p:spPr bwMode="ltGray">
              <a:xfrm>
                <a:off x="1786" y="896"/>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16421" name="Freeform 22"/>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grpSp>
          <p:nvGrpSpPr>
            <p:cNvPr id="16397" name="Group 23"/>
            <p:cNvGrpSpPr>
              <a:grpSpLocks/>
            </p:cNvGrpSpPr>
            <p:nvPr/>
          </p:nvGrpSpPr>
          <p:grpSpPr bwMode="auto">
            <a:xfrm rot="5003157">
              <a:off x="249" y="1102"/>
              <a:ext cx="412" cy="500"/>
              <a:chOff x="1727" y="866"/>
              <a:chExt cx="129" cy="157"/>
            </a:xfrm>
          </p:grpSpPr>
          <p:sp>
            <p:nvSpPr>
              <p:cNvPr id="16416" name="Freeform 24"/>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16417" name="Freeform 25"/>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16418" name="Freeform 26"/>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grpSp>
          <p:nvGrpSpPr>
            <p:cNvPr id="16398" name="Group 27"/>
            <p:cNvGrpSpPr>
              <a:grpSpLocks/>
            </p:cNvGrpSpPr>
            <p:nvPr/>
          </p:nvGrpSpPr>
          <p:grpSpPr bwMode="auto">
            <a:xfrm>
              <a:off x="815" y="0"/>
              <a:ext cx="345" cy="367"/>
              <a:chOff x="1727" y="866"/>
              <a:chExt cx="129" cy="157"/>
            </a:xfrm>
          </p:grpSpPr>
          <p:sp>
            <p:nvSpPr>
              <p:cNvPr id="16413" name="Freeform 28"/>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tr-TR"/>
              </a:p>
            </p:txBody>
          </p:sp>
          <p:sp>
            <p:nvSpPr>
              <p:cNvPr id="16414" name="Freeform 29"/>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tr-TR"/>
              </a:p>
            </p:txBody>
          </p:sp>
          <p:sp>
            <p:nvSpPr>
              <p:cNvPr id="16415" name="Freeform 30"/>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tr-TR"/>
              </a:p>
            </p:txBody>
          </p:sp>
        </p:grpSp>
        <p:sp>
          <p:nvSpPr>
            <p:cNvPr id="1639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round/>
              <a:headEnd/>
              <a:tailEnd/>
            </a:ln>
          </p:spPr>
          <p:txBody>
            <a:bodyPr/>
            <a:lstStyle/>
            <a:p>
              <a:pPr>
                <a:defRPr/>
              </a:pPr>
              <a:endParaRPr lang="tr-TR"/>
            </a:p>
          </p:txBody>
        </p:sp>
        <p:sp>
          <p:nvSpPr>
            <p:cNvPr id="16400" name="Freeform 32"/>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tr-TR"/>
            </a:p>
          </p:txBody>
        </p:sp>
        <p:sp>
          <p:nvSpPr>
            <p:cNvPr id="16401" name="Freeform 33"/>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tr-TR"/>
            </a:p>
          </p:txBody>
        </p:sp>
        <p:sp>
          <p:nvSpPr>
            <p:cNvPr id="1640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tr-TR"/>
            </a:p>
          </p:txBody>
        </p:sp>
        <p:sp>
          <p:nvSpPr>
            <p:cNvPr id="1640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tr-TR"/>
            </a:p>
          </p:txBody>
        </p:sp>
        <p:sp>
          <p:nvSpPr>
            <p:cNvPr id="1640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tr-TR"/>
            </a:p>
          </p:txBody>
        </p:sp>
        <p:sp>
          <p:nvSpPr>
            <p:cNvPr id="1640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tr-TR"/>
            </a:p>
          </p:txBody>
        </p:sp>
        <p:sp>
          <p:nvSpPr>
            <p:cNvPr id="16406" name="Freeform 38"/>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tr-TR"/>
            </a:p>
          </p:txBody>
        </p:sp>
        <p:sp>
          <p:nvSpPr>
            <p:cNvPr id="16407" name="Freeform 39"/>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tr-TR"/>
            </a:p>
          </p:txBody>
        </p:sp>
        <p:sp>
          <p:nvSpPr>
            <p:cNvPr id="16408" name="Freeform 40"/>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tr-TR"/>
            </a:p>
          </p:txBody>
        </p:sp>
        <p:sp>
          <p:nvSpPr>
            <p:cNvPr id="16409" name="Freeform 41"/>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tr-TR"/>
            </a:p>
          </p:txBody>
        </p:sp>
        <p:sp>
          <p:nvSpPr>
            <p:cNvPr id="16410" name="Freeform 42"/>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tr-TR"/>
            </a:p>
          </p:txBody>
        </p:sp>
        <p:sp>
          <p:nvSpPr>
            <p:cNvPr id="1641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tr-TR"/>
            </a:p>
          </p:txBody>
        </p:sp>
        <p:sp>
          <p:nvSpPr>
            <p:cNvPr id="16412" name="Freeform 44"/>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tr-TR"/>
            </a:p>
          </p:txBody>
        </p:sp>
      </p:grpSp>
      <p:sp>
        <p:nvSpPr>
          <p:cNvPr id="114733"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6388"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14735"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tr-TR"/>
          </a:p>
        </p:txBody>
      </p:sp>
      <p:sp>
        <p:nvSpPr>
          <p:cNvPr id="114736"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tr-TR"/>
          </a:p>
        </p:txBody>
      </p:sp>
      <p:sp>
        <p:nvSpPr>
          <p:cNvPr id="114737"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atin typeface="Verdana" pitchFamily="34" charset="0"/>
              </a:defRPr>
            </a:lvl1pPr>
          </a:lstStyle>
          <a:p>
            <a:pPr>
              <a:defRPr/>
            </a:pPr>
            <a:fld id="{718C0985-DE5F-45E7-9A5F-BECDD98D2BD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5941" r:id="rId1"/>
    <p:sldLayoutId id="2147485917" r:id="rId2"/>
    <p:sldLayoutId id="2147485918" r:id="rId3"/>
    <p:sldLayoutId id="2147485919" r:id="rId4"/>
    <p:sldLayoutId id="2147485920" r:id="rId5"/>
    <p:sldLayoutId id="2147485921" r:id="rId6"/>
    <p:sldLayoutId id="2147485922" r:id="rId7"/>
    <p:sldLayoutId id="2147485923" r:id="rId8"/>
    <p:sldLayoutId id="2147485924" r:id="rId9"/>
    <p:sldLayoutId id="2147485925" r:id="rId10"/>
    <p:sldLayoutId id="2147485926"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9DC735-49C2-4BCA-82C3-DA5ADD0B70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64C2F36-5FA7-40DC-87D2-91246CE877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40F3BD-3E89-4E81-9F2C-BCBCE9EAC4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5" name="Alt Bilgi Yer Tutucusu 4">
            <a:extLst>
              <a:ext uri="{FF2B5EF4-FFF2-40B4-BE49-F238E27FC236}">
                <a16:creationId xmlns:a16="http://schemas.microsoft.com/office/drawing/2014/main" id="{4854F35E-9C48-4919-946A-7AD0BE996D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7ADB2C01-0375-4BE5-B5AB-5EC721F9A3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3031B37-5E0A-4DE5-B243-46ED89D8E95C}" type="slidenum">
              <a:rPr lang="tr-TR" smtClean="0"/>
              <a:pPr>
                <a:defRPr/>
              </a:pPr>
              <a:t>‹#›</a:t>
            </a:fld>
            <a:endParaRPr lang="tr-TR"/>
          </a:p>
        </p:txBody>
      </p:sp>
    </p:spTree>
    <p:extLst>
      <p:ext uri="{BB962C8B-B14F-4D97-AF65-F5344CB8AC3E}">
        <p14:creationId xmlns:p14="http://schemas.microsoft.com/office/powerpoint/2010/main" val="2415710254"/>
      </p:ext>
    </p:extLst>
  </p:cSld>
  <p:clrMap bg1="lt1" tx1="dk1" bg2="lt2" tx2="dk2" accent1="accent1" accent2="accent2" accent3="accent3" accent4="accent4" accent5="accent5" accent6="accent6" hlink="hlink" folHlink="folHlink"/>
  <p:sldLayoutIdLst>
    <p:sldLayoutId id="2147485943" r:id="rId1"/>
    <p:sldLayoutId id="2147485944" r:id="rId2"/>
    <p:sldLayoutId id="2147485945" r:id="rId3"/>
    <p:sldLayoutId id="2147485946" r:id="rId4"/>
    <p:sldLayoutId id="2147485947" r:id="rId5"/>
    <p:sldLayoutId id="2147485948" r:id="rId6"/>
    <p:sldLayoutId id="2147485949" r:id="rId7"/>
    <p:sldLayoutId id="2147485950" r:id="rId8"/>
    <p:sldLayoutId id="2147485951" r:id="rId9"/>
    <p:sldLayoutId id="2147485952" r:id="rId10"/>
    <p:sldLayoutId id="21474859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9DC735-49C2-4BCA-82C3-DA5ADD0B70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64C2F36-5FA7-40DC-87D2-91246CE877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40F3BD-3E89-4E81-9F2C-BCBCE9EAC4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5" name="Alt Bilgi Yer Tutucusu 4">
            <a:extLst>
              <a:ext uri="{FF2B5EF4-FFF2-40B4-BE49-F238E27FC236}">
                <a16:creationId xmlns:a16="http://schemas.microsoft.com/office/drawing/2014/main" id="{4854F35E-9C48-4919-946A-7AD0BE996D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7ADB2C01-0375-4BE5-B5AB-5EC721F9A3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3031B37-5E0A-4DE5-B243-46ED89D8E95C}" type="slidenum">
              <a:rPr lang="tr-TR" smtClean="0"/>
              <a:pPr>
                <a:defRPr/>
              </a:pPr>
              <a:t>‹#›</a:t>
            </a:fld>
            <a:endParaRPr lang="tr-TR"/>
          </a:p>
        </p:txBody>
      </p:sp>
    </p:spTree>
    <p:extLst>
      <p:ext uri="{BB962C8B-B14F-4D97-AF65-F5344CB8AC3E}">
        <p14:creationId xmlns:p14="http://schemas.microsoft.com/office/powerpoint/2010/main" val="2876833874"/>
      </p:ext>
    </p:extLst>
  </p:cSld>
  <p:clrMap bg1="lt1" tx1="dk1" bg2="lt2" tx2="dk2" accent1="accent1" accent2="accent2" accent3="accent3" accent4="accent4" accent5="accent5" accent6="accent6" hlink="hlink" folHlink="folHlink"/>
  <p:sldLayoutIdLst>
    <p:sldLayoutId id="2147485955" r:id="rId1"/>
    <p:sldLayoutId id="2147485956" r:id="rId2"/>
    <p:sldLayoutId id="2147485957" r:id="rId3"/>
    <p:sldLayoutId id="2147485958" r:id="rId4"/>
    <p:sldLayoutId id="2147485959" r:id="rId5"/>
    <p:sldLayoutId id="2147485960" r:id="rId6"/>
    <p:sldLayoutId id="2147485961" r:id="rId7"/>
    <p:sldLayoutId id="2147485962" r:id="rId8"/>
    <p:sldLayoutId id="2147485963" r:id="rId9"/>
    <p:sldLayoutId id="2147485964" r:id="rId10"/>
    <p:sldLayoutId id="21474859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9DC735-49C2-4BCA-82C3-DA5ADD0B70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64C2F36-5FA7-40DC-87D2-91246CE877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40F3BD-3E89-4E81-9F2C-BCBCE9EAC4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5" name="Alt Bilgi Yer Tutucusu 4">
            <a:extLst>
              <a:ext uri="{FF2B5EF4-FFF2-40B4-BE49-F238E27FC236}">
                <a16:creationId xmlns:a16="http://schemas.microsoft.com/office/drawing/2014/main" id="{4854F35E-9C48-4919-946A-7AD0BE996D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7ADB2C01-0375-4BE5-B5AB-5EC721F9A3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82F7992-5CBD-4256-9759-8079E689EC9C}" type="slidenum">
              <a:rPr lang="tr-TR" smtClean="0"/>
              <a:pPr>
                <a:defRPr/>
              </a:pPr>
              <a:t>‹#›</a:t>
            </a:fld>
            <a:endParaRPr lang="tr-TR"/>
          </a:p>
        </p:txBody>
      </p:sp>
    </p:spTree>
    <p:extLst>
      <p:ext uri="{BB962C8B-B14F-4D97-AF65-F5344CB8AC3E}">
        <p14:creationId xmlns:p14="http://schemas.microsoft.com/office/powerpoint/2010/main" val="2125298673"/>
      </p:ext>
    </p:extLst>
  </p:cSld>
  <p:clrMap bg1="lt1" tx1="dk1" bg2="lt2" tx2="dk2" accent1="accent1" accent2="accent2" accent3="accent3" accent4="accent4" accent5="accent5" accent6="accent6" hlink="hlink" folHlink="folHlink"/>
  <p:sldLayoutIdLst>
    <p:sldLayoutId id="2147485967" r:id="rId1"/>
    <p:sldLayoutId id="2147485968" r:id="rId2"/>
    <p:sldLayoutId id="2147485969" r:id="rId3"/>
    <p:sldLayoutId id="2147485970" r:id="rId4"/>
    <p:sldLayoutId id="2147485971" r:id="rId5"/>
    <p:sldLayoutId id="2147485972" r:id="rId6"/>
    <p:sldLayoutId id="2147485973" r:id="rId7"/>
    <p:sldLayoutId id="2147485974" r:id="rId8"/>
    <p:sldLayoutId id="2147485975" r:id="rId9"/>
    <p:sldLayoutId id="2147485976" r:id="rId10"/>
    <p:sldLayoutId id="21474859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9DC735-49C2-4BCA-82C3-DA5ADD0B70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64C2F36-5FA7-40DC-87D2-91246CE877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40F3BD-3E89-4E81-9F2C-BCBCE9EAC4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5" name="Alt Bilgi Yer Tutucusu 4">
            <a:extLst>
              <a:ext uri="{FF2B5EF4-FFF2-40B4-BE49-F238E27FC236}">
                <a16:creationId xmlns:a16="http://schemas.microsoft.com/office/drawing/2014/main" id="{4854F35E-9C48-4919-946A-7AD0BE996D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tr-TR"/>
          </a:p>
        </p:txBody>
      </p:sp>
      <p:sp>
        <p:nvSpPr>
          <p:cNvPr id="6" name="Slayt Numarası Yer Tutucusu 5">
            <a:extLst>
              <a:ext uri="{FF2B5EF4-FFF2-40B4-BE49-F238E27FC236}">
                <a16:creationId xmlns:a16="http://schemas.microsoft.com/office/drawing/2014/main" id="{7ADB2C01-0375-4BE5-B5AB-5EC721F9A3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82F7992-5CBD-4256-9759-8079E689EC9C}" type="slidenum">
              <a:rPr lang="tr-TR" smtClean="0"/>
              <a:pPr>
                <a:defRPr/>
              </a:pPr>
              <a:t>‹#›</a:t>
            </a:fld>
            <a:endParaRPr lang="tr-TR"/>
          </a:p>
        </p:txBody>
      </p:sp>
    </p:spTree>
    <p:extLst>
      <p:ext uri="{BB962C8B-B14F-4D97-AF65-F5344CB8AC3E}">
        <p14:creationId xmlns:p14="http://schemas.microsoft.com/office/powerpoint/2010/main" val="1531012574"/>
      </p:ext>
    </p:extLst>
  </p:cSld>
  <p:clrMap bg1="lt1" tx1="dk1" bg2="lt2" tx2="dk2" accent1="accent1" accent2="accent2" accent3="accent3" accent4="accent4" accent5="accent5" accent6="accent6" hlink="hlink" folHlink="folHlink"/>
  <p:sldLayoutIdLst>
    <p:sldLayoutId id="2147485979" r:id="rId1"/>
    <p:sldLayoutId id="2147485980" r:id="rId2"/>
    <p:sldLayoutId id="2147485981" r:id="rId3"/>
    <p:sldLayoutId id="2147485982" r:id="rId4"/>
    <p:sldLayoutId id="2147485983" r:id="rId5"/>
    <p:sldLayoutId id="2147485984" r:id="rId6"/>
    <p:sldLayoutId id="2147485985" r:id="rId7"/>
    <p:sldLayoutId id="2147485986" r:id="rId8"/>
    <p:sldLayoutId id="2147485987" r:id="rId9"/>
    <p:sldLayoutId id="2147485988" r:id="rId10"/>
    <p:sldLayoutId id="21474859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7.xml"/><Relationship Id="rId5" Type="http://schemas.openxmlformats.org/officeDocument/2006/relationships/image" Target="../media/image18.pn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908050"/>
            <a:ext cx="6851650" cy="4608513"/>
          </a:xfrm>
        </p:spPr>
        <p:txBody>
          <a:bodyPr/>
          <a:lstStyle/>
          <a:p>
            <a:pPr eaLnBrk="1" hangingPunct="1"/>
            <a:r>
              <a:rPr lang="tr-TR"/>
              <a:t>METAL ZEHİRLENMELERİ (Devam)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Kadmiyum</a:t>
            </a:r>
          </a:p>
        </p:txBody>
      </p:sp>
      <p:sp>
        <p:nvSpPr>
          <p:cNvPr id="3" name="İçerik Yer Tutucusu 2"/>
          <p:cNvSpPr>
            <a:spLocks noGrp="1"/>
          </p:cNvSpPr>
          <p:nvPr>
            <p:ph idx="1"/>
          </p:nvPr>
        </p:nvSpPr>
        <p:spPr/>
        <p:txBody>
          <a:bodyPr/>
          <a:lstStyle/>
          <a:p>
            <a:r>
              <a:rPr lang="tr-TR" sz="2400" dirty="0" err="1"/>
              <a:t>Cd’un</a:t>
            </a:r>
            <a:r>
              <a:rPr lang="tr-TR" sz="2400" dirty="0"/>
              <a:t> kemiklerdeki olumsuz etkilerine neden olabilen mekanizmalar;</a:t>
            </a:r>
          </a:p>
          <a:p>
            <a:r>
              <a:rPr lang="tr-TR" sz="2400" dirty="0"/>
              <a:t>1) Vitamin D’nin böbreklerdeki üretimini uyaran </a:t>
            </a:r>
            <a:r>
              <a:rPr lang="tr-TR" sz="2400" dirty="0" err="1"/>
              <a:t>paratiroid</a:t>
            </a:r>
            <a:r>
              <a:rPr lang="tr-TR" sz="2400" dirty="0"/>
              <a:t> hormonla etkileşme ve böylece böbreklerde vitamin D’nin etkinleşmesinin azalması,</a:t>
            </a:r>
          </a:p>
          <a:p>
            <a:r>
              <a:rPr lang="tr-TR" sz="2400" dirty="0"/>
              <a:t>2) Kalsiyumun idrarla atılmasının artması,</a:t>
            </a:r>
          </a:p>
          <a:p>
            <a:r>
              <a:rPr lang="tr-TR" sz="2400" dirty="0"/>
              <a:t>3) Kalsiyumun bağırsaklardan emilmesinin azalması,</a:t>
            </a:r>
          </a:p>
          <a:p>
            <a:r>
              <a:rPr lang="tr-TR" sz="2400" dirty="0"/>
              <a:t>4) Kemiklerde kalsiyum birikmesiyle etkileşme ve böylece kemiklerde </a:t>
            </a:r>
            <a:r>
              <a:rPr lang="tr-TR" sz="2400" dirty="0" err="1"/>
              <a:t>kollajen</a:t>
            </a:r>
            <a:r>
              <a:rPr lang="tr-TR" sz="2400" dirty="0"/>
              <a:t> üretiminde azalma. </a:t>
            </a:r>
          </a:p>
        </p:txBody>
      </p:sp>
    </p:spTree>
    <p:extLst>
      <p:ext uri="{BB962C8B-B14F-4D97-AF65-F5344CB8AC3E}">
        <p14:creationId xmlns:p14="http://schemas.microsoft.com/office/powerpoint/2010/main" val="202150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tr-TR" b="1"/>
              <a:t>Kadmiyum</a:t>
            </a:r>
          </a:p>
        </p:txBody>
      </p:sp>
      <p:sp>
        <p:nvSpPr>
          <p:cNvPr id="253955" name="Rectangle 3"/>
          <p:cNvSpPr>
            <a:spLocks noGrp="1" noChangeArrowheads="1"/>
          </p:cNvSpPr>
          <p:nvPr>
            <p:ph idx="1"/>
          </p:nvPr>
        </p:nvSpPr>
        <p:spPr/>
        <p:txBody>
          <a:bodyPr/>
          <a:lstStyle/>
          <a:p>
            <a:pPr eaLnBrk="1" hangingPunct="1">
              <a:defRPr/>
            </a:pPr>
            <a:r>
              <a:rPr lang="tr-TR" dirty="0"/>
              <a:t>Kronik kadmiyum zehirlenmesinde idrarda </a:t>
            </a:r>
            <a:r>
              <a:rPr lang="tr-TR" u="sng" dirty="0" err="1"/>
              <a:t>prolin</a:t>
            </a:r>
            <a:r>
              <a:rPr lang="tr-TR" u="sng" dirty="0"/>
              <a:t> ve </a:t>
            </a:r>
            <a:r>
              <a:rPr lang="tr-TR" u="sng" dirty="0" err="1"/>
              <a:t>hidroksiprolin</a:t>
            </a:r>
            <a:r>
              <a:rPr lang="tr-TR" dirty="0"/>
              <a:t> miktarı artar; bu durum kemik hasarını gösterir.</a:t>
            </a:r>
          </a:p>
          <a:p>
            <a:pPr eaLnBrk="1" hangingPunct="1">
              <a:defRPr/>
            </a:pPr>
            <a:endParaRPr lang="tr-TR" dirty="0"/>
          </a:p>
          <a:p>
            <a:pPr eaLnBrk="1" hangingPunct="1">
              <a:defRPr/>
            </a:pP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752128"/>
          </a:xfrm>
        </p:spPr>
        <p:txBody>
          <a:bodyPr/>
          <a:lstStyle/>
          <a:p>
            <a:r>
              <a:rPr lang="tr-TR" dirty="0" err="1"/>
              <a:t>Cd</a:t>
            </a:r>
            <a:r>
              <a:rPr lang="tr-TR" dirty="0"/>
              <a:t> zehirlenmesi</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484784"/>
            <a:ext cx="6768752" cy="4896544"/>
          </a:xfrm>
        </p:spPr>
      </p:pic>
    </p:spTree>
    <p:extLst>
      <p:ext uri="{BB962C8B-B14F-4D97-AF65-F5344CB8AC3E}">
        <p14:creationId xmlns:p14="http://schemas.microsoft.com/office/powerpoint/2010/main" val="2547142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tr-TR" b="1"/>
              <a:t>Kadmiyum</a:t>
            </a:r>
          </a:p>
        </p:txBody>
      </p:sp>
      <p:sp>
        <p:nvSpPr>
          <p:cNvPr id="103427" name="Rectangle 3"/>
          <p:cNvSpPr>
            <a:spLocks noGrp="1" noChangeArrowheads="1"/>
          </p:cNvSpPr>
          <p:nvPr>
            <p:ph idx="1"/>
          </p:nvPr>
        </p:nvSpPr>
        <p:spPr/>
        <p:txBody>
          <a:bodyPr/>
          <a:lstStyle/>
          <a:p>
            <a:pPr eaLnBrk="1" hangingPunct="1">
              <a:lnSpc>
                <a:spcPct val="90000"/>
              </a:lnSpc>
              <a:buFont typeface="Wingdings" pitchFamily="2" charset="2"/>
              <a:buNone/>
              <a:defRPr/>
            </a:pPr>
            <a:r>
              <a:rPr lang="tr-TR" b="1"/>
              <a:t>Tanı</a:t>
            </a:r>
            <a:endParaRPr lang="tr-TR"/>
          </a:p>
          <a:p>
            <a:pPr eaLnBrk="1" hangingPunct="1">
              <a:lnSpc>
                <a:spcPct val="90000"/>
              </a:lnSpc>
              <a:defRPr/>
            </a:pPr>
            <a:r>
              <a:rPr lang="tr-TR"/>
              <a:t>Kadmiyumla zehirlenmede tanı klinik belirtilere göre zordur.</a:t>
            </a:r>
          </a:p>
          <a:p>
            <a:pPr eaLnBrk="1" hangingPunct="1">
              <a:lnSpc>
                <a:spcPct val="90000"/>
              </a:lnSpc>
              <a:defRPr/>
            </a:pPr>
            <a:r>
              <a:rPr lang="tr-TR"/>
              <a:t>Doku ve organların kadmiyum yönünden incelenmesi ile tanı konulabilir. </a:t>
            </a:r>
          </a:p>
          <a:p>
            <a:pPr lvl="1" eaLnBrk="1" hangingPunct="1">
              <a:lnSpc>
                <a:spcPct val="90000"/>
              </a:lnSpc>
              <a:defRPr/>
            </a:pPr>
            <a:r>
              <a:rPr lang="tr-TR"/>
              <a:t>Normalde, hayvanların doku ve organlarında 1 ppm’den az kadmiyum bulunur.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tr-TR" b="1"/>
              <a:t>Kadmiyum</a:t>
            </a:r>
          </a:p>
        </p:txBody>
      </p:sp>
      <p:sp>
        <p:nvSpPr>
          <p:cNvPr id="135171" name="Rectangle 3"/>
          <p:cNvSpPr>
            <a:spLocks noGrp="1" noChangeArrowheads="1"/>
          </p:cNvSpPr>
          <p:nvPr>
            <p:ph idx="1"/>
          </p:nvPr>
        </p:nvSpPr>
        <p:spPr>
          <a:xfrm>
            <a:off x="301625" y="1371600"/>
            <a:ext cx="8540750" cy="4727575"/>
          </a:xfrm>
        </p:spPr>
        <p:txBody>
          <a:bodyPr/>
          <a:lstStyle/>
          <a:p>
            <a:pPr eaLnBrk="1" hangingPunct="1">
              <a:buFont typeface="Wingdings" pitchFamily="2" charset="2"/>
              <a:buNone/>
            </a:pPr>
            <a:r>
              <a:rPr lang="tr-TR" b="1" dirty="0"/>
              <a:t>Sağaltım</a:t>
            </a:r>
            <a:endParaRPr lang="tr-TR" dirty="0"/>
          </a:p>
          <a:p>
            <a:pPr eaLnBrk="1" hangingPunct="1"/>
            <a:r>
              <a:rPr lang="tr-TR" dirty="0"/>
              <a:t>Kadmiyumla akut zehirlenmelerin sağaltımında Kalsiyum </a:t>
            </a:r>
            <a:r>
              <a:rPr lang="tr-TR" dirty="0" err="1"/>
              <a:t>disodyum</a:t>
            </a:r>
            <a:r>
              <a:rPr lang="tr-TR" dirty="0"/>
              <a:t> </a:t>
            </a:r>
            <a:r>
              <a:rPr lang="tr-TR" dirty="0" err="1"/>
              <a:t>edetat</a:t>
            </a:r>
            <a:r>
              <a:rPr lang="tr-TR" dirty="0"/>
              <a:t>, </a:t>
            </a:r>
            <a:r>
              <a:rPr lang="tr-TR" dirty="0" err="1"/>
              <a:t>glutationla</a:t>
            </a:r>
            <a:r>
              <a:rPr lang="tr-TR" dirty="0"/>
              <a:t> (GSH) birlikte (kalsiyum EDTA) (</a:t>
            </a:r>
            <a:r>
              <a:rPr lang="tr-TR" dirty="0" err="1"/>
              <a:t>Libenta</a:t>
            </a:r>
            <a:r>
              <a:rPr lang="tr-TR" dirty="0"/>
              <a:t> ampul) yararlıdır. </a:t>
            </a:r>
          </a:p>
          <a:p>
            <a:pPr lvl="1" eaLnBrk="1" hangingPunct="1"/>
            <a:r>
              <a:rPr lang="tr-TR" dirty="0"/>
              <a:t>Sağaltım kurşunla zehirlenmelerin sağaltımındaki gibidir.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824136"/>
          </a:xfrm>
        </p:spPr>
        <p:txBody>
          <a:bodyPr/>
          <a:lstStyle/>
          <a:p>
            <a:r>
              <a:rPr lang="tr-TR" dirty="0"/>
              <a:t>Kadmiyum</a:t>
            </a:r>
          </a:p>
        </p:txBody>
      </p:sp>
      <p:sp>
        <p:nvSpPr>
          <p:cNvPr id="3" name="İçerik Yer Tutucusu 2"/>
          <p:cNvSpPr>
            <a:spLocks noGrp="1"/>
          </p:cNvSpPr>
          <p:nvPr>
            <p:ph idx="1"/>
          </p:nvPr>
        </p:nvSpPr>
        <p:spPr>
          <a:xfrm>
            <a:off x="251520" y="980728"/>
            <a:ext cx="8784975" cy="5400600"/>
          </a:xfrm>
        </p:spPr>
        <p:txBody>
          <a:bodyPr/>
          <a:lstStyle/>
          <a:p>
            <a:r>
              <a:rPr lang="tr-TR" sz="2800" dirty="0"/>
              <a:t>Kadmiyum-</a:t>
            </a:r>
            <a:r>
              <a:rPr lang="tr-TR" sz="2800" dirty="0" err="1"/>
              <a:t>dimerkaprol</a:t>
            </a:r>
            <a:r>
              <a:rPr lang="tr-TR" sz="2800" dirty="0"/>
              <a:t> bileşiği böbrekler için zararlıdır (kullanılmamalıdır) </a:t>
            </a:r>
          </a:p>
          <a:p>
            <a:r>
              <a:rPr lang="tr-TR" sz="2800" dirty="0" err="1"/>
              <a:t>Dimerkaprolün</a:t>
            </a:r>
            <a:r>
              <a:rPr lang="tr-TR" sz="2800" dirty="0"/>
              <a:t> analoglarından </a:t>
            </a:r>
            <a:r>
              <a:rPr lang="tr-TR" sz="2800" dirty="0" err="1"/>
              <a:t>DMSA’nın</a:t>
            </a:r>
            <a:r>
              <a:rPr lang="tr-TR" sz="2800" dirty="0"/>
              <a:t> da </a:t>
            </a:r>
            <a:r>
              <a:rPr lang="tr-TR" sz="2800" dirty="0" err="1"/>
              <a:t>Cd</a:t>
            </a:r>
            <a:r>
              <a:rPr lang="tr-TR" sz="2800" dirty="0"/>
              <a:t> zehirlenmesinde etkili olmadığı ama </a:t>
            </a:r>
            <a:r>
              <a:rPr lang="tr-TR" sz="2800" dirty="0" err="1"/>
              <a:t>DMPS'nin</a:t>
            </a:r>
            <a:r>
              <a:rPr lang="tr-TR" sz="2800" dirty="0"/>
              <a:t> (</a:t>
            </a:r>
            <a:r>
              <a:rPr lang="tr-TR" sz="1600" dirty="0" err="1"/>
              <a:t>Dimerkapto</a:t>
            </a:r>
            <a:r>
              <a:rPr lang="tr-TR" sz="1600" dirty="0"/>
              <a:t> </a:t>
            </a:r>
            <a:r>
              <a:rPr lang="tr-TR" sz="1600" dirty="0" err="1"/>
              <a:t>Propan</a:t>
            </a:r>
            <a:r>
              <a:rPr lang="tr-TR" sz="1600" dirty="0"/>
              <a:t> </a:t>
            </a:r>
            <a:r>
              <a:rPr lang="tr-TR" sz="1600" dirty="0" err="1"/>
              <a:t>Sulfonik</a:t>
            </a:r>
            <a:r>
              <a:rPr lang="tr-TR" sz="1600" dirty="0"/>
              <a:t> asit</a:t>
            </a:r>
            <a:r>
              <a:rPr lang="tr-TR" sz="2800" dirty="0"/>
              <a:t>) etkili bir </a:t>
            </a:r>
            <a:r>
              <a:rPr lang="tr-TR" sz="2800" dirty="0" err="1"/>
              <a:t>şelatör</a:t>
            </a:r>
            <a:r>
              <a:rPr lang="tr-TR" sz="2800" dirty="0"/>
              <a:t> olabileceği gösterilmiştir. </a:t>
            </a:r>
          </a:p>
          <a:p>
            <a:r>
              <a:rPr lang="tr-TR" sz="2800" dirty="0" err="1"/>
              <a:t>DMSA’nın</a:t>
            </a:r>
            <a:r>
              <a:rPr lang="tr-TR" sz="2800" dirty="0"/>
              <a:t> yeni analogları olan </a:t>
            </a:r>
            <a:r>
              <a:rPr lang="tr-TR" sz="2800" dirty="0" err="1"/>
              <a:t>monoisoamil</a:t>
            </a:r>
            <a:r>
              <a:rPr lang="tr-TR" sz="2800" dirty="0"/>
              <a:t> DMSA (</a:t>
            </a:r>
            <a:r>
              <a:rPr lang="tr-TR" sz="2800" dirty="0" err="1"/>
              <a:t>MiADMSA</a:t>
            </a:r>
            <a:r>
              <a:rPr lang="tr-TR" sz="2800" dirty="0"/>
              <a:t>), </a:t>
            </a:r>
            <a:r>
              <a:rPr lang="tr-TR" sz="2800" dirty="0" err="1"/>
              <a:t>monometil</a:t>
            </a:r>
            <a:r>
              <a:rPr lang="tr-TR" sz="2800" dirty="0"/>
              <a:t> DMSA (</a:t>
            </a:r>
            <a:r>
              <a:rPr lang="tr-TR" sz="2800" dirty="0" err="1"/>
              <a:t>MmDMSA</a:t>
            </a:r>
            <a:r>
              <a:rPr lang="tr-TR" sz="2800" dirty="0"/>
              <a:t>) ve </a:t>
            </a:r>
            <a:r>
              <a:rPr lang="tr-TR" sz="2800" dirty="0" err="1"/>
              <a:t>monosiklohekzil</a:t>
            </a:r>
            <a:r>
              <a:rPr lang="tr-TR" sz="2800" dirty="0"/>
              <a:t> DMSA (</a:t>
            </a:r>
            <a:r>
              <a:rPr lang="tr-TR" sz="2800" dirty="0" err="1"/>
              <a:t>MchDMSA</a:t>
            </a:r>
            <a:r>
              <a:rPr lang="tr-TR" sz="2800" dirty="0"/>
              <a:t>), kurşun, </a:t>
            </a:r>
            <a:r>
              <a:rPr lang="tr-TR" sz="2800" dirty="0" err="1"/>
              <a:t>civa</a:t>
            </a:r>
            <a:r>
              <a:rPr lang="tr-TR" sz="2800" dirty="0"/>
              <a:t> ve kadmiyum dahil bir çok metal zehirlenmesinde etkili olarak kullanılabilmektedir.</a:t>
            </a:r>
          </a:p>
          <a:p>
            <a:r>
              <a:rPr lang="tr-TR" sz="1400" dirty="0"/>
              <a:t> </a:t>
            </a:r>
            <a:endParaRPr lang="tr-TR" sz="1400" i="1" dirty="0"/>
          </a:p>
        </p:txBody>
      </p:sp>
    </p:spTree>
    <p:extLst>
      <p:ext uri="{BB962C8B-B14F-4D97-AF65-F5344CB8AC3E}">
        <p14:creationId xmlns:p14="http://schemas.microsoft.com/office/powerpoint/2010/main" val="331173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TÜRK GIDA KODEKSİ BULAŞANLAR YÖNETMELİĞİ 29.12.2011 </a:t>
            </a:r>
          </a:p>
        </p:txBody>
      </p:sp>
      <p:graphicFrame>
        <p:nvGraphicFramePr>
          <p:cNvPr id="6" name="İçerik Yer Tutucusu 5"/>
          <p:cNvGraphicFramePr>
            <a:graphicFrameLocks noGrp="1"/>
          </p:cNvGraphicFramePr>
          <p:nvPr>
            <p:ph idx="1"/>
          </p:nvPr>
        </p:nvGraphicFramePr>
        <p:xfrm>
          <a:off x="107505" y="1517655"/>
          <a:ext cx="8734870" cy="5219788"/>
        </p:xfrm>
        <a:graphic>
          <a:graphicData uri="http://schemas.openxmlformats.org/drawingml/2006/table">
            <a:tbl>
              <a:tblPr>
                <a:tableStyleId>{5C22544A-7EE6-4342-B048-85BDC9FD1C3A}</a:tableStyleId>
              </a:tblPr>
              <a:tblGrid>
                <a:gridCol w="6044947">
                  <a:extLst>
                    <a:ext uri="{9D8B030D-6E8A-4147-A177-3AD203B41FA5}">
                      <a16:colId xmlns:a16="http://schemas.microsoft.com/office/drawing/2014/main" val="20000"/>
                    </a:ext>
                  </a:extLst>
                </a:gridCol>
                <a:gridCol w="2689923">
                  <a:extLst>
                    <a:ext uri="{9D8B030D-6E8A-4147-A177-3AD203B41FA5}">
                      <a16:colId xmlns:a16="http://schemas.microsoft.com/office/drawing/2014/main" val="20001"/>
                    </a:ext>
                  </a:extLst>
                </a:gridCol>
              </a:tblGrid>
              <a:tr h="235333">
                <a:tc>
                  <a:txBody>
                    <a:bodyPr/>
                    <a:lstStyle/>
                    <a:p>
                      <a:pPr>
                        <a:lnSpc>
                          <a:spcPct val="115000"/>
                        </a:lnSpc>
                        <a:spcAft>
                          <a:spcPts val="0"/>
                        </a:spcAft>
                      </a:pPr>
                      <a:r>
                        <a:rPr lang="tr-TR" sz="1400" dirty="0">
                          <a:effectLst/>
                        </a:rPr>
                        <a:t>KADMİYUM (</a:t>
                      </a:r>
                      <a:r>
                        <a:rPr lang="tr-TR" sz="1400" dirty="0" err="1">
                          <a:effectLst/>
                        </a:rPr>
                        <a:t>Cd</a:t>
                      </a:r>
                      <a:r>
                        <a:rPr lang="tr-TR" sz="1400" dirty="0">
                          <a:effectLst/>
                        </a:rPr>
                        <a:t>)</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400" dirty="0">
                          <a:effectLst/>
                        </a:rPr>
                        <a:t>mg/kg </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0"/>
                  </a:ext>
                </a:extLst>
              </a:tr>
              <a:tr h="487713">
                <a:tc>
                  <a:txBody>
                    <a:bodyPr/>
                    <a:lstStyle/>
                    <a:p>
                      <a:pPr>
                        <a:lnSpc>
                          <a:spcPct val="115000"/>
                        </a:lnSpc>
                        <a:spcAft>
                          <a:spcPts val="0"/>
                        </a:spcAft>
                      </a:pPr>
                      <a:r>
                        <a:rPr lang="tr-TR" sz="1400" dirty="0">
                          <a:effectLst/>
                        </a:rPr>
                        <a:t>Sığır, koyun, domuz ve kanatlı eti  </a:t>
                      </a:r>
                    </a:p>
                    <a:p>
                      <a:pPr>
                        <a:lnSpc>
                          <a:spcPct val="115000"/>
                        </a:lnSpc>
                        <a:spcAft>
                          <a:spcPts val="0"/>
                        </a:spcAft>
                      </a:pPr>
                      <a:r>
                        <a:rPr lang="tr-TR" sz="1400" dirty="0">
                          <a:effectLst/>
                        </a:rPr>
                        <a:t>(sakatat hariç)</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400">
                          <a:effectLst/>
                        </a:rPr>
                        <a:t>0,050</a:t>
                      </a:r>
                      <a:endParaRPr lang="tr-TR"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1"/>
                  </a:ext>
                </a:extLst>
              </a:tr>
              <a:tr h="487713">
                <a:tc>
                  <a:txBody>
                    <a:bodyPr/>
                    <a:lstStyle/>
                    <a:p>
                      <a:pPr>
                        <a:lnSpc>
                          <a:spcPct val="115000"/>
                        </a:lnSpc>
                        <a:spcAft>
                          <a:spcPts val="0"/>
                        </a:spcAft>
                      </a:pPr>
                      <a:r>
                        <a:rPr lang="tr-TR" sz="1400" dirty="0">
                          <a:effectLst/>
                        </a:rPr>
                        <a:t>At eti </a:t>
                      </a:r>
                    </a:p>
                    <a:p>
                      <a:pPr>
                        <a:lnSpc>
                          <a:spcPct val="115000"/>
                        </a:lnSpc>
                        <a:spcAft>
                          <a:spcPts val="0"/>
                        </a:spcAft>
                      </a:pPr>
                      <a:r>
                        <a:rPr lang="tr-TR" sz="1400" dirty="0">
                          <a:effectLst/>
                        </a:rPr>
                        <a:t>(sakatat hariç) </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400">
                          <a:effectLst/>
                        </a:rPr>
                        <a:t>0,20</a:t>
                      </a:r>
                      <a:endParaRPr lang="tr-TR"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2"/>
                  </a:ext>
                </a:extLst>
              </a:tr>
              <a:tr h="235333">
                <a:tc>
                  <a:txBody>
                    <a:bodyPr/>
                    <a:lstStyle/>
                    <a:p>
                      <a:pPr>
                        <a:lnSpc>
                          <a:spcPct val="115000"/>
                        </a:lnSpc>
                        <a:spcAft>
                          <a:spcPts val="0"/>
                        </a:spcAft>
                      </a:pPr>
                      <a:r>
                        <a:rPr lang="tr-TR" sz="1400" dirty="0">
                          <a:effectLst/>
                        </a:rPr>
                        <a:t>Sığır, koyun, at, domuz ve kanatlı hayvanların karaciğeri </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400">
                          <a:effectLst/>
                        </a:rPr>
                        <a:t>0,50</a:t>
                      </a:r>
                      <a:endParaRPr lang="tr-TR"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3"/>
                  </a:ext>
                </a:extLst>
              </a:tr>
              <a:tr h="235333">
                <a:tc>
                  <a:txBody>
                    <a:bodyPr/>
                    <a:lstStyle/>
                    <a:p>
                      <a:pPr>
                        <a:lnSpc>
                          <a:spcPct val="115000"/>
                        </a:lnSpc>
                        <a:spcAft>
                          <a:spcPts val="0"/>
                        </a:spcAft>
                      </a:pPr>
                      <a:r>
                        <a:rPr lang="tr-TR" sz="1400" dirty="0">
                          <a:effectLst/>
                        </a:rPr>
                        <a:t>Sığır, koyun, at, domuz ve kanatlı hayvanların böbreği </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400">
                          <a:effectLst/>
                        </a:rPr>
                        <a:t>1,0</a:t>
                      </a:r>
                      <a:endParaRPr lang="tr-TR"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4"/>
                  </a:ext>
                </a:extLst>
              </a:tr>
              <a:tr h="487713">
                <a:tc>
                  <a:txBody>
                    <a:bodyPr/>
                    <a:lstStyle/>
                    <a:p>
                      <a:pPr>
                        <a:lnSpc>
                          <a:spcPct val="115000"/>
                        </a:lnSpc>
                        <a:spcAft>
                          <a:spcPts val="0"/>
                        </a:spcAft>
                      </a:pPr>
                      <a:r>
                        <a:rPr lang="tr-TR" sz="1400" dirty="0">
                          <a:effectLst/>
                        </a:rPr>
                        <a:t>Balık eti (aşağıdakiler hariç)</a:t>
                      </a:r>
                    </a:p>
                    <a:p>
                      <a:pPr>
                        <a:lnSpc>
                          <a:spcPct val="115000"/>
                        </a:lnSpc>
                        <a:spcAft>
                          <a:spcPts val="0"/>
                        </a:spcAft>
                      </a:pP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400">
                          <a:effectLst/>
                        </a:rPr>
                        <a:t>0,050</a:t>
                      </a:r>
                      <a:endParaRPr lang="tr-TR" sz="14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5"/>
                  </a:ext>
                </a:extLst>
              </a:tr>
              <a:tr h="3011512">
                <a:tc>
                  <a:txBody>
                    <a:bodyPr/>
                    <a:lstStyle/>
                    <a:p>
                      <a:pPr>
                        <a:lnSpc>
                          <a:spcPct val="115000"/>
                        </a:lnSpc>
                        <a:spcAft>
                          <a:spcPts val="0"/>
                        </a:spcAft>
                      </a:pPr>
                      <a:r>
                        <a:rPr lang="tr-TR" sz="1400" dirty="0">
                          <a:effectLst/>
                        </a:rPr>
                        <a:t>Aşağıdaki balık türlerinin etleri</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Torik (</a:t>
                      </a:r>
                      <a:r>
                        <a:rPr lang="tr-TR" sz="1400" dirty="0" err="1">
                          <a:effectLst/>
                        </a:rPr>
                        <a:t>Sarda</a:t>
                      </a:r>
                      <a:r>
                        <a:rPr lang="tr-TR" sz="1400" dirty="0">
                          <a:effectLst/>
                        </a:rPr>
                        <a:t> </a:t>
                      </a:r>
                      <a:r>
                        <a:rPr lang="tr-TR" sz="1400" dirty="0" err="1">
                          <a:effectLst/>
                        </a:rPr>
                        <a:t>sarda</a:t>
                      </a:r>
                      <a:r>
                        <a:rPr lang="tr-TR" sz="1400" dirty="0">
                          <a:effectLst/>
                        </a:rPr>
                        <a:t>), </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Karagöz (</a:t>
                      </a:r>
                      <a:r>
                        <a:rPr lang="tr-TR" sz="1400" dirty="0" err="1">
                          <a:effectLst/>
                        </a:rPr>
                        <a:t>Diplodus</a:t>
                      </a:r>
                      <a:r>
                        <a:rPr lang="tr-TR" sz="1400" dirty="0">
                          <a:effectLst/>
                        </a:rPr>
                        <a:t> </a:t>
                      </a:r>
                      <a:r>
                        <a:rPr lang="tr-TR" sz="1400" dirty="0" err="1">
                          <a:effectLst/>
                        </a:rPr>
                        <a:t>vulgaris</a:t>
                      </a:r>
                      <a:r>
                        <a:rPr lang="tr-TR" sz="1400" dirty="0">
                          <a:effectLst/>
                        </a:rPr>
                        <a:t>), </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Yılanbalığı (Anguilla </a:t>
                      </a:r>
                      <a:r>
                        <a:rPr lang="tr-TR" sz="1400" dirty="0" err="1">
                          <a:effectLst/>
                        </a:rPr>
                        <a:t>anguilla</a:t>
                      </a:r>
                      <a:r>
                        <a:rPr lang="tr-TR" sz="1400" dirty="0">
                          <a:effectLst/>
                        </a:rPr>
                        <a:t>), </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Kefal (</a:t>
                      </a:r>
                      <a:r>
                        <a:rPr lang="tr-TR" sz="1400" dirty="0" err="1">
                          <a:effectLst/>
                        </a:rPr>
                        <a:t>Mugil</a:t>
                      </a:r>
                      <a:r>
                        <a:rPr lang="tr-TR" sz="1400" dirty="0">
                          <a:effectLst/>
                        </a:rPr>
                        <a:t> </a:t>
                      </a:r>
                      <a:r>
                        <a:rPr lang="tr-TR" sz="1400" dirty="0" err="1">
                          <a:effectLst/>
                        </a:rPr>
                        <a:t>labrosus</a:t>
                      </a:r>
                      <a:r>
                        <a:rPr lang="tr-TR" sz="1400" dirty="0">
                          <a:effectLst/>
                        </a:rPr>
                        <a:t> </a:t>
                      </a:r>
                      <a:r>
                        <a:rPr lang="tr-TR" sz="1400" dirty="0" err="1">
                          <a:effectLst/>
                        </a:rPr>
                        <a:t>labrosus</a:t>
                      </a:r>
                      <a:r>
                        <a:rPr lang="tr-TR" sz="1400" dirty="0">
                          <a:effectLst/>
                        </a:rPr>
                        <a:t>), </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İstavrit (</a:t>
                      </a:r>
                      <a:r>
                        <a:rPr lang="tr-TR" sz="1400" dirty="0" err="1">
                          <a:effectLst/>
                        </a:rPr>
                        <a:t>Trachurus</a:t>
                      </a:r>
                      <a:r>
                        <a:rPr lang="tr-TR" sz="1400" dirty="0">
                          <a:effectLst/>
                        </a:rPr>
                        <a:t> sp.), </a:t>
                      </a:r>
                    </a:p>
                    <a:p>
                      <a:pPr marL="342900" lvl="0" indent="-342900">
                        <a:lnSpc>
                          <a:spcPct val="115000"/>
                        </a:lnSpc>
                        <a:spcAft>
                          <a:spcPts val="0"/>
                        </a:spcAft>
                        <a:buFont typeface="Symbol" panose="05050102010706020507" pitchFamily="18" charset="2"/>
                        <a:buChar char=""/>
                        <a:tabLst>
                          <a:tab pos="457200" algn="l"/>
                        </a:tabLst>
                      </a:pPr>
                      <a:r>
                        <a:rPr lang="tr-TR" sz="1400" dirty="0" err="1">
                          <a:effectLst/>
                        </a:rPr>
                        <a:t>Louvar</a:t>
                      </a:r>
                      <a:r>
                        <a:rPr lang="tr-TR" sz="1400" dirty="0">
                          <a:effectLst/>
                        </a:rPr>
                        <a:t> veya </a:t>
                      </a:r>
                      <a:r>
                        <a:rPr lang="tr-TR" sz="1400" dirty="0" err="1">
                          <a:effectLst/>
                        </a:rPr>
                        <a:t>luvar</a:t>
                      </a:r>
                      <a:r>
                        <a:rPr lang="tr-TR" sz="1400" dirty="0">
                          <a:effectLst/>
                        </a:rPr>
                        <a:t> (</a:t>
                      </a:r>
                      <a:r>
                        <a:rPr lang="tr-TR" sz="1400" dirty="0" err="1">
                          <a:effectLst/>
                        </a:rPr>
                        <a:t>Luvarus</a:t>
                      </a:r>
                      <a:r>
                        <a:rPr lang="tr-TR" sz="1400" dirty="0">
                          <a:effectLst/>
                        </a:rPr>
                        <a:t> </a:t>
                      </a:r>
                      <a:r>
                        <a:rPr lang="tr-TR" sz="1400" dirty="0" err="1">
                          <a:effectLst/>
                        </a:rPr>
                        <a:t>imperialis</a:t>
                      </a:r>
                      <a:r>
                        <a:rPr lang="tr-TR" sz="1400" dirty="0">
                          <a:effectLst/>
                        </a:rPr>
                        <a:t>), </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Uskumru türleri-</a:t>
                      </a:r>
                      <a:r>
                        <a:rPr lang="tr-TR" sz="1400" dirty="0" err="1">
                          <a:effectLst/>
                        </a:rPr>
                        <a:t>Mackerel</a:t>
                      </a:r>
                      <a:r>
                        <a:rPr lang="tr-TR" sz="1400" dirty="0">
                          <a:effectLst/>
                        </a:rPr>
                        <a:t> (</a:t>
                      </a:r>
                      <a:r>
                        <a:rPr lang="tr-TR" sz="1400" dirty="0" err="1">
                          <a:effectLst/>
                        </a:rPr>
                        <a:t>Scomber</a:t>
                      </a:r>
                      <a:r>
                        <a:rPr lang="tr-TR" sz="1400" dirty="0">
                          <a:effectLst/>
                        </a:rPr>
                        <a:t> sp.),</a:t>
                      </a:r>
                    </a:p>
                    <a:p>
                      <a:pPr marL="342900" lvl="0" indent="-342900">
                        <a:lnSpc>
                          <a:spcPct val="115000"/>
                        </a:lnSpc>
                        <a:spcAft>
                          <a:spcPts val="0"/>
                        </a:spcAft>
                        <a:buFont typeface="Symbol" panose="05050102010706020507" pitchFamily="18" charset="2"/>
                        <a:buChar char=""/>
                        <a:tabLst>
                          <a:tab pos="457200" algn="l"/>
                        </a:tabLst>
                      </a:pPr>
                      <a:r>
                        <a:rPr lang="tr-TR" sz="1400" dirty="0" err="1">
                          <a:effectLst/>
                        </a:rPr>
                        <a:t>Sardalya</a:t>
                      </a:r>
                      <a:r>
                        <a:rPr lang="tr-TR" sz="1400" dirty="0">
                          <a:effectLst/>
                        </a:rPr>
                        <a:t> (</a:t>
                      </a:r>
                      <a:r>
                        <a:rPr lang="tr-TR" sz="1400" dirty="0" err="1">
                          <a:effectLst/>
                        </a:rPr>
                        <a:t>Sardina</a:t>
                      </a:r>
                      <a:r>
                        <a:rPr lang="tr-TR" sz="1400" dirty="0">
                          <a:effectLst/>
                        </a:rPr>
                        <a:t> </a:t>
                      </a:r>
                      <a:r>
                        <a:rPr lang="tr-TR" sz="1400" dirty="0" err="1">
                          <a:effectLst/>
                        </a:rPr>
                        <a:t>pilchardus</a:t>
                      </a:r>
                      <a:r>
                        <a:rPr lang="tr-TR" sz="1400" dirty="0">
                          <a:effectLst/>
                        </a:rPr>
                        <a:t>), </a:t>
                      </a:r>
                    </a:p>
                    <a:p>
                      <a:pPr marL="342900" lvl="0" indent="-342900">
                        <a:lnSpc>
                          <a:spcPct val="115000"/>
                        </a:lnSpc>
                        <a:spcAft>
                          <a:spcPts val="0"/>
                        </a:spcAft>
                        <a:buFont typeface="Symbol" panose="05050102010706020507" pitchFamily="18" charset="2"/>
                        <a:buChar char=""/>
                        <a:tabLst>
                          <a:tab pos="457200" algn="l"/>
                        </a:tabLst>
                      </a:pPr>
                      <a:r>
                        <a:rPr lang="tr-TR" sz="1400" dirty="0" err="1">
                          <a:effectLst/>
                        </a:rPr>
                        <a:t>Sardalya</a:t>
                      </a:r>
                      <a:r>
                        <a:rPr lang="tr-TR" sz="1400" dirty="0">
                          <a:effectLst/>
                        </a:rPr>
                        <a:t> türleri (</a:t>
                      </a:r>
                      <a:r>
                        <a:rPr lang="tr-TR" sz="1400" dirty="0" err="1">
                          <a:effectLst/>
                        </a:rPr>
                        <a:t>Sardinops</a:t>
                      </a:r>
                      <a:r>
                        <a:rPr lang="tr-TR" sz="1400" dirty="0">
                          <a:effectLst/>
                        </a:rPr>
                        <a:t> sp.), </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Orkinos (</a:t>
                      </a:r>
                      <a:r>
                        <a:rPr lang="tr-TR" sz="1400" dirty="0" err="1">
                          <a:effectLst/>
                        </a:rPr>
                        <a:t>Thunnus</a:t>
                      </a:r>
                      <a:r>
                        <a:rPr lang="tr-TR" sz="1400" dirty="0">
                          <a:effectLst/>
                        </a:rPr>
                        <a:t> sp. ve </a:t>
                      </a:r>
                      <a:r>
                        <a:rPr lang="tr-TR" sz="1400" dirty="0" err="1">
                          <a:effectLst/>
                        </a:rPr>
                        <a:t>Euthynnys</a:t>
                      </a:r>
                      <a:r>
                        <a:rPr lang="tr-TR" sz="1400" dirty="0">
                          <a:effectLst/>
                        </a:rPr>
                        <a:t> sp., </a:t>
                      </a:r>
                      <a:r>
                        <a:rPr lang="tr-TR" sz="1400" dirty="0" err="1">
                          <a:effectLst/>
                        </a:rPr>
                        <a:t>Katsuwonus</a:t>
                      </a:r>
                      <a:r>
                        <a:rPr lang="tr-TR" sz="1400" dirty="0">
                          <a:effectLst/>
                        </a:rPr>
                        <a:t> </a:t>
                      </a:r>
                      <a:r>
                        <a:rPr lang="tr-TR" sz="1400" dirty="0" err="1">
                          <a:effectLst/>
                        </a:rPr>
                        <a:t>pelamis</a:t>
                      </a:r>
                      <a:r>
                        <a:rPr lang="tr-TR" sz="1400" dirty="0">
                          <a:effectLst/>
                        </a:rPr>
                        <a:t>), </a:t>
                      </a:r>
                    </a:p>
                    <a:p>
                      <a:pPr marL="342900" lvl="0" indent="-342900">
                        <a:lnSpc>
                          <a:spcPct val="115000"/>
                        </a:lnSpc>
                        <a:spcAft>
                          <a:spcPts val="0"/>
                        </a:spcAft>
                        <a:buFont typeface="Symbol" panose="05050102010706020507" pitchFamily="18" charset="2"/>
                        <a:buChar char=""/>
                        <a:tabLst>
                          <a:tab pos="457200" algn="l"/>
                        </a:tabLst>
                      </a:pPr>
                      <a:r>
                        <a:rPr lang="tr-TR" sz="1400" dirty="0">
                          <a:effectLst/>
                        </a:rPr>
                        <a:t>Dilbalığı (</a:t>
                      </a:r>
                      <a:r>
                        <a:rPr lang="tr-TR" sz="1400" dirty="0" err="1">
                          <a:effectLst/>
                        </a:rPr>
                        <a:t>Dicologoglossa</a:t>
                      </a:r>
                      <a:r>
                        <a:rPr lang="tr-TR" sz="1400" dirty="0">
                          <a:effectLst/>
                        </a:rPr>
                        <a:t> </a:t>
                      </a:r>
                      <a:r>
                        <a:rPr lang="tr-TR" sz="1400" dirty="0" err="1">
                          <a:effectLst/>
                        </a:rPr>
                        <a:t>cuneata</a:t>
                      </a:r>
                      <a:r>
                        <a:rPr lang="tr-TR" sz="1400" dirty="0">
                          <a:effectLst/>
                        </a:rPr>
                        <a:t>)</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400" dirty="0">
                          <a:effectLst/>
                        </a:rPr>
                        <a:t>0,10</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02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288" y="274638"/>
            <a:ext cx="8291512" cy="633412"/>
          </a:xfrm>
        </p:spPr>
        <p:txBody>
          <a:bodyPr/>
          <a:lstStyle/>
          <a:p>
            <a:pPr eaLnBrk="1" hangingPunct="1">
              <a:defRPr/>
            </a:pPr>
            <a:r>
              <a:rPr lang="tr-TR" sz="3600" b="1" dirty="0"/>
              <a:t>Kurşun (</a:t>
            </a:r>
            <a:r>
              <a:rPr lang="tr-TR" sz="3600" b="1" dirty="0" err="1"/>
              <a:t>plumbism</a:t>
            </a:r>
            <a:r>
              <a:rPr lang="tr-TR" sz="3600" b="1" dirty="0"/>
              <a:t>)</a:t>
            </a:r>
            <a:r>
              <a:rPr lang="tr-TR" sz="3600" dirty="0"/>
              <a:t> </a:t>
            </a:r>
          </a:p>
        </p:txBody>
      </p:sp>
      <p:sp>
        <p:nvSpPr>
          <p:cNvPr id="4099" name="Rectangle 3"/>
          <p:cNvSpPr>
            <a:spLocks noGrp="1" noChangeArrowheads="1"/>
          </p:cNvSpPr>
          <p:nvPr>
            <p:ph idx="1"/>
          </p:nvPr>
        </p:nvSpPr>
        <p:spPr>
          <a:xfrm>
            <a:off x="107950" y="1412875"/>
            <a:ext cx="8351838" cy="5256213"/>
          </a:xfrm>
        </p:spPr>
        <p:txBody>
          <a:bodyPr>
            <a:normAutofit fontScale="85000" lnSpcReduction="20000"/>
          </a:bodyPr>
          <a:lstStyle/>
          <a:p>
            <a:pPr eaLnBrk="1" hangingPunct="1">
              <a:defRPr/>
            </a:pPr>
            <a:r>
              <a:rPr lang="tr-TR" sz="3200" dirty="0"/>
              <a:t>Gerek sanayide ve evlerde, gerekse tıpta fazlaca kullanılması akut ya da kronik zehirlenmelerin başlıca sebebidir.</a:t>
            </a:r>
          </a:p>
          <a:p>
            <a:pPr eaLnBrk="1" hangingPunct="1">
              <a:defRPr/>
            </a:pPr>
            <a:r>
              <a:rPr lang="tr-TR" sz="2600" dirty="0"/>
              <a:t>İnorganik kurşun bileşikleri </a:t>
            </a:r>
            <a:br>
              <a:rPr lang="tr-TR" sz="2600" dirty="0"/>
            </a:br>
            <a:r>
              <a:rPr lang="tr-TR" sz="2600" dirty="0"/>
              <a:t>A. Saf metal olarak: Kurşun levha ve borular, tel ve kablolar, yapı kaplamaları. </a:t>
            </a:r>
            <a:br>
              <a:rPr lang="tr-TR" sz="2600" dirty="0"/>
            </a:br>
            <a:r>
              <a:rPr lang="tr-TR" sz="2600" dirty="0"/>
              <a:t>B. Bileşikleri olarak: Kurşun monoksit (</a:t>
            </a:r>
            <a:r>
              <a:rPr lang="tr-TR" sz="2600" dirty="0" err="1"/>
              <a:t>PbO</a:t>
            </a:r>
            <a:r>
              <a:rPr lang="tr-TR" sz="2600" dirty="0"/>
              <a:t>=mürdesenk), Kırmızı kurşun (Pb304, kurşun </a:t>
            </a:r>
            <a:r>
              <a:rPr lang="tr-TR" sz="2600" dirty="0" err="1"/>
              <a:t>tetraoksit</a:t>
            </a:r>
            <a:r>
              <a:rPr lang="tr-TR" sz="2600" dirty="0"/>
              <a:t>=</a:t>
            </a:r>
            <a:r>
              <a:rPr lang="tr-TR" sz="2600" dirty="0" err="1"/>
              <a:t>sülyen</a:t>
            </a:r>
            <a:r>
              <a:rPr lang="tr-TR" sz="2600" dirty="0"/>
              <a:t>), Beyaz kurşun (PbCO3, kurşun karbonat=üstübeç), Kurşun silikat (PbSiO3), Kurşun sülfür (</a:t>
            </a:r>
            <a:r>
              <a:rPr lang="tr-TR" sz="2600" dirty="0" err="1"/>
              <a:t>PbS</a:t>
            </a:r>
            <a:r>
              <a:rPr lang="tr-TR" sz="2600" dirty="0"/>
              <a:t>), Kurşun </a:t>
            </a:r>
            <a:r>
              <a:rPr lang="tr-TR" sz="2600" dirty="0" err="1"/>
              <a:t>kromat</a:t>
            </a:r>
            <a:r>
              <a:rPr lang="tr-TR" sz="2600" dirty="0"/>
              <a:t> (PbCrO4). </a:t>
            </a:r>
            <a:br>
              <a:rPr lang="tr-TR" sz="2600" dirty="0"/>
            </a:br>
            <a:r>
              <a:rPr lang="tr-TR" sz="2600" dirty="0"/>
              <a:t>C. Alaşımları: Kurşun antimon alaşımları akümülatör vb. yapımında kullanılır. </a:t>
            </a:r>
          </a:p>
          <a:p>
            <a:pPr eaLnBrk="1" hangingPunct="1">
              <a:defRPr/>
            </a:pPr>
            <a:r>
              <a:rPr lang="tr-TR" sz="2600" dirty="0"/>
              <a:t>Organik kurşun bileşikleri </a:t>
            </a:r>
            <a:br>
              <a:rPr lang="tr-TR" sz="2600" dirty="0"/>
            </a:br>
            <a:r>
              <a:rPr lang="tr-TR" sz="2600" dirty="0"/>
              <a:t>Kurşun alkilleri: </a:t>
            </a:r>
            <a:r>
              <a:rPr lang="tr-TR" sz="2600" dirty="0" err="1"/>
              <a:t>Başlıcaları</a:t>
            </a:r>
            <a:r>
              <a:rPr lang="tr-TR" sz="2600" dirty="0"/>
              <a:t> benzine katılan kurşun </a:t>
            </a:r>
            <a:r>
              <a:rPr lang="tr-TR" sz="2600" dirty="0" err="1"/>
              <a:t>tetra</a:t>
            </a:r>
            <a:r>
              <a:rPr lang="tr-TR" sz="2600" dirty="0"/>
              <a:t>-etil ve metil ile plastik yapımında kullanılan kurşun-</a:t>
            </a:r>
            <a:r>
              <a:rPr lang="tr-TR" sz="2600" dirty="0" err="1"/>
              <a:t>stearattır</a:t>
            </a:r>
            <a:r>
              <a:rPr lang="tr-TR" sz="3200" dirty="0"/>
              <a:t>. </a:t>
            </a:r>
          </a:p>
          <a:p>
            <a:pPr eaLnBrk="1" hangingPunct="1">
              <a:defRPr/>
            </a:pPr>
            <a:endParaRPr lang="tr-TR" sz="3200" dirty="0"/>
          </a:p>
          <a:p>
            <a:pPr eaLnBrk="1" hangingPunct="1">
              <a:defRPr/>
            </a:pPr>
            <a:r>
              <a:rPr lang="tr-TR" sz="3200" dirty="0"/>
              <a:t>Türkiye’de 1 Ocak 2006’dan itibaren kurşunlu benzin satışı yasaktır.</a:t>
            </a:r>
          </a:p>
          <a:p>
            <a:pPr marL="0" indent="0" eaLnBrk="1" hangingPunct="1">
              <a:buNone/>
              <a:defRPr/>
            </a:pPr>
            <a:endParaRPr lang="tr-TR" sz="3200" dirty="0"/>
          </a:p>
          <a:p>
            <a:pPr eaLnBrk="1" hangingPunct="1">
              <a:defRPr/>
            </a:pP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endParaRPr lang="tr-TR" dirty="0"/>
          </a:p>
        </p:txBody>
      </p:sp>
      <p:pic>
        <p:nvPicPr>
          <p:cNvPr id="34820" name="Picture 2"/>
          <p:cNvPicPr>
            <a:picLocks noChangeAspect="1" noChangeArrowheads="1"/>
          </p:cNvPicPr>
          <p:nvPr/>
        </p:nvPicPr>
        <p:blipFill>
          <a:blip r:embed="rId2" cstate="print"/>
          <a:srcRect/>
          <a:stretch>
            <a:fillRect/>
          </a:stretch>
        </p:blipFill>
        <p:spPr bwMode="auto">
          <a:xfrm>
            <a:off x="827088" y="484188"/>
            <a:ext cx="7735887" cy="60404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381000"/>
            <a:ext cx="8229600" cy="671513"/>
          </a:xfrm>
        </p:spPr>
        <p:txBody>
          <a:bodyPr>
            <a:normAutofit/>
          </a:bodyPr>
          <a:lstStyle/>
          <a:p>
            <a:pPr eaLnBrk="1" hangingPunct="1">
              <a:defRPr/>
            </a:pPr>
            <a:r>
              <a:rPr lang="tr-TR" sz="3600" b="1" dirty="0"/>
              <a:t>Kurşun</a:t>
            </a:r>
          </a:p>
        </p:txBody>
      </p:sp>
      <p:sp>
        <p:nvSpPr>
          <p:cNvPr id="138243" name="Rectangle 3"/>
          <p:cNvSpPr>
            <a:spLocks noGrp="1" noChangeArrowheads="1"/>
          </p:cNvSpPr>
          <p:nvPr>
            <p:ph idx="1"/>
          </p:nvPr>
        </p:nvSpPr>
        <p:spPr>
          <a:xfrm>
            <a:off x="0" y="1125538"/>
            <a:ext cx="9144000" cy="5543550"/>
          </a:xfrm>
        </p:spPr>
        <p:txBody>
          <a:bodyPr>
            <a:normAutofit/>
          </a:bodyPr>
          <a:lstStyle/>
          <a:p>
            <a:pPr eaLnBrk="1" hangingPunct="1">
              <a:defRPr/>
            </a:pPr>
            <a:r>
              <a:rPr lang="tr-TR" sz="3200" u="sng" dirty="0"/>
              <a:t>Sindirim kanalından </a:t>
            </a:r>
            <a:r>
              <a:rPr lang="tr-TR" sz="3200" dirty="0"/>
              <a:t>organik  bileşikler daha kolay emilir. </a:t>
            </a:r>
          </a:p>
          <a:p>
            <a:pPr eaLnBrk="1" hangingPunct="1">
              <a:defRPr/>
            </a:pPr>
            <a:r>
              <a:rPr lang="tr-TR" sz="3200" u="sng" dirty="0"/>
              <a:t>Deriden</a:t>
            </a:r>
            <a:r>
              <a:rPr lang="tr-TR" sz="3200" dirty="0"/>
              <a:t> organik bileşikler emilir, ama tuz ve metalik şekiller emilmez. </a:t>
            </a:r>
          </a:p>
          <a:p>
            <a:pPr eaLnBrk="1" hangingPunct="1">
              <a:defRPr/>
            </a:pPr>
            <a:r>
              <a:rPr lang="tr-TR" sz="3200" dirty="0"/>
              <a:t>Isıl işlem görmüş kurşunun oldukça küçük partikülleri (&lt;0.5 </a:t>
            </a:r>
            <a:r>
              <a:rPr lang="tr-TR" sz="3200" dirty="0" err="1"/>
              <a:t>μm</a:t>
            </a:r>
            <a:r>
              <a:rPr lang="tr-TR" sz="3200" dirty="0"/>
              <a:t>) </a:t>
            </a:r>
            <a:r>
              <a:rPr lang="tr-TR" sz="3200" u="sng" dirty="0"/>
              <a:t>akciğer</a:t>
            </a:r>
            <a:r>
              <a:rPr lang="tr-TR" sz="3200" dirty="0"/>
              <a:t> alveollerine girebilir ve oradan emilir.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40034" y="188640"/>
            <a:ext cx="6769100" cy="936104"/>
          </a:xfrm>
        </p:spPr>
        <p:txBody>
          <a:bodyPr/>
          <a:lstStyle/>
          <a:p>
            <a:pPr eaLnBrk="1" hangingPunct="1">
              <a:defRPr/>
            </a:pPr>
            <a:r>
              <a:rPr lang="tr-TR" b="0" dirty="0"/>
              <a:t>Kadmiyum</a:t>
            </a:r>
            <a:r>
              <a:rPr lang="tr-TR" dirty="0"/>
              <a:t> </a:t>
            </a:r>
          </a:p>
        </p:txBody>
      </p:sp>
      <p:sp>
        <p:nvSpPr>
          <p:cNvPr id="94211" name="Rectangle 3"/>
          <p:cNvSpPr>
            <a:spLocks noGrp="1" noChangeArrowheads="1"/>
          </p:cNvSpPr>
          <p:nvPr>
            <p:ph idx="1"/>
          </p:nvPr>
        </p:nvSpPr>
        <p:spPr>
          <a:xfrm>
            <a:off x="323528" y="1341438"/>
            <a:ext cx="8820473" cy="5327651"/>
          </a:xfrm>
        </p:spPr>
        <p:txBody>
          <a:bodyPr/>
          <a:lstStyle/>
          <a:p>
            <a:pPr eaLnBrk="1" hangingPunct="1">
              <a:defRPr/>
            </a:pPr>
            <a:r>
              <a:rPr lang="tr-TR" sz="2400" dirty="0" err="1"/>
              <a:t>Cd</a:t>
            </a:r>
            <a:r>
              <a:rPr lang="tr-TR" sz="2400" dirty="0"/>
              <a:t> bileşikleri </a:t>
            </a:r>
            <a:r>
              <a:rPr lang="tr-TR" sz="2400" i="1" dirty="0"/>
              <a:t>pillerde, lehimlerde, yarı iletkenlerde, güneş pillerinde, plastik </a:t>
            </a:r>
            <a:r>
              <a:rPr lang="tr-TR" sz="2400" i="1" dirty="0" err="1"/>
              <a:t>stabilizörlerde</a:t>
            </a:r>
            <a:r>
              <a:rPr lang="tr-TR" sz="2400" i="1" dirty="0"/>
              <a:t> ve demir ve çelik plakaların yapılmasında</a:t>
            </a:r>
            <a:r>
              <a:rPr lang="tr-TR" sz="2400" dirty="0"/>
              <a:t> yaygın bir şekilde kullanılır. </a:t>
            </a:r>
          </a:p>
          <a:p>
            <a:pPr eaLnBrk="1" hangingPunct="1">
              <a:defRPr/>
            </a:pPr>
            <a:r>
              <a:rPr lang="tr-TR" sz="2400" dirty="0">
                <a:solidFill>
                  <a:schemeClr val="tx2"/>
                </a:solidFill>
              </a:rPr>
              <a:t>Çevreye daha çok çinkonun eritilmesi ve damıtılması, kömürün yakılması, maden atıkları ile demir ve çelik üretimi ve kanalizasyon atıkları ile kaya fosfatlarının gübre olarak kullanılması</a:t>
            </a:r>
            <a:r>
              <a:rPr lang="tr-TR" sz="2400" dirty="0"/>
              <a:t> sırasında geçer.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381000"/>
            <a:ext cx="8229600" cy="744538"/>
          </a:xfrm>
        </p:spPr>
        <p:txBody>
          <a:bodyPr/>
          <a:lstStyle/>
          <a:p>
            <a:pPr eaLnBrk="1" hangingPunct="1">
              <a:defRPr/>
            </a:pPr>
            <a:r>
              <a:rPr lang="tr-TR" b="1"/>
              <a:t>Kurşun</a:t>
            </a:r>
          </a:p>
        </p:txBody>
      </p:sp>
      <p:sp>
        <p:nvSpPr>
          <p:cNvPr id="139267" name="Rectangle 3"/>
          <p:cNvSpPr>
            <a:spLocks noGrp="1" noChangeArrowheads="1"/>
          </p:cNvSpPr>
          <p:nvPr>
            <p:ph idx="1"/>
          </p:nvPr>
        </p:nvSpPr>
        <p:spPr>
          <a:xfrm>
            <a:off x="107950" y="1196975"/>
            <a:ext cx="8856663" cy="5472113"/>
          </a:xfrm>
        </p:spPr>
        <p:txBody>
          <a:bodyPr/>
          <a:lstStyle/>
          <a:p>
            <a:pPr eaLnBrk="1" hangingPunct="1">
              <a:lnSpc>
                <a:spcPct val="90000"/>
              </a:lnSpc>
              <a:defRPr/>
            </a:pPr>
            <a:r>
              <a:rPr lang="tr-TR" sz="2800" dirty="0"/>
              <a:t>Ağızdan alınan kurşun bileşikleri mide </a:t>
            </a:r>
            <a:r>
              <a:rPr lang="tr-TR" sz="2800" dirty="0" err="1"/>
              <a:t>asitinde</a:t>
            </a:r>
            <a:r>
              <a:rPr lang="tr-TR" sz="2800" dirty="0"/>
              <a:t> çözünebilir ve en çok da ince bağırsaklardan emilir. Emilme, partikül büyüklüğü ve diyetteki faktörlerden etkilenir; </a:t>
            </a:r>
            <a:r>
              <a:rPr lang="tr-TR" sz="2800" u="sng" dirty="0"/>
              <a:t> </a:t>
            </a:r>
          </a:p>
          <a:p>
            <a:pPr marL="0" indent="0" eaLnBrk="1" hangingPunct="1">
              <a:lnSpc>
                <a:spcPct val="90000"/>
              </a:lnSpc>
              <a:buFont typeface="Wingdings" pitchFamily="2" charset="2"/>
              <a:buNone/>
              <a:defRPr/>
            </a:pPr>
            <a:endParaRPr lang="tr-TR" sz="2800" u="sng" dirty="0"/>
          </a:p>
          <a:p>
            <a:pPr eaLnBrk="1" hangingPunct="1">
              <a:lnSpc>
                <a:spcPct val="90000"/>
              </a:lnSpc>
              <a:defRPr/>
            </a:pPr>
            <a:r>
              <a:rPr lang="tr-TR" sz="2800" dirty="0"/>
              <a:t>Emilme gençlerde yetişkinlerden daha fazladır. </a:t>
            </a:r>
          </a:p>
          <a:p>
            <a:pPr marL="0" indent="0" eaLnBrk="1" hangingPunct="1">
              <a:lnSpc>
                <a:spcPct val="90000"/>
              </a:lnSpc>
              <a:buNone/>
              <a:defRPr/>
            </a:pPr>
            <a:r>
              <a:rPr lang="tr-TR" sz="2800" dirty="0"/>
              <a:t>Kurşunun emilmesini artıran durumlar</a:t>
            </a:r>
          </a:p>
          <a:p>
            <a:pPr eaLnBrk="1" hangingPunct="1">
              <a:lnSpc>
                <a:spcPct val="90000"/>
              </a:lnSpc>
              <a:defRPr/>
            </a:pPr>
            <a:r>
              <a:rPr lang="tr-TR" sz="2800" u="sng" dirty="0"/>
              <a:t>Açlık,</a:t>
            </a:r>
          </a:p>
          <a:p>
            <a:pPr eaLnBrk="1" hangingPunct="1">
              <a:lnSpc>
                <a:spcPct val="90000"/>
              </a:lnSpc>
              <a:defRPr/>
            </a:pPr>
            <a:r>
              <a:rPr lang="tr-TR" sz="2800" u="sng" dirty="0"/>
              <a:t>Gebelik ve </a:t>
            </a:r>
            <a:r>
              <a:rPr lang="tr-TR" sz="2800" u="sng" dirty="0" err="1"/>
              <a:t>laktasyon</a:t>
            </a:r>
            <a:r>
              <a:rPr lang="tr-TR" sz="2800" u="sng" dirty="0"/>
              <a:t>,</a:t>
            </a:r>
          </a:p>
          <a:p>
            <a:pPr eaLnBrk="1" hangingPunct="1">
              <a:lnSpc>
                <a:spcPct val="90000"/>
              </a:lnSpc>
              <a:defRPr/>
            </a:pPr>
            <a:r>
              <a:rPr lang="tr-TR" sz="2800" u="sng" dirty="0"/>
              <a:t>Kalsiyum, demir, çinko ve vitamin D eksikliği</a:t>
            </a:r>
          </a:p>
          <a:p>
            <a:pPr eaLnBrk="1" hangingPunct="1">
              <a:lnSpc>
                <a:spcPct val="90000"/>
              </a:lnSpc>
              <a:defRPr/>
            </a:pPr>
            <a:r>
              <a:rPr lang="tr-TR" sz="2800" u="sng" dirty="0"/>
              <a:t>Diyetteki yüksek yağ içeriği (7 kat artırır).</a:t>
            </a:r>
            <a:r>
              <a:rPr lang="tr-TR" sz="28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23850" y="188913"/>
            <a:ext cx="8229600" cy="744537"/>
          </a:xfrm>
        </p:spPr>
        <p:txBody>
          <a:bodyPr/>
          <a:lstStyle/>
          <a:p>
            <a:pPr eaLnBrk="1" hangingPunct="1">
              <a:defRPr/>
            </a:pPr>
            <a:r>
              <a:rPr lang="tr-TR" b="1"/>
              <a:t>Kurşun</a:t>
            </a:r>
          </a:p>
        </p:txBody>
      </p:sp>
      <p:sp>
        <p:nvSpPr>
          <p:cNvPr id="140291" name="Rectangle 3"/>
          <p:cNvSpPr>
            <a:spLocks noGrp="1" noChangeArrowheads="1"/>
          </p:cNvSpPr>
          <p:nvPr>
            <p:ph idx="1"/>
          </p:nvPr>
        </p:nvSpPr>
        <p:spPr>
          <a:xfrm>
            <a:off x="0" y="981075"/>
            <a:ext cx="8964613" cy="5688013"/>
          </a:xfrm>
        </p:spPr>
        <p:txBody>
          <a:bodyPr>
            <a:normAutofit/>
          </a:bodyPr>
          <a:lstStyle/>
          <a:p>
            <a:pPr eaLnBrk="1" hangingPunct="1">
              <a:defRPr/>
            </a:pPr>
            <a:r>
              <a:rPr lang="tr-TR" sz="3200" dirty="0"/>
              <a:t>Emilen kurşun plasentayı kolay geçer ve ayrıca sütle de atılır. </a:t>
            </a:r>
          </a:p>
          <a:p>
            <a:pPr eaLnBrk="1" hangingPunct="1">
              <a:defRPr/>
            </a:pPr>
            <a:r>
              <a:rPr lang="tr-TR" sz="3200" dirty="0"/>
              <a:t>Emilmeyi takiben kurşunun önemli bir kısmı eritrosit zarlarıyla bağlı halde (%60–90, türe bağlı) taşınır ve serumdaki serbest kısmı ise proteinlere veya </a:t>
            </a:r>
            <a:r>
              <a:rPr lang="tr-TR" sz="3200" u="sng" dirty="0" err="1"/>
              <a:t>sülfhidrilli</a:t>
            </a:r>
            <a:r>
              <a:rPr lang="tr-TR" sz="3200" dirty="0"/>
              <a:t> gruplara bağlanır.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381000"/>
            <a:ext cx="8229600" cy="815975"/>
          </a:xfrm>
        </p:spPr>
        <p:txBody>
          <a:bodyPr/>
          <a:lstStyle/>
          <a:p>
            <a:pPr eaLnBrk="1" hangingPunct="1">
              <a:defRPr/>
            </a:pPr>
            <a:r>
              <a:rPr lang="tr-TR" b="1"/>
              <a:t>Kurşun</a:t>
            </a:r>
          </a:p>
        </p:txBody>
      </p:sp>
      <p:sp>
        <p:nvSpPr>
          <p:cNvPr id="141315" name="Rectangle 3"/>
          <p:cNvSpPr>
            <a:spLocks noGrp="1" noChangeArrowheads="1"/>
          </p:cNvSpPr>
          <p:nvPr>
            <p:ph idx="1"/>
          </p:nvPr>
        </p:nvSpPr>
        <p:spPr>
          <a:xfrm>
            <a:off x="0" y="1268413"/>
            <a:ext cx="8964613" cy="5184775"/>
          </a:xfrm>
        </p:spPr>
        <p:txBody>
          <a:bodyPr/>
          <a:lstStyle/>
          <a:p>
            <a:pPr eaLnBrk="1" hangingPunct="1">
              <a:defRPr/>
            </a:pPr>
            <a:r>
              <a:rPr lang="tr-TR" sz="2800" dirty="0"/>
              <a:t>Kan-beyin bariyeri dahil vücuda genişçe dağılır. </a:t>
            </a:r>
          </a:p>
          <a:p>
            <a:pPr eaLnBrk="1" hangingPunct="1">
              <a:defRPr/>
            </a:pPr>
            <a:r>
              <a:rPr lang="tr-TR" sz="2800" u="sng" dirty="0"/>
              <a:t>Yumuşak dokularda </a:t>
            </a:r>
            <a:r>
              <a:rPr lang="tr-TR" sz="2800" u="sng" dirty="0" err="1"/>
              <a:t>metallothionein</a:t>
            </a:r>
            <a:r>
              <a:rPr lang="tr-TR" sz="2800" u="sng" dirty="0"/>
              <a:t> gibi değişik proteinlere bağlanır ama, yaklaşık %90 oranında </a:t>
            </a:r>
            <a:r>
              <a:rPr lang="tr-TR" sz="2800" u="sng" dirty="0" err="1"/>
              <a:t>inert</a:t>
            </a:r>
            <a:r>
              <a:rPr lang="tr-TR" sz="2800" u="sng" dirty="0"/>
              <a:t> olarak kalacağı kemiklerin gelişme bölgelerinde birikir.</a:t>
            </a:r>
            <a:r>
              <a:rPr lang="tr-TR" sz="2800" dirty="0"/>
              <a:t>  </a:t>
            </a:r>
          </a:p>
          <a:p>
            <a:pPr eaLnBrk="1" hangingPunct="1">
              <a:defRPr/>
            </a:pPr>
            <a:r>
              <a:rPr lang="tr-TR" sz="2800" dirty="0"/>
              <a:t>Kurşunun kemiklerden </a:t>
            </a:r>
            <a:r>
              <a:rPr lang="tr-TR" sz="2800" dirty="0" err="1"/>
              <a:t>turnoveri</a:t>
            </a:r>
            <a:r>
              <a:rPr lang="tr-TR" sz="2800" dirty="0"/>
              <a:t> çok düşüktür, safrayla ve çok azı da idrarla atılır.</a:t>
            </a:r>
          </a:p>
          <a:p>
            <a:pPr eaLnBrk="1" hangingPunct="1">
              <a:defRPr/>
            </a:pPr>
            <a:r>
              <a:rPr lang="tr-TR" sz="2800" dirty="0"/>
              <a:t>Gebelik ve </a:t>
            </a:r>
            <a:r>
              <a:rPr lang="tr-TR" sz="2800" dirty="0" err="1"/>
              <a:t>laktasyon</a:t>
            </a:r>
            <a:r>
              <a:rPr lang="tr-TR" sz="2800" dirty="0"/>
              <a:t> ile </a:t>
            </a:r>
            <a:r>
              <a:rPr lang="tr-TR" sz="2800" dirty="0" err="1"/>
              <a:t>şelatör</a:t>
            </a:r>
            <a:r>
              <a:rPr lang="tr-TR" sz="2800" dirty="0"/>
              <a:t> tedavisi idrarla atılmasını artırır.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274638"/>
            <a:ext cx="8291512" cy="633412"/>
          </a:xfrm>
        </p:spPr>
        <p:txBody>
          <a:bodyPr/>
          <a:lstStyle/>
          <a:p>
            <a:pPr eaLnBrk="1" hangingPunct="1">
              <a:defRPr/>
            </a:pPr>
            <a:r>
              <a:rPr lang="tr-TR" sz="3200" b="1" dirty="0"/>
              <a:t>Kurşun-Etki Mekanizması</a:t>
            </a:r>
          </a:p>
        </p:txBody>
      </p:sp>
      <p:sp>
        <p:nvSpPr>
          <p:cNvPr id="5123" name="Rectangle 3"/>
          <p:cNvSpPr>
            <a:spLocks noGrp="1" noChangeArrowheads="1"/>
          </p:cNvSpPr>
          <p:nvPr>
            <p:ph idx="1"/>
          </p:nvPr>
        </p:nvSpPr>
        <p:spPr>
          <a:xfrm>
            <a:off x="0" y="1052513"/>
            <a:ext cx="9144000" cy="5616575"/>
          </a:xfrm>
        </p:spPr>
        <p:txBody>
          <a:bodyPr>
            <a:normAutofit/>
          </a:bodyPr>
          <a:lstStyle/>
          <a:p>
            <a:pPr eaLnBrk="1" hangingPunct="1">
              <a:defRPr/>
            </a:pPr>
            <a:r>
              <a:rPr lang="tr-TR" sz="2800" dirty="0"/>
              <a:t>Bazı enzimleri </a:t>
            </a:r>
            <a:r>
              <a:rPr lang="tr-TR" sz="2800" dirty="0" err="1"/>
              <a:t>inhibe</a:t>
            </a:r>
            <a:r>
              <a:rPr lang="tr-TR" sz="2800" dirty="0"/>
              <a:t> ederek, </a:t>
            </a:r>
            <a:r>
              <a:rPr lang="tr-TR" sz="2800" u="sng" dirty="0" err="1"/>
              <a:t>Ca</a:t>
            </a:r>
            <a:r>
              <a:rPr lang="tr-TR" sz="2800" u="sng" dirty="0"/>
              <a:t>/vitamin D metabolizmasını </a:t>
            </a:r>
            <a:r>
              <a:rPr lang="tr-TR" sz="2800" dirty="0"/>
              <a:t>bozarak, </a:t>
            </a:r>
            <a:r>
              <a:rPr lang="tr-TR" sz="2800" dirty="0" err="1"/>
              <a:t>sülfhidrilli</a:t>
            </a:r>
            <a:r>
              <a:rPr lang="tr-TR" sz="2800" dirty="0"/>
              <a:t> ve diğer </a:t>
            </a:r>
            <a:r>
              <a:rPr lang="tr-TR" sz="2800" dirty="0" err="1"/>
              <a:t>nükleofilik</a:t>
            </a:r>
            <a:r>
              <a:rPr lang="tr-TR" sz="2800" dirty="0"/>
              <a:t> gruplara bağlanarak vücutta bazı biyokimyasal prosesleri bozar.</a:t>
            </a:r>
          </a:p>
          <a:p>
            <a:pPr eaLnBrk="1" hangingPunct="1">
              <a:defRPr/>
            </a:pPr>
            <a:r>
              <a:rPr lang="tr-TR" sz="2800" dirty="0"/>
              <a:t>Vücutta </a:t>
            </a:r>
            <a:r>
              <a:rPr lang="tr-TR" sz="2800" u="sng" dirty="0" err="1"/>
              <a:t>Oksidatif</a:t>
            </a:r>
            <a:r>
              <a:rPr lang="tr-TR" sz="2800" u="sng" dirty="0"/>
              <a:t> strese </a:t>
            </a:r>
            <a:r>
              <a:rPr lang="tr-TR" sz="2800" dirty="0"/>
              <a:t>katkıda bulunur. </a:t>
            </a:r>
          </a:p>
          <a:p>
            <a:pPr eaLnBrk="1" hangingPunct="1">
              <a:defRPr/>
            </a:pPr>
            <a:r>
              <a:rPr lang="tr-TR" sz="2800" dirty="0"/>
              <a:t>Hem yolağında enzimleri etkileyerek hemoglobin oluşumunu engeller; özel olarak </a:t>
            </a:r>
            <a:r>
              <a:rPr lang="tr-TR" sz="2800" b="1" i="1" dirty="0" err="1"/>
              <a:t>deltaaminolevulinik</a:t>
            </a:r>
            <a:r>
              <a:rPr lang="tr-TR" sz="2800" b="1" i="1" dirty="0"/>
              <a:t> asit </a:t>
            </a:r>
            <a:r>
              <a:rPr lang="tr-TR" sz="2800" b="1" i="1" dirty="0" err="1"/>
              <a:t>dehidrataz</a:t>
            </a:r>
            <a:r>
              <a:rPr lang="tr-TR" sz="2800" b="1" i="1" dirty="0"/>
              <a:t> </a:t>
            </a:r>
            <a:r>
              <a:rPr lang="tr-TR" sz="2800" b="1" dirty="0"/>
              <a:t>ve </a:t>
            </a:r>
            <a:r>
              <a:rPr lang="tr-TR" sz="2800" b="1" i="1" dirty="0" err="1"/>
              <a:t>ferrokelatazı</a:t>
            </a:r>
            <a:r>
              <a:rPr lang="tr-TR" sz="2800" b="1" dirty="0"/>
              <a:t> </a:t>
            </a:r>
            <a:r>
              <a:rPr lang="tr-TR" sz="2800" b="1" dirty="0" err="1"/>
              <a:t>i</a:t>
            </a:r>
            <a:r>
              <a:rPr lang="tr-TR" sz="2800" dirty="0" err="1"/>
              <a:t>nhibe</a:t>
            </a:r>
            <a:r>
              <a:rPr lang="tr-TR" sz="2800" dirty="0"/>
              <a:t> ederek hem </a:t>
            </a:r>
            <a:r>
              <a:rPr lang="tr-TR" sz="2800" dirty="0" err="1"/>
              <a:t>biyosentezini</a:t>
            </a:r>
            <a:r>
              <a:rPr lang="tr-TR" sz="2800" dirty="0"/>
              <a:t> azaltır. Böylece kronik </a:t>
            </a:r>
            <a:r>
              <a:rPr lang="tr-TR" sz="2800" dirty="0" err="1"/>
              <a:t>Pb</a:t>
            </a:r>
            <a:r>
              <a:rPr lang="tr-TR" sz="2800" dirty="0"/>
              <a:t> zehirlenmesinde aneminin gelişmesine neden olur. Alyuvarların artan duyarlılığı anemiye katkıda bulunur.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365127"/>
            <a:ext cx="7886700" cy="327569"/>
          </a:xfrm>
        </p:spPr>
        <p:txBody>
          <a:bodyPr>
            <a:noAutofit/>
          </a:bodyPr>
          <a:lstStyle/>
          <a:p>
            <a:pPr eaLnBrk="1" hangingPunct="1">
              <a:defRPr/>
            </a:pPr>
            <a:r>
              <a:rPr lang="tr-TR" sz="3600" b="1" dirty="0"/>
              <a:t>Kurşun</a:t>
            </a:r>
          </a:p>
        </p:txBody>
      </p:sp>
      <p:sp>
        <p:nvSpPr>
          <p:cNvPr id="8195" name="Rectangle 3"/>
          <p:cNvSpPr>
            <a:spLocks noGrp="1" noChangeArrowheads="1"/>
          </p:cNvSpPr>
          <p:nvPr>
            <p:ph idx="1"/>
          </p:nvPr>
        </p:nvSpPr>
        <p:spPr>
          <a:xfrm>
            <a:off x="107504" y="908720"/>
            <a:ext cx="9324528" cy="6165303"/>
          </a:xfrm>
        </p:spPr>
        <p:txBody>
          <a:bodyPr>
            <a:normAutofit/>
          </a:bodyPr>
          <a:lstStyle/>
          <a:p>
            <a:pPr eaLnBrk="1" hangingPunct="1">
              <a:buFont typeface="Wingdings" pitchFamily="2" charset="2"/>
              <a:buNone/>
              <a:defRPr/>
            </a:pPr>
            <a:r>
              <a:rPr lang="tr-TR" sz="3600" b="1" dirty="0"/>
              <a:t>Zehirliliği</a:t>
            </a:r>
            <a:endParaRPr lang="tr-TR" sz="3600" dirty="0"/>
          </a:p>
          <a:p>
            <a:pPr lvl="1" eaLnBrk="1" hangingPunct="1">
              <a:defRPr/>
            </a:pPr>
            <a:r>
              <a:rPr lang="tr-TR" sz="3600" dirty="0"/>
              <a:t>Genç hayvanlar yaşlılardan.</a:t>
            </a:r>
          </a:p>
          <a:p>
            <a:pPr lvl="1" eaLnBrk="1" hangingPunct="1">
              <a:defRPr/>
            </a:pPr>
            <a:r>
              <a:rPr lang="tr-TR" sz="3600" dirty="0"/>
              <a:t>Gebeler gebe olmayanlardan.</a:t>
            </a:r>
          </a:p>
          <a:p>
            <a:pPr lvl="1" eaLnBrk="1" hangingPunct="1">
              <a:defRPr/>
            </a:pPr>
            <a:r>
              <a:rPr lang="tr-TR" sz="3600" dirty="0"/>
              <a:t>Sığır ve koyunlar diğer hayvan türlerinden. </a:t>
            </a:r>
          </a:p>
          <a:p>
            <a:pPr lvl="1" eaLnBrk="1" hangingPunct="1">
              <a:defRPr/>
            </a:pPr>
            <a:r>
              <a:rPr lang="tr-TR" sz="3600" dirty="0"/>
              <a:t>Zayıf, parazitli ve genel durumu bozuk olanlar diğerlerinden daha duyarlıdırlar.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eaLnBrk="1" hangingPunct="1">
              <a:defRPr/>
            </a:pPr>
            <a:r>
              <a:rPr lang="tr-TR" sz="3600" b="1" dirty="0"/>
              <a:t>Kurşun</a:t>
            </a:r>
          </a:p>
        </p:txBody>
      </p:sp>
      <p:sp>
        <p:nvSpPr>
          <p:cNvPr id="117763" name="Rectangle 3"/>
          <p:cNvSpPr>
            <a:spLocks noGrp="1" noChangeArrowheads="1"/>
          </p:cNvSpPr>
          <p:nvPr>
            <p:ph idx="1"/>
          </p:nvPr>
        </p:nvSpPr>
        <p:spPr>
          <a:xfrm>
            <a:off x="0" y="1412875"/>
            <a:ext cx="8893175" cy="5445125"/>
          </a:xfrm>
        </p:spPr>
        <p:txBody>
          <a:bodyPr>
            <a:normAutofit/>
          </a:bodyPr>
          <a:lstStyle/>
          <a:p>
            <a:pPr eaLnBrk="1" hangingPunct="1">
              <a:defRPr/>
            </a:pPr>
            <a:r>
              <a:rPr lang="tr-TR" sz="3200" dirty="0"/>
              <a:t>Klinik belirti ve lezyonlar</a:t>
            </a:r>
          </a:p>
          <a:p>
            <a:pPr eaLnBrk="1" hangingPunct="1">
              <a:buFont typeface="Wingdings" pitchFamily="2" charset="2"/>
              <a:buNone/>
              <a:defRPr/>
            </a:pPr>
            <a:r>
              <a:rPr lang="tr-TR" sz="3200" dirty="0"/>
              <a:t>Kurşunla akut, </a:t>
            </a:r>
            <a:r>
              <a:rPr lang="tr-TR" sz="3200" dirty="0" err="1"/>
              <a:t>subakut</a:t>
            </a:r>
            <a:r>
              <a:rPr lang="tr-TR" sz="3200" dirty="0"/>
              <a:t> ve kronik zehirlenmeler oluşur. </a:t>
            </a:r>
          </a:p>
          <a:p>
            <a:pPr eaLnBrk="1" hangingPunct="1">
              <a:buFont typeface="Wingdings" pitchFamily="2" charset="2"/>
              <a:buNone/>
              <a:defRPr/>
            </a:pPr>
            <a:r>
              <a:rPr lang="tr-TR" sz="3200" dirty="0"/>
              <a:t>Sığırlarda akut zehirlenme daha sıktır. </a:t>
            </a:r>
          </a:p>
          <a:p>
            <a:pPr eaLnBrk="1" hangingPunct="1">
              <a:defRPr/>
            </a:pPr>
            <a:r>
              <a:rPr lang="tr-TR" sz="3200" dirty="0"/>
              <a:t>Öldürücü dozun alınmasından sonra, 2-3 güne kadar klinik belirtiler genellikle ortaya çıkmaz; belirtiler görüldüğünde de 12-24 saatte ölümle sonuçlanır.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28600"/>
            <a:ext cx="8218488" cy="776288"/>
          </a:xfrm>
        </p:spPr>
        <p:txBody>
          <a:bodyPr/>
          <a:lstStyle/>
          <a:p>
            <a:pPr eaLnBrk="1" hangingPunct="1">
              <a:defRPr/>
            </a:pPr>
            <a:r>
              <a:rPr lang="tr-TR" b="1"/>
              <a:t>Kurşun</a:t>
            </a:r>
          </a:p>
        </p:txBody>
      </p:sp>
      <p:sp>
        <p:nvSpPr>
          <p:cNvPr id="44035" name="Rectangle 3"/>
          <p:cNvSpPr>
            <a:spLocks noGrp="1" noChangeArrowheads="1"/>
          </p:cNvSpPr>
          <p:nvPr>
            <p:ph idx="1"/>
          </p:nvPr>
        </p:nvSpPr>
        <p:spPr>
          <a:xfrm>
            <a:off x="34925" y="981075"/>
            <a:ext cx="9109075" cy="5616575"/>
          </a:xfrm>
        </p:spPr>
        <p:txBody>
          <a:bodyPr/>
          <a:lstStyle/>
          <a:p>
            <a:pPr eaLnBrk="1" hangingPunct="1">
              <a:lnSpc>
                <a:spcPct val="90000"/>
              </a:lnSpc>
              <a:buFontTx/>
              <a:buNone/>
            </a:pPr>
            <a:r>
              <a:rPr lang="tr-TR" sz="2800" dirty="0"/>
              <a:t>Sığırlarda görülen </a:t>
            </a:r>
            <a:r>
              <a:rPr lang="tr-TR" sz="2800" u="sng" dirty="0"/>
              <a:t>akut zehirlenme </a:t>
            </a:r>
            <a:r>
              <a:rPr lang="tr-TR" sz="2800" dirty="0"/>
              <a:t>belirtileri (</a:t>
            </a:r>
            <a:r>
              <a:rPr lang="tr-TR" sz="2800" u="sng" dirty="0"/>
              <a:t>genç hayvanlarda yaygındır</a:t>
            </a:r>
            <a:r>
              <a:rPr lang="tr-TR" sz="2800" dirty="0"/>
              <a:t>)</a:t>
            </a:r>
          </a:p>
          <a:p>
            <a:pPr eaLnBrk="1" hangingPunct="1">
              <a:lnSpc>
                <a:spcPct val="90000"/>
              </a:lnSpc>
            </a:pPr>
            <a:r>
              <a:rPr lang="tr-TR" sz="2800" u="sng" dirty="0"/>
              <a:t>Karın sancısı ve sürekli böğürme</a:t>
            </a:r>
            <a:r>
              <a:rPr lang="tr-TR" sz="2800" dirty="0"/>
              <a:t>, </a:t>
            </a:r>
          </a:p>
          <a:p>
            <a:pPr eaLnBrk="1" hangingPunct="1">
              <a:lnSpc>
                <a:spcPct val="90000"/>
              </a:lnSpc>
            </a:pPr>
            <a:r>
              <a:rPr lang="tr-TR" sz="2800" u="sng" dirty="0"/>
              <a:t>Tükürük ve göz yaşı salgılarında artış</a:t>
            </a:r>
            <a:r>
              <a:rPr lang="tr-TR" sz="2800" dirty="0"/>
              <a:t>, görülen ilk belirtilerdir. </a:t>
            </a:r>
          </a:p>
          <a:p>
            <a:pPr eaLnBrk="1" hangingPunct="1">
              <a:lnSpc>
                <a:spcPct val="90000"/>
              </a:lnSpc>
            </a:pPr>
            <a:r>
              <a:rPr lang="tr-TR" sz="2800" dirty="0"/>
              <a:t>Süt verimi azalır. </a:t>
            </a:r>
          </a:p>
          <a:p>
            <a:pPr eaLnBrk="1" hangingPunct="1">
              <a:lnSpc>
                <a:spcPct val="90000"/>
              </a:lnSpc>
            </a:pPr>
            <a:r>
              <a:rPr lang="tr-TR" sz="2800" dirty="0"/>
              <a:t>Anılan belirtileri </a:t>
            </a:r>
            <a:r>
              <a:rPr lang="tr-TR" sz="2800" u="sng" dirty="0"/>
              <a:t>şiddetli kabızlık izler; dışkı koyu renkte ve pis kokuludur. </a:t>
            </a:r>
          </a:p>
          <a:p>
            <a:pPr eaLnBrk="1" hangingPunct="1">
              <a:lnSpc>
                <a:spcPct val="90000"/>
              </a:lnSpc>
            </a:pPr>
            <a:r>
              <a:rPr lang="tr-TR" sz="2800" dirty="0"/>
              <a:t>İşeme sık ve ağrılıdır. </a:t>
            </a:r>
          </a:p>
          <a:p>
            <a:pPr eaLnBrk="1" hangingPunct="1">
              <a:lnSpc>
                <a:spcPct val="90000"/>
              </a:lnSpc>
            </a:pPr>
            <a:r>
              <a:rPr lang="tr-TR" sz="2800" dirty="0"/>
              <a:t>Daha sonra, özellikle çırpınmalarla seyreden MSS belirtileri ortaya çıkar.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7813"/>
            <a:ext cx="8147050" cy="704850"/>
          </a:xfrm>
        </p:spPr>
        <p:txBody>
          <a:bodyPr/>
          <a:lstStyle/>
          <a:p>
            <a:pPr eaLnBrk="1" hangingPunct="1">
              <a:defRPr/>
            </a:pPr>
            <a:r>
              <a:rPr lang="tr-TR" b="0"/>
              <a:t>Kurşun</a:t>
            </a:r>
          </a:p>
        </p:txBody>
      </p:sp>
      <p:sp>
        <p:nvSpPr>
          <p:cNvPr id="119811" name="Rectangle 3"/>
          <p:cNvSpPr>
            <a:spLocks noGrp="1" noChangeArrowheads="1"/>
          </p:cNvSpPr>
          <p:nvPr>
            <p:ph idx="1"/>
          </p:nvPr>
        </p:nvSpPr>
        <p:spPr>
          <a:xfrm>
            <a:off x="0" y="1052513"/>
            <a:ext cx="9144000" cy="5805487"/>
          </a:xfrm>
        </p:spPr>
        <p:txBody>
          <a:bodyPr/>
          <a:lstStyle/>
          <a:p>
            <a:pPr eaLnBrk="1" hangingPunct="1">
              <a:buFont typeface="Wingdings" pitchFamily="2" charset="2"/>
              <a:buNone/>
              <a:defRPr/>
            </a:pPr>
            <a:r>
              <a:rPr lang="tr-TR" sz="2800" u="sng" dirty="0" err="1"/>
              <a:t>Subakut</a:t>
            </a:r>
            <a:r>
              <a:rPr lang="tr-TR" sz="2800" u="sng" dirty="0"/>
              <a:t> kurşun zehirlenmesinde </a:t>
            </a:r>
            <a:r>
              <a:rPr lang="tr-TR" sz="2800" dirty="0"/>
              <a:t>sığırlarda dikkat çeken belirtiler. (genellikle </a:t>
            </a:r>
            <a:r>
              <a:rPr lang="tr-TR" sz="2800" u="sng" dirty="0"/>
              <a:t>koyun ve yaşlı sığırlarda</a:t>
            </a:r>
            <a:r>
              <a:rPr lang="tr-TR" sz="2800" dirty="0"/>
              <a:t>)</a:t>
            </a:r>
          </a:p>
          <a:p>
            <a:pPr eaLnBrk="1" hangingPunct="1">
              <a:defRPr/>
            </a:pPr>
            <a:r>
              <a:rPr lang="tr-TR" sz="2800" dirty="0"/>
              <a:t>Sindirim sistemine ait genel belirtiler</a:t>
            </a:r>
          </a:p>
          <a:p>
            <a:pPr eaLnBrk="1" hangingPunct="1">
              <a:defRPr/>
            </a:pPr>
            <a:r>
              <a:rPr lang="tr-TR" sz="2800" b="1" dirty="0"/>
              <a:t>Körlük. </a:t>
            </a:r>
          </a:p>
          <a:p>
            <a:pPr eaLnBrk="1" hangingPunct="1">
              <a:defRPr/>
            </a:pPr>
            <a:r>
              <a:rPr lang="tr-TR" sz="2800" b="1" dirty="0"/>
              <a:t>Davranış bozuklukları. </a:t>
            </a:r>
          </a:p>
          <a:p>
            <a:pPr eaLnBrk="1" hangingPunct="1">
              <a:defRPr/>
            </a:pPr>
            <a:r>
              <a:rPr lang="tr-TR" sz="2800" b="1" dirty="0"/>
              <a:t>Dönme hareketleri</a:t>
            </a:r>
            <a:r>
              <a:rPr lang="tr-TR" sz="2800" dirty="0">
                <a:solidFill>
                  <a:srgbClr val="FFC000"/>
                </a:solidFill>
              </a:rPr>
              <a:t>. </a:t>
            </a:r>
          </a:p>
          <a:p>
            <a:pPr eaLnBrk="1" hangingPunct="1">
              <a:defRPr/>
            </a:pPr>
            <a:r>
              <a:rPr lang="tr-TR" sz="2800" dirty="0"/>
              <a:t>Tremorlar. </a:t>
            </a:r>
          </a:p>
          <a:p>
            <a:pPr eaLnBrk="1" hangingPunct="1">
              <a:defRPr/>
            </a:pPr>
            <a:r>
              <a:rPr lang="tr-TR" sz="2800" dirty="0"/>
              <a:t>Aşırı duyarlılık. </a:t>
            </a:r>
          </a:p>
          <a:p>
            <a:pPr eaLnBrk="1" hangingPunct="1">
              <a:defRPr/>
            </a:pPr>
            <a:r>
              <a:rPr lang="tr-TR" sz="2800" dirty="0"/>
              <a:t>Tükürük salgısı artışı. </a:t>
            </a:r>
          </a:p>
          <a:p>
            <a:pPr eaLnBrk="1" hangingPunct="1">
              <a:defRPr/>
            </a:pPr>
            <a:r>
              <a:rPr lang="tr-TR" sz="2800" b="1" dirty="0"/>
              <a:t>Diş gıcırdatması.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7813"/>
            <a:ext cx="8075613" cy="703262"/>
          </a:xfrm>
        </p:spPr>
        <p:txBody>
          <a:bodyPr/>
          <a:lstStyle/>
          <a:p>
            <a:pPr eaLnBrk="1" hangingPunct="1">
              <a:defRPr/>
            </a:pPr>
            <a:r>
              <a:rPr lang="tr-TR" b="1" dirty="0"/>
              <a:t>Kurşun</a:t>
            </a:r>
          </a:p>
        </p:txBody>
      </p:sp>
      <p:sp>
        <p:nvSpPr>
          <p:cNvPr id="120835" name="Rectangle 3"/>
          <p:cNvSpPr>
            <a:spLocks noGrp="1" noChangeArrowheads="1"/>
          </p:cNvSpPr>
          <p:nvPr>
            <p:ph idx="1"/>
          </p:nvPr>
        </p:nvSpPr>
        <p:spPr>
          <a:xfrm>
            <a:off x="0" y="1125538"/>
            <a:ext cx="9144000" cy="5732462"/>
          </a:xfrm>
        </p:spPr>
        <p:txBody>
          <a:bodyPr/>
          <a:lstStyle/>
          <a:p>
            <a:pPr eaLnBrk="1" hangingPunct="1">
              <a:lnSpc>
                <a:spcPct val="90000"/>
              </a:lnSpc>
              <a:buFont typeface="Wingdings" pitchFamily="2" charset="2"/>
              <a:buNone/>
              <a:defRPr/>
            </a:pPr>
            <a:r>
              <a:rPr lang="tr-TR" sz="2400" dirty="0"/>
              <a:t>Kronik kurşun zehirlenmesi</a:t>
            </a:r>
          </a:p>
          <a:p>
            <a:pPr eaLnBrk="1" hangingPunct="1">
              <a:lnSpc>
                <a:spcPct val="90000"/>
              </a:lnSpc>
              <a:defRPr/>
            </a:pPr>
            <a:r>
              <a:rPr lang="tr-TR" sz="2400" dirty="0"/>
              <a:t>Sinir sistemi, </a:t>
            </a:r>
          </a:p>
          <a:p>
            <a:pPr eaLnBrk="1" hangingPunct="1">
              <a:lnSpc>
                <a:spcPct val="90000"/>
              </a:lnSpc>
              <a:defRPr/>
            </a:pPr>
            <a:r>
              <a:rPr lang="tr-TR" sz="2400" dirty="0"/>
              <a:t>Sindirim sistemi,</a:t>
            </a:r>
          </a:p>
          <a:p>
            <a:pPr eaLnBrk="1" hangingPunct="1">
              <a:lnSpc>
                <a:spcPct val="90000"/>
              </a:lnSpc>
              <a:defRPr/>
            </a:pPr>
            <a:r>
              <a:rPr lang="tr-TR" sz="2400" dirty="0"/>
              <a:t>Kan yapıcı organlar,</a:t>
            </a:r>
          </a:p>
          <a:p>
            <a:pPr eaLnBrk="1" hangingPunct="1">
              <a:lnSpc>
                <a:spcPct val="90000"/>
              </a:lnSpc>
              <a:defRPr/>
            </a:pPr>
            <a:r>
              <a:rPr lang="tr-TR" sz="2400" dirty="0"/>
              <a:t>Kas dokuya ilişkin belirtilerle kendisini gösterir. </a:t>
            </a:r>
          </a:p>
          <a:p>
            <a:pPr eaLnBrk="1" hangingPunct="1">
              <a:lnSpc>
                <a:spcPct val="90000"/>
              </a:lnSpc>
              <a:defRPr/>
            </a:pPr>
            <a:r>
              <a:rPr lang="tr-TR" sz="2400" dirty="0"/>
              <a:t>En dikkati çeken belirti </a:t>
            </a:r>
            <a:r>
              <a:rPr lang="tr-TR" sz="2400" u="sng" dirty="0">
                <a:solidFill>
                  <a:schemeClr val="folHlink"/>
                </a:solidFill>
              </a:rPr>
              <a:t>dişlerde kurşun pervazı</a:t>
            </a:r>
            <a:r>
              <a:rPr lang="tr-TR" sz="2400" dirty="0"/>
              <a:t> (kurşun sülfürden dolayı) </a:t>
            </a:r>
          </a:p>
        </p:txBody>
      </p:sp>
      <p:pic>
        <p:nvPicPr>
          <p:cNvPr id="2" name="Resim 1"/>
          <p:cNvPicPr>
            <a:picLocks noChangeAspect="1"/>
          </p:cNvPicPr>
          <p:nvPr/>
        </p:nvPicPr>
        <p:blipFill>
          <a:blip r:embed="rId2"/>
          <a:stretch>
            <a:fillRect/>
          </a:stretch>
        </p:blipFill>
        <p:spPr>
          <a:xfrm>
            <a:off x="3347864" y="3817794"/>
            <a:ext cx="4752528" cy="26660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4D3466-2080-4D01-8910-9237314FC39B}"/>
              </a:ext>
            </a:extLst>
          </p:cNvPr>
          <p:cNvSpPr>
            <a:spLocks noGrp="1"/>
          </p:cNvSpPr>
          <p:nvPr>
            <p:ph type="title"/>
          </p:nvPr>
        </p:nvSpPr>
        <p:spPr>
          <a:xfrm>
            <a:off x="457200" y="277813"/>
            <a:ext cx="8229600" cy="774923"/>
          </a:xfrm>
        </p:spPr>
        <p:txBody>
          <a:bodyPr/>
          <a:lstStyle/>
          <a:p>
            <a:r>
              <a:rPr kumimoji="0" lang="tr-TR" sz="4400" b="1" i="0" u="none" strike="noStrike" kern="0" cap="none" spc="0" normalizeH="0" baseline="0" noProof="0" dirty="0">
                <a:ln>
                  <a:noFill/>
                </a:ln>
                <a:effectLst>
                  <a:outerShdw blurRad="38100" dist="38100" dir="2700000" algn="tl">
                    <a:srgbClr val="000000"/>
                  </a:outerShdw>
                </a:effectLst>
                <a:uLnTx/>
                <a:uFillTx/>
                <a:latin typeface="Arial"/>
                <a:ea typeface="+mj-ea"/>
                <a:cs typeface="+mj-cs"/>
              </a:rPr>
              <a:t>Kurşun</a:t>
            </a:r>
            <a:endParaRPr lang="tr-TR" dirty="0"/>
          </a:p>
        </p:txBody>
      </p:sp>
      <p:sp>
        <p:nvSpPr>
          <p:cNvPr id="3" name="İçerik Yer Tutucusu 2">
            <a:extLst>
              <a:ext uri="{FF2B5EF4-FFF2-40B4-BE49-F238E27FC236}">
                <a16:creationId xmlns:a16="http://schemas.microsoft.com/office/drawing/2014/main" id="{555464F9-A721-4C26-88E6-AE0609441FB7}"/>
              </a:ext>
            </a:extLst>
          </p:cNvPr>
          <p:cNvSpPr>
            <a:spLocks noGrp="1"/>
          </p:cNvSpPr>
          <p:nvPr>
            <p:ph idx="1"/>
          </p:nvPr>
        </p:nvSpPr>
        <p:spPr>
          <a:xfrm>
            <a:off x="179512" y="1268760"/>
            <a:ext cx="8507288" cy="4862165"/>
          </a:xfrm>
        </p:spPr>
        <p:txBody>
          <a:bodyPr>
            <a:normAutofit/>
          </a:bodyPr>
          <a:lstStyle/>
          <a:p>
            <a:r>
              <a:rPr lang="tr-TR" sz="2800" dirty="0"/>
              <a:t>Kronik kurşun zehirlenmesi sığırlarda nadirdir.</a:t>
            </a:r>
          </a:p>
          <a:p>
            <a:r>
              <a:rPr lang="tr-TR" sz="2800" dirty="0"/>
              <a:t>Akut veya </a:t>
            </a:r>
            <a:r>
              <a:rPr lang="tr-TR" sz="2800" dirty="0" err="1"/>
              <a:t>subakut</a:t>
            </a:r>
            <a:r>
              <a:rPr lang="tr-TR" sz="2800" dirty="0"/>
              <a:t> kurşun zehirlenmesi ile ortak özelliğe sahiptir.</a:t>
            </a:r>
          </a:p>
          <a:p>
            <a:r>
              <a:rPr lang="tr-TR" sz="2800" dirty="0"/>
              <a:t>Yutma refleksleri bozulur.</a:t>
            </a:r>
          </a:p>
          <a:p>
            <a:r>
              <a:rPr lang="tr-TR" sz="2800" dirty="0"/>
              <a:t>Genellikle </a:t>
            </a:r>
            <a:r>
              <a:rPr lang="tr-TR" sz="2800" dirty="0" err="1"/>
              <a:t>aspirasyon</a:t>
            </a:r>
            <a:r>
              <a:rPr lang="tr-TR" sz="2800" dirty="0"/>
              <a:t> </a:t>
            </a:r>
            <a:r>
              <a:rPr lang="tr-TR" sz="2800" dirty="0" err="1"/>
              <a:t>pnömonisi</a:t>
            </a:r>
            <a:r>
              <a:rPr lang="tr-TR" sz="2800" dirty="0"/>
              <a:t> gelişir. </a:t>
            </a:r>
          </a:p>
          <a:p>
            <a:r>
              <a:rPr lang="tr-TR" sz="2800" dirty="0" err="1"/>
              <a:t>Embriyotoksisite</a:t>
            </a:r>
            <a:r>
              <a:rPr lang="tr-TR" sz="2800" dirty="0"/>
              <a:t> ve düşük semen kalitesi </a:t>
            </a:r>
            <a:r>
              <a:rPr lang="tr-TR" sz="2800" dirty="0" err="1"/>
              <a:t>infertilite</a:t>
            </a:r>
            <a:r>
              <a:rPr lang="tr-TR" sz="2800" dirty="0"/>
              <a:t> nedenidir. </a:t>
            </a:r>
          </a:p>
        </p:txBody>
      </p:sp>
    </p:spTree>
    <p:extLst>
      <p:ext uri="{BB962C8B-B14F-4D97-AF65-F5344CB8AC3E}">
        <p14:creationId xmlns:p14="http://schemas.microsoft.com/office/powerpoint/2010/main" val="381948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896144"/>
          </a:xfrm>
        </p:spPr>
        <p:txBody>
          <a:bodyPr/>
          <a:lstStyle/>
          <a:p>
            <a:r>
              <a:rPr lang="tr-TR" sz="3600" dirty="0"/>
              <a:t>Kadmiyum</a:t>
            </a:r>
          </a:p>
        </p:txBody>
      </p:sp>
      <p:sp>
        <p:nvSpPr>
          <p:cNvPr id="3" name="İçerik Yer Tutucusu 2"/>
          <p:cNvSpPr>
            <a:spLocks noGrp="1"/>
          </p:cNvSpPr>
          <p:nvPr>
            <p:ph idx="1"/>
          </p:nvPr>
        </p:nvSpPr>
        <p:spPr>
          <a:xfrm>
            <a:off x="179512" y="1340768"/>
            <a:ext cx="8856984" cy="5112568"/>
          </a:xfrm>
        </p:spPr>
        <p:txBody>
          <a:bodyPr/>
          <a:lstStyle/>
          <a:p>
            <a:r>
              <a:rPr lang="tr-TR" sz="2400" dirty="0"/>
              <a:t>Toprakta bulunan </a:t>
            </a:r>
            <a:r>
              <a:rPr lang="tr-TR" sz="2400" u="sng" dirty="0" err="1"/>
              <a:t>Cd</a:t>
            </a:r>
            <a:r>
              <a:rPr lang="tr-TR" sz="2400" u="sng" dirty="0"/>
              <a:t> yem bitkilerinde (yonca, mısır gibi) </a:t>
            </a:r>
            <a:r>
              <a:rPr lang="tr-TR" sz="2400" dirty="0"/>
              <a:t>birikerek buralarda otlayan hayvanlarda birikir.  </a:t>
            </a:r>
          </a:p>
          <a:p>
            <a:r>
              <a:rPr lang="tr-TR" sz="2400" dirty="0"/>
              <a:t>Hayvanlarda doğal şartlar altında </a:t>
            </a:r>
            <a:r>
              <a:rPr lang="tr-TR" sz="2400" dirty="0" err="1"/>
              <a:t>Cd’un</a:t>
            </a:r>
            <a:r>
              <a:rPr lang="tr-TR" sz="2400" dirty="0"/>
              <a:t> doğrudan </a:t>
            </a:r>
            <a:r>
              <a:rPr lang="tr-TR" sz="2400" dirty="0" err="1"/>
              <a:t>toksik</a:t>
            </a:r>
            <a:r>
              <a:rPr lang="tr-TR" sz="2400" dirty="0"/>
              <a:t> veya </a:t>
            </a:r>
            <a:r>
              <a:rPr lang="tr-TR" sz="2400" dirty="0" err="1"/>
              <a:t>karsinojenik</a:t>
            </a:r>
            <a:r>
              <a:rPr lang="tr-TR" sz="2400" dirty="0"/>
              <a:t> etkili olduğuna dair bildirimler nadirdir. </a:t>
            </a:r>
          </a:p>
          <a:p>
            <a:r>
              <a:rPr lang="tr-TR" sz="2400" dirty="0"/>
              <a:t>Asıl tehlike, </a:t>
            </a:r>
            <a:r>
              <a:rPr lang="tr-TR" sz="2400" u="sng" dirty="0"/>
              <a:t>gıda değeri olan hayvanlardan elde edilen ve yüksek </a:t>
            </a:r>
            <a:r>
              <a:rPr lang="tr-TR" sz="2400" u="sng" dirty="0" err="1"/>
              <a:t>Cd</a:t>
            </a:r>
            <a:r>
              <a:rPr lang="tr-TR" sz="2400" u="sng" dirty="0"/>
              <a:t> kalıntısı içeren ürünlerin insanlar tarafından tüketilmesiyle oluşur</a:t>
            </a:r>
            <a:r>
              <a:rPr lang="tr-TR" sz="2400" dirty="0"/>
              <a:t>. (Kontrol edilmeli). </a:t>
            </a:r>
          </a:p>
        </p:txBody>
      </p:sp>
    </p:spTree>
    <p:extLst>
      <p:ext uri="{BB962C8B-B14F-4D97-AF65-F5344CB8AC3E}">
        <p14:creationId xmlns:p14="http://schemas.microsoft.com/office/powerpoint/2010/main" val="1038987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6F897-2466-41ED-AAF4-C937D6A29100}"/>
              </a:ext>
            </a:extLst>
          </p:cNvPr>
          <p:cNvSpPr>
            <a:spLocks noGrp="1"/>
          </p:cNvSpPr>
          <p:nvPr>
            <p:ph type="title"/>
          </p:nvPr>
        </p:nvSpPr>
        <p:spPr>
          <a:xfrm>
            <a:off x="457200" y="277813"/>
            <a:ext cx="8229600" cy="774923"/>
          </a:xfrm>
        </p:spPr>
        <p:txBody>
          <a:bodyPr/>
          <a:lstStyle/>
          <a:p>
            <a:r>
              <a:rPr kumimoji="0" lang="tr-TR" sz="4400" b="1" i="0" u="none" strike="noStrike" kern="0" cap="none" spc="0" normalizeH="0" baseline="0" noProof="0" dirty="0">
                <a:ln>
                  <a:noFill/>
                </a:ln>
                <a:effectLst>
                  <a:outerShdw blurRad="38100" dist="38100" dir="2700000" algn="tl">
                    <a:srgbClr val="000000"/>
                  </a:outerShdw>
                </a:effectLst>
                <a:uLnTx/>
                <a:uFillTx/>
                <a:latin typeface="Arial"/>
                <a:ea typeface="+mj-ea"/>
                <a:cs typeface="+mj-cs"/>
              </a:rPr>
              <a:t>Kurşun</a:t>
            </a:r>
            <a:endParaRPr lang="tr-TR" dirty="0"/>
          </a:p>
        </p:txBody>
      </p:sp>
      <p:sp>
        <p:nvSpPr>
          <p:cNvPr id="3" name="İçerik Yer Tutucusu 2">
            <a:extLst>
              <a:ext uri="{FF2B5EF4-FFF2-40B4-BE49-F238E27FC236}">
                <a16:creationId xmlns:a16="http://schemas.microsoft.com/office/drawing/2014/main" id="{21FF85B3-EA29-4BBB-863C-15AA4B26A838}"/>
              </a:ext>
            </a:extLst>
          </p:cNvPr>
          <p:cNvSpPr>
            <a:spLocks noGrp="1"/>
          </p:cNvSpPr>
          <p:nvPr>
            <p:ph idx="1"/>
          </p:nvPr>
        </p:nvSpPr>
        <p:spPr>
          <a:xfrm>
            <a:off x="457200" y="1196752"/>
            <a:ext cx="8229600" cy="4934173"/>
          </a:xfrm>
        </p:spPr>
        <p:txBody>
          <a:bodyPr>
            <a:normAutofit/>
          </a:bodyPr>
          <a:lstStyle/>
          <a:p>
            <a:r>
              <a:rPr lang="tr-TR" sz="3200" dirty="0"/>
              <a:t>Kronik kurşun zehirlenmesi köpeklerde;</a:t>
            </a:r>
          </a:p>
          <a:p>
            <a:r>
              <a:rPr lang="tr-TR" sz="3200" dirty="0"/>
              <a:t>Sindirim kanalı anormallikleri (</a:t>
            </a:r>
            <a:r>
              <a:rPr lang="tr-TR" sz="3200" dirty="0" err="1"/>
              <a:t>anoreksi</a:t>
            </a:r>
            <a:r>
              <a:rPr lang="tr-TR" sz="3200" dirty="0"/>
              <a:t>, kolik, </a:t>
            </a:r>
            <a:r>
              <a:rPr lang="tr-TR" sz="3200" dirty="0" err="1"/>
              <a:t>emezis</a:t>
            </a:r>
            <a:r>
              <a:rPr lang="tr-TR" sz="3200" dirty="0"/>
              <a:t>, ishal veya kabızlık (baskın belirtiler)</a:t>
            </a:r>
          </a:p>
          <a:p>
            <a:r>
              <a:rPr lang="tr-TR" sz="3200" dirty="0" err="1"/>
              <a:t>Anksiyete</a:t>
            </a:r>
            <a:r>
              <a:rPr lang="tr-TR" sz="3200" dirty="0"/>
              <a:t>, histerik havlama, çene sıkma, </a:t>
            </a:r>
            <a:r>
              <a:rPr lang="tr-TR" sz="3200" dirty="0" err="1"/>
              <a:t>salivasyon</a:t>
            </a:r>
            <a:r>
              <a:rPr lang="tr-TR" sz="3200" dirty="0"/>
              <a:t>, körlük, </a:t>
            </a:r>
            <a:r>
              <a:rPr lang="tr-TR" sz="3200" dirty="0" err="1"/>
              <a:t>ataksi</a:t>
            </a:r>
            <a:r>
              <a:rPr lang="tr-TR" sz="3200" dirty="0"/>
              <a:t>, kas spazmları, </a:t>
            </a:r>
            <a:r>
              <a:rPr lang="tr-TR" sz="3200" dirty="0" err="1"/>
              <a:t>opisthotonos</a:t>
            </a:r>
            <a:r>
              <a:rPr lang="tr-TR" sz="3200" dirty="0"/>
              <a:t> ve </a:t>
            </a:r>
            <a:r>
              <a:rPr lang="tr-TR" sz="3200" dirty="0" err="1"/>
              <a:t>konvülziyonlar</a:t>
            </a:r>
            <a:r>
              <a:rPr lang="tr-TR" sz="3200" dirty="0"/>
              <a:t> gelişebilir. </a:t>
            </a:r>
          </a:p>
        </p:txBody>
      </p:sp>
    </p:spTree>
    <p:extLst>
      <p:ext uri="{BB962C8B-B14F-4D97-AF65-F5344CB8AC3E}">
        <p14:creationId xmlns:p14="http://schemas.microsoft.com/office/powerpoint/2010/main" val="325443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9C11D3-BB46-4F67-B019-5561AC7E855F}"/>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F1C18717-BBCA-4C39-A9B1-BD6EB12165BE}"/>
              </a:ext>
            </a:extLst>
          </p:cNvPr>
          <p:cNvPicPr>
            <a:picLocks noGrp="1" noChangeAspect="1"/>
          </p:cNvPicPr>
          <p:nvPr>
            <p:ph idx="1"/>
          </p:nvPr>
        </p:nvPicPr>
        <p:blipFill>
          <a:blip r:embed="rId2"/>
          <a:stretch>
            <a:fillRect/>
          </a:stretch>
        </p:blipFill>
        <p:spPr>
          <a:xfrm>
            <a:off x="151321" y="620688"/>
            <a:ext cx="8453127" cy="5556275"/>
          </a:xfrm>
          <a:prstGeom prst="rect">
            <a:avLst/>
          </a:prstGeom>
        </p:spPr>
      </p:pic>
    </p:spTree>
    <p:extLst>
      <p:ext uri="{BB962C8B-B14F-4D97-AF65-F5344CB8AC3E}">
        <p14:creationId xmlns:p14="http://schemas.microsoft.com/office/powerpoint/2010/main" val="124414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A582BF-3F55-4CFC-85B1-C969315047BC}"/>
              </a:ext>
            </a:extLst>
          </p:cNvPr>
          <p:cNvSpPr>
            <a:spLocks noGrp="1"/>
          </p:cNvSpPr>
          <p:nvPr>
            <p:ph type="title"/>
          </p:nvPr>
        </p:nvSpPr>
        <p:spPr>
          <a:xfrm>
            <a:off x="457200" y="277813"/>
            <a:ext cx="8229600" cy="990947"/>
          </a:xfrm>
        </p:spPr>
        <p:txBody>
          <a:bodyPr/>
          <a:lstStyle/>
          <a:p>
            <a:r>
              <a:rPr kumimoji="0" lang="tr-TR" sz="4400" b="1" i="0" u="none" strike="noStrike" kern="0" cap="none" spc="0" normalizeH="0" baseline="0" noProof="0" dirty="0">
                <a:ln>
                  <a:noFill/>
                </a:ln>
                <a:effectLst>
                  <a:outerShdw blurRad="38100" dist="38100" dir="2700000" algn="tl">
                    <a:srgbClr val="000000"/>
                  </a:outerShdw>
                </a:effectLst>
                <a:uLnTx/>
                <a:uFillTx/>
                <a:latin typeface="Arial"/>
                <a:ea typeface="+mj-ea"/>
                <a:cs typeface="+mj-cs"/>
              </a:rPr>
              <a:t>Kurşun</a:t>
            </a:r>
            <a:endParaRPr lang="tr-TR" dirty="0"/>
          </a:p>
        </p:txBody>
      </p:sp>
      <p:sp>
        <p:nvSpPr>
          <p:cNvPr id="3" name="İçerik Yer Tutucusu 2">
            <a:extLst>
              <a:ext uri="{FF2B5EF4-FFF2-40B4-BE49-F238E27FC236}">
                <a16:creationId xmlns:a16="http://schemas.microsoft.com/office/drawing/2014/main" id="{401245AD-9DB6-453F-B6F0-6690671C2AD5}"/>
              </a:ext>
            </a:extLst>
          </p:cNvPr>
          <p:cNvSpPr>
            <a:spLocks noGrp="1"/>
          </p:cNvSpPr>
          <p:nvPr>
            <p:ph idx="1"/>
          </p:nvPr>
        </p:nvSpPr>
        <p:spPr>
          <a:xfrm>
            <a:off x="323528" y="1600200"/>
            <a:ext cx="8363272" cy="5141168"/>
          </a:xfrm>
        </p:spPr>
        <p:txBody>
          <a:bodyPr/>
          <a:lstStyle/>
          <a:p>
            <a:r>
              <a:rPr lang="tr-TR" sz="2800" dirty="0"/>
              <a:t>Kronik kurşun zehirlenmesi atlarda;</a:t>
            </a:r>
          </a:p>
          <a:p>
            <a:r>
              <a:rPr lang="tr-TR" sz="2800" dirty="0"/>
              <a:t>Genellikle kilo kaybı, depresyon, halsizlik, kolik, ishal, </a:t>
            </a:r>
            <a:r>
              <a:rPr lang="tr-TR" sz="2800" dirty="0" err="1"/>
              <a:t>laringeal</a:t>
            </a:r>
            <a:r>
              <a:rPr lang="tr-TR" sz="2800" dirty="0"/>
              <a:t> veya </a:t>
            </a:r>
            <a:r>
              <a:rPr lang="tr-TR" sz="2800" dirty="0" err="1"/>
              <a:t>faringeal</a:t>
            </a:r>
            <a:r>
              <a:rPr lang="tr-TR" sz="2800" dirty="0"/>
              <a:t> paralizi (kükreme) ve sıklıkla </a:t>
            </a:r>
            <a:r>
              <a:rPr lang="tr-TR" sz="2800" dirty="0" err="1"/>
              <a:t>aspirasyon</a:t>
            </a:r>
            <a:r>
              <a:rPr lang="tr-TR" sz="2800" dirty="0"/>
              <a:t> </a:t>
            </a:r>
            <a:r>
              <a:rPr lang="tr-TR" sz="2800" dirty="0" err="1"/>
              <a:t>pnömonisi</a:t>
            </a:r>
            <a:r>
              <a:rPr lang="tr-TR" sz="2800" dirty="0"/>
              <a:t> ile sonuçlanan </a:t>
            </a:r>
            <a:r>
              <a:rPr lang="tr-TR" sz="2800" dirty="0" err="1"/>
              <a:t>disfaji</a:t>
            </a:r>
            <a:r>
              <a:rPr lang="tr-TR" sz="2800" dirty="0"/>
              <a:t> ile karakterize kronik bir sendrom oluşturur</a:t>
            </a:r>
            <a:r>
              <a:rPr lang="tr-TR" dirty="0"/>
              <a:t>.</a:t>
            </a:r>
          </a:p>
          <a:p>
            <a:r>
              <a:rPr lang="tr-TR" sz="2800" dirty="0"/>
              <a:t>Kanatlılarda; </a:t>
            </a:r>
            <a:r>
              <a:rPr lang="tr-TR" sz="2800" dirty="0" err="1"/>
              <a:t>anoreksi</a:t>
            </a:r>
            <a:r>
              <a:rPr lang="tr-TR" sz="2800" dirty="0"/>
              <a:t>, </a:t>
            </a:r>
            <a:r>
              <a:rPr lang="tr-TR" sz="2800" dirty="0" err="1"/>
              <a:t>ataksi</a:t>
            </a:r>
            <a:r>
              <a:rPr lang="tr-TR" sz="2800" dirty="0"/>
              <a:t>, kondisyon kaybı, kanat ve bacak zayıflığı ve anemi en belirgin belirtilerdir.</a:t>
            </a:r>
          </a:p>
          <a:p>
            <a:endParaRPr lang="tr-TR" dirty="0"/>
          </a:p>
        </p:txBody>
      </p:sp>
    </p:spTree>
    <p:extLst>
      <p:ext uri="{BB962C8B-B14F-4D97-AF65-F5344CB8AC3E}">
        <p14:creationId xmlns:p14="http://schemas.microsoft.com/office/powerpoint/2010/main" val="899577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Kursakta kurşun taneleri</a:t>
            </a:r>
          </a:p>
        </p:txBody>
      </p:sp>
      <p:pic>
        <p:nvPicPr>
          <p:cNvPr id="4" name="İçerik Yer Tutucusu 3"/>
          <p:cNvPicPr>
            <a:picLocks noGrp="1" noChangeAspect="1"/>
          </p:cNvPicPr>
          <p:nvPr>
            <p:ph idx="1"/>
          </p:nvPr>
        </p:nvPicPr>
        <p:blipFill>
          <a:blip r:embed="rId2"/>
          <a:stretch>
            <a:fillRect/>
          </a:stretch>
        </p:blipFill>
        <p:spPr>
          <a:xfrm>
            <a:off x="1691680" y="1484784"/>
            <a:ext cx="5328592" cy="4176463"/>
          </a:xfrm>
          <a:prstGeom prst="rect">
            <a:avLst/>
          </a:prstGeom>
        </p:spPr>
      </p:pic>
    </p:spTree>
    <p:extLst>
      <p:ext uri="{BB962C8B-B14F-4D97-AF65-F5344CB8AC3E}">
        <p14:creationId xmlns:p14="http://schemas.microsoft.com/office/powerpoint/2010/main" val="1131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b="1"/>
              <a:t>Kurşun</a:t>
            </a:r>
          </a:p>
        </p:txBody>
      </p:sp>
      <p:sp>
        <p:nvSpPr>
          <p:cNvPr id="9219" name="Rectangle 3"/>
          <p:cNvSpPr>
            <a:spLocks noGrp="1" noChangeArrowheads="1"/>
          </p:cNvSpPr>
          <p:nvPr>
            <p:ph idx="1"/>
          </p:nvPr>
        </p:nvSpPr>
        <p:spPr>
          <a:xfrm>
            <a:off x="395536" y="1556792"/>
            <a:ext cx="8119814" cy="4620171"/>
          </a:xfrm>
        </p:spPr>
        <p:txBody>
          <a:bodyPr>
            <a:normAutofit/>
          </a:bodyPr>
          <a:lstStyle/>
          <a:p>
            <a:pPr eaLnBrk="1" hangingPunct="1">
              <a:buFont typeface="Wingdings" pitchFamily="2" charset="2"/>
              <a:buNone/>
              <a:defRPr/>
            </a:pPr>
            <a:r>
              <a:rPr lang="tr-TR" sz="2800" b="1" dirty="0"/>
              <a:t>Tanı</a:t>
            </a:r>
            <a:endParaRPr lang="tr-TR" sz="2800" dirty="0"/>
          </a:p>
          <a:p>
            <a:pPr lvl="2" eaLnBrk="1" hangingPunct="1">
              <a:defRPr/>
            </a:pPr>
            <a:r>
              <a:rPr lang="tr-TR" sz="2800" dirty="0"/>
              <a:t>Klinik belirtiler, kurşun kaynağının bulunması, kan, dışkı ve organlardaki kurşun düzeyleri (kanda &gt;0.35 </a:t>
            </a:r>
            <a:r>
              <a:rPr lang="tr-TR" sz="2800" dirty="0" err="1"/>
              <a:t>ppm</a:t>
            </a:r>
            <a:r>
              <a:rPr lang="tr-TR" sz="2800" dirty="0"/>
              <a:t>, karaciğerde ve böbrek </a:t>
            </a:r>
            <a:r>
              <a:rPr lang="tr-TR" sz="2800" dirty="0" err="1"/>
              <a:t>koretksinde</a:t>
            </a:r>
            <a:r>
              <a:rPr lang="tr-TR" sz="2800" dirty="0"/>
              <a:t> &gt;10 </a:t>
            </a:r>
            <a:r>
              <a:rPr lang="tr-TR" sz="2800" dirty="0" err="1"/>
              <a:t>ppm</a:t>
            </a:r>
            <a:r>
              <a:rPr lang="tr-TR" sz="2800" dirty="0"/>
              <a:t> ve bunların birlikte değerlendirilmesi ile yapılabilir. </a:t>
            </a:r>
          </a:p>
          <a:p>
            <a:pPr lvl="2" eaLnBrk="1" hangingPunct="1">
              <a:defRPr/>
            </a:pPr>
            <a:r>
              <a:rPr lang="tr-TR" sz="2800" dirty="0"/>
              <a:t>Klinik belirtiler kuduz, beyin yangısı, kan kalsiyum düzeyinin azalması, OF ve organik klorlu </a:t>
            </a:r>
            <a:r>
              <a:rPr lang="tr-TR" sz="2800" dirty="0" err="1"/>
              <a:t>insektisitler</a:t>
            </a:r>
            <a:r>
              <a:rPr lang="tr-TR" sz="2800" dirty="0"/>
              <a:t> ve üre zehirlenmelerinde görülenlerle karıştırılabilir.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850" y="274638"/>
            <a:ext cx="8362950" cy="850900"/>
          </a:xfrm>
        </p:spPr>
        <p:txBody>
          <a:bodyPr/>
          <a:lstStyle/>
          <a:p>
            <a:pPr eaLnBrk="1" hangingPunct="1">
              <a:defRPr/>
            </a:pPr>
            <a:r>
              <a:rPr lang="tr-TR" b="1"/>
              <a:t>Kurşun</a:t>
            </a:r>
          </a:p>
        </p:txBody>
      </p:sp>
      <p:sp>
        <p:nvSpPr>
          <p:cNvPr id="10243" name="Rectangle 3"/>
          <p:cNvSpPr>
            <a:spLocks noGrp="1" noChangeArrowheads="1"/>
          </p:cNvSpPr>
          <p:nvPr>
            <p:ph idx="1"/>
          </p:nvPr>
        </p:nvSpPr>
        <p:spPr>
          <a:xfrm>
            <a:off x="179388" y="1412875"/>
            <a:ext cx="8713787" cy="5445125"/>
          </a:xfrm>
        </p:spPr>
        <p:txBody>
          <a:bodyPr>
            <a:normAutofit/>
          </a:bodyPr>
          <a:lstStyle/>
          <a:p>
            <a:pPr eaLnBrk="1" hangingPunct="1">
              <a:defRPr/>
            </a:pPr>
            <a:r>
              <a:rPr lang="tr-TR" sz="2800" b="1" dirty="0"/>
              <a:t>Sağaltım</a:t>
            </a:r>
            <a:endParaRPr lang="tr-TR" sz="2800" dirty="0"/>
          </a:p>
          <a:p>
            <a:pPr lvl="2" eaLnBrk="1" hangingPunct="1">
              <a:defRPr/>
            </a:pPr>
            <a:r>
              <a:rPr lang="tr-TR" sz="2800" dirty="0"/>
              <a:t>Gıda değeri olan hayvanlarda tedavi önerilmez</a:t>
            </a:r>
          </a:p>
          <a:p>
            <a:pPr lvl="2" eaLnBrk="1" hangingPunct="1">
              <a:defRPr/>
            </a:pPr>
            <a:r>
              <a:rPr lang="tr-TR" sz="2800" dirty="0"/>
              <a:t>Sindirim kanalındaki emilmemiş kurşun çözünmeyen ve emilmeyen şekle sokulur,</a:t>
            </a:r>
          </a:p>
          <a:p>
            <a:pPr lvl="3" eaLnBrk="1" hangingPunct="1">
              <a:defRPr/>
            </a:pPr>
            <a:r>
              <a:rPr lang="tr-TR" sz="2800" dirty="0"/>
              <a:t>Bunun için, ağızdan seyreltik sülfürik asit ve sülfatlar, </a:t>
            </a:r>
            <a:r>
              <a:rPr lang="tr-TR" sz="2800" dirty="0" err="1"/>
              <a:t>tannik</a:t>
            </a:r>
            <a:r>
              <a:rPr lang="tr-TR" sz="2800" dirty="0"/>
              <a:t> asit, yoğurt, yumurta akı </a:t>
            </a:r>
            <a:r>
              <a:rPr lang="tr-TR" sz="2800" dirty="0" err="1"/>
              <a:t>vb</a:t>
            </a:r>
            <a:r>
              <a:rPr lang="tr-TR" sz="2800" dirty="0"/>
              <a:t> maddeler verilir. </a:t>
            </a:r>
          </a:p>
          <a:p>
            <a:pPr lvl="3" eaLnBrk="1" hangingPunct="1">
              <a:defRPr/>
            </a:pPr>
            <a:r>
              <a:rPr lang="tr-TR" sz="2800" dirty="0"/>
              <a:t>Kusturucu veya </a:t>
            </a:r>
            <a:r>
              <a:rPr lang="tr-TR" sz="2800" dirty="0" err="1"/>
              <a:t>sürgüt</a:t>
            </a:r>
            <a:r>
              <a:rPr lang="tr-TR" sz="2800" dirty="0"/>
              <a:t> ilaçlar kullanılarak çözünmemiş kurşun bileşiklerinin vücuttan atılmasına çalışılır.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274638"/>
            <a:ext cx="8435975" cy="633412"/>
          </a:xfrm>
        </p:spPr>
        <p:txBody>
          <a:bodyPr/>
          <a:lstStyle/>
          <a:p>
            <a:pPr eaLnBrk="1" hangingPunct="1">
              <a:defRPr/>
            </a:pPr>
            <a:r>
              <a:rPr lang="tr-TR" b="1"/>
              <a:t>Kurşun</a:t>
            </a:r>
          </a:p>
        </p:txBody>
      </p:sp>
      <p:sp>
        <p:nvSpPr>
          <p:cNvPr id="11267" name="Rectangle 3"/>
          <p:cNvSpPr>
            <a:spLocks noGrp="1" noChangeArrowheads="1"/>
          </p:cNvSpPr>
          <p:nvPr>
            <p:ph idx="1"/>
          </p:nvPr>
        </p:nvSpPr>
        <p:spPr>
          <a:xfrm>
            <a:off x="179388" y="1052513"/>
            <a:ext cx="8785225" cy="5616575"/>
          </a:xfrm>
        </p:spPr>
        <p:txBody>
          <a:bodyPr/>
          <a:lstStyle/>
          <a:p>
            <a:pPr marL="358775" lvl="2" indent="0" eaLnBrk="1" hangingPunct="1">
              <a:defRPr/>
            </a:pPr>
            <a:r>
              <a:rPr lang="tr-TR" dirty="0"/>
              <a:t> </a:t>
            </a:r>
            <a:r>
              <a:rPr lang="tr-TR" sz="2800" dirty="0"/>
              <a:t>Emilip dolaşıma geçen kurşunun iyonize olmayan çözünebilir bileşikler halinde bağlanması için </a:t>
            </a:r>
            <a:r>
              <a:rPr lang="tr-TR" sz="2800" dirty="0" err="1"/>
              <a:t>kelat</a:t>
            </a:r>
            <a:r>
              <a:rPr lang="tr-TR" sz="2800" dirty="0"/>
              <a:t> yapıcı maddelerden yararlanılır. </a:t>
            </a:r>
          </a:p>
          <a:p>
            <a:pPr marL="538163" lvl="3" indent="0" eaLnBrk="1" hangingPunct="1">
              <a:defRPr/>
            </a:pPr>
            <a:r>
              <a:rPr lang="tr-TR" sz="2400" dirty="0"/>
              <a:t> En çok CaNa2-EDTA (kalsiyum </a:t>
            </a:r>
            <a:r>
              <a:rPr lang="tr-TR" sz="2400" dirty="0" err="1"/>
              <a:t>disodyum</a:t>
            </a:r>
            <a:r>
              <a:rPr lang="tr-TR" sz="2400" dirty="0"/>
              <a:t> </a:t>
            </a:r>
            <a:r>
              <a:rPr lang="tr-TR" sz="2400" dirty="0" err="1"/>
              <a:t>edetat</a:t>
            </a:r>
            <a:r>
              <a:rPr lang="tr-TR" sz="2400" dirty="0"/>
              <a:t>) kullanılır. (</a:t>
            </a:r>
            <a:r>
              <a:rPr lang="tr-TR" sz="2400" dirty="0" err="1"/>
              <a:t>Libenta</a:t>
            </a:r>
            <a:r>
              <a:rPr lang="tr-TR" sz="2400" dirty="0"/>
              <a:t> Ampul)</a:t>
            </a:r>
          </a:p>
          <a:p>
            <a:pPr marL="538163" lvl="3" indent="0" eaLnBrk="1" hangingPunct="1">
              <a:defRPr/>
            </a:pPr>
            <a:r>
              <a:rPr lang="tr-TR" sz="2400" dirty="0"/>
              <a:t> Bu madde öncelikle kemiklerdeki kurşunu bağlayarak kurşun-EDTA şekillendirir; hücre zarını geçemediği için CaNa2-EDTA alyuvarlardaki kurşunla birleşemez. </a:t>
            </a:r>
          </a:p>
        </p:txBody>
      </p:sp>
      <p:pic>
        <p:nvPicPr>
          <p:cNvPr id="49156" name="Picture 4"/>
          <p:cNvPicPr>
            <a:picLocks noChangeAspect="1" noChangeArrowheads="1"/>
          </p:cNvPicPr>
          <p:nvPr/>
        </p:nvPicPr>
        <p:blipFill>
          <a:blip r:embed="rId2" cstate="print"/>
          <a:srcRect/>
          <a:stretch>
            <a:fillRect/>
          </a:stretch>
        </p:blipFill>
        <p:spPr bwMode="auto">
          <a:xfrm>
            <a:off x="5004049" y="4172628"/>
            <a:ext cx="3455740" cy="256948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50825" y="274638"/>
            <a:ext cx="8435975" cy="850900"/>
          </a:xfrm>
        </p:spPr>
        <p:txBody>
          <a:bodyPr/>
          <a:lstStyle/>
          <a:p>
            <a:pPr eaLnBrk="1" hangingPunct="1">
              <a:defRPr/>
            </a:pPr>
            <a:r>
              <a:rPr lang="tr-TR" b="1" dirty="0"/>
              <a:t>Kurşun</a:t>
            </a:r>
          </a:p>
        </p:txBody>
      </p:sp>
      <p:sp>
        <p:nvSpPr>
          <p:cNvPr id="50179" name="Rectangle 3"/>
          <p:cNvSpPr>
            <a:spLocks noGrp="1" noChangeArrowheads="1"/>
          </p:cNvSpPr>
          <p:nvPr>
            <p:ph idx="1"/>
          </p:nvPr>
        </p:nvSpPr>
        <p:spPr>
          <a:xfrm>
            <a:off x="0" y="1268413"/>
            <a:ext cx="8964613" cy="5256212"/>
          </a:xfrm>
        </p:spPr>
        <p:txBody>
          <a:bodyPr/>
          <a:lstStyle/>
          <a:p>
            <a:pPr marL="544513" lvl="3" indent="0" eaLnBrk="1" hangingPunct="1"/>
            <a:r>
              <a:rPr lang="tr-TR" dirty="0">
                <a:solidFill>
                  <a:srgbClr val="002060"/>
                </a:solidFill>
              </a:rPr>
              <a:t> </a:t>
            </a:r>
            <a:r>
              <a:rPr lang="tr-TR" sz="2400" u="sng" dirty="0">
                <a:solidFill>
                  <a:srgbClr val="002060"/>
                </a:solidFill>
              </a:rPr>
              <a:t>CaNa2-EDTA %5 dekstroz veya fizyolojik tuzlu su içinde</a:t>
            </a:r>
            <a:r>
              <a:rPr lang="tr-TR" sz="2400" dirty="0">
                <a:solidFill>
                  <a:srgbClr val="002060"/>
                </a:solidFill>
              </a:rPr>
              <a:t>,</a:t>
            </a:r>
            <a:r>
              <a:rPr lang="tr-TR" sz="2400" dirty="0"/>
              <a:t>10-20 mg/ml’lik çözeltileri halinde, 75-110 mg/kg dozlarda, günde 2 kez ve 2 gün süreyle, yavaş Dİ </a:t>
            </a:r>
            <a:r>
              <a:rPr lang="tr-TR" sz="2400" dirty="0" err="1"/>
              <a:t>injeksiyonla</a:t>
            </a:r>
            <a:r>
              <a:rPr lang="tr-TR" sz="2400" dirty="0"/>
              <a:t> verilir; sonra 2 gün ara verilerek, kurşunun diğer doku ve organlardan kemiklere doğru yeniden dağılımı sağlanır ve uygulama tekrarlanır. </a:t>
            </a:r>
          </a:p>
          <a:p>
            <a:pPr marL="544513" lvl="3" indent="0" eaLnBrk="1" hangingPunct="1"/>
            <a:r>
              <a:rPr lang="tr-TR" sz="2400" dirty="0"/>
              <a:t> İlaç köpeklere, %5 dekstroz içinde, 10 mg/ml çözeltisi şeklinde, 25 mg/kg dozda, günde 4 kez ve 5 gün süreyle, DA yolla uygulanabilir. </a:t>
            </a:r>
          </a:p>
          <a:p>
            <a:pPr marL="544513" lvl="3" indent="0" eaLnBrk="1" hangingPunct="1"/>
            <a:r>
              <a:rPr lang="tr-TR" sz="2400" dirty="0"/>
              <a:t> CaNa2-EDTA’in </a:t>
            </a:r>
            <a:r>
              <a:rPr lang="tr-TR" sz="2400" u="sng" dirty="0" err="1">
                <a:solidFill>
                  <a:srgbClr val="002060"/>
                </a:solidFill>
              </a:rPr>
              <a:t>askorbik</a:t>
            </a:r>
            <a:r>
              <a:rPr lang="tr-TR" sz="2400" u="sng" dirty="0">
                <a:solidFill>
                  <a:srgbClr val="002060"/>
                </a:solidFill>
              </a:rPr>
              <a:t> asitle birlikte kullanılması </a:t>
            </a:r>
            <a:r>
              <a:rPr lang="tr-TR" sz="2400" dirty="0"/>
              <a:t>kurşunla zehirlenmelerin sağaltımında daha etkili olmaktadır.</a:t>
            </a:r>
          </a:p>
          <a:p>
            <a:pPr marL="0" indent="0" eaLnBrk="1" hangingPunct="1"/>
            <a:endParaRPr lang="tr-T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680120"/>
          </a:xfrm>
        </p:spPr>
        <p:txBody>
          <a:bodyPr/>
          <a:lstStyle/>
          <a:p>
            <a:r>
              <a:rPr lang="tr-TR" b="1" dirty="0"/>
              <a:t>Kurşun</a:t>
            </a:r>
            <a:endParaRPr lang="tr-TR" dirty="0"/>
          </a:p>
        </p:txBody>
      </p:sp>
      <p:sp>
        <p:nvSpPr>
          <p:cNvPr id="3" name="2 İçerik Yer Tutucusu"/>
          <p:cNvSpPr>
            <a:spLocks noGrp="1"/>
          </p:cNvSpPr>
          <p:nvPr>
            <p:ph idx="1"/>
          </p:nvPr>
        </p:nvSpPr>
        <p:spPr>
          <a:xfrm>
            <a:off x="323528" y="1124744"/>
            <a:ext cx="8363272" cy="5328592"/>
          </a:xfrm>
        </p:spPr>
        <p:txBody>
          <a:bodyPr/>
          <a:lstStyle/>
          <a:p>
            <a:r>
              <a:rPr lang="tr-TR" sz="2800" dirty="0"/>
              <a:t>Ticari CaNa2-</a:t>
            </a:r>
            <a:r>
              <a:rPr lang="en-US" sz="2800" dirty="0"/>
              <a:t>EDTA </a:t>
            </a:r>
            <a:r>
              <a:rPr lang="tr-TR" sz="2800" dirty="0"/>
              <a:t> bulunamazsa; 101.1 g </a:t>
            </a:r>
            <a:r>
              <a:rPr lang="tr-TR" sz="2800" dirty="0" err="1"/>
              <a:t>tetrasodyumEDTA</a:t>
            </a:r>
            <a:r>
              <a:rPr lang="tr-TR" sz="2800" dirty="0"/>
              <a:t> (Ca4EDTA) + 30 g </a:t>
            </a:r>
            <a:r>
              <a:rPr lang="tr-TR" sz="2800" dirty="0" err="1"/>
              <a:t>anhidr</a:t>
            </a:r>
            <a:r>
              <a:rPr lang="tr-TR" sz="2800" dirty="0"/>
              <a:t> CaCl2 </a:t>
            </a:r>
            <a:r>
              <a:rPr lang="tr-TR" sz="2800" dirty="0" err="1"/>
              <a:t>distile</a:t>
            </a:r>
            <a:r>
              <a:rPr lang="tr-TR" sz="2800" dirty="0"/>
              <a:t> suyla çözülüp 1000 ml’ye tamamlanır (%10’luk stok). </a:t>
            </a:r>
          </a:p>
          <a:p>
            <a:r>
              <a:rPr lang="tr-TR" sz="2800" dirty="0"/>
              <a:t>Bundan 220 ml alınıp üzerine 780 ml </a:t>
            </a:r>
            <a:r>
              <a:rPr lang="tr-TR" sz="2800" dirty="0" err="1"/>
              <a:t>distile</a:t>
            </a:r>
            <a:r>
              <a:rPr lang="tr-TR" sz="2800" dirty="0"/>
              <a:t> su katılır (%2.22’lik uygulama çözeltisi). Bundan günde 73 mg/kg verilir. Bu doz günde 2 veya 3’e bölünebilir. </a:t>
            </a:r>
          </a:p>
          <a:p>
            <a:r>
              <a:rPr lang="en-US" sz="2800" dirty="0" err="1"/>
              <a:t>Tetrasod</a:t>
            </a:r>
            <a:r>
              <a:rPr lang="tr-TR" sz="2800" dirty="0"/>
              <a:t>y</a:t>
            </a:r>
            <a:r>
              <a:rPr lang="en-US" sz="2800" dirty="0"/>
              <a:t>um EDTA</a:t>
            </a:r>
            <a:r>
              <a:rPr lang="tr-TR" sz="2800" dirty="0"/>
              <a:t> yalnız verilmez (</a:t>
            </a:r>
            <a:r>
              <a:rPr lang="tr-TR" sz="2800" dirty="0" err="1"/>
              <a:t>hipokalsemiye</a:t>
            </a:r>
            <a:r>
              <a:rPr lang="tr-TR" sz="2800" dirty="0"/>
              <a:t> neden olur)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28600"/>
            <a:ext cx="8229600" cy="680120"/>
          </a:xfrm>
        </p:spPr>
        <p:txBody>
          <a:bodyPr/>
          <a:lstStyle/>
          <a:p>
            <a:r>
              <a:rPr lang="tr-TR" sz="3200" dirty="0"/>
              <a:t>Kurşun</a:t>
            </a:r>
          </a:p>
        </p:txBody>
      </p:sp>
      <p:sp>
        <p:nvSpPr>
          <p:cNvPr id="3" name="İçerik Yer Tutucusu 2"/>
          <p:cNvSpPr>
            <a:spLocks noGrp="1"/>
          </p:cNvSpPr>
          <p:nvPr>
            <p:ph idx="1"/>
          </p:nvPr>
        </p:nvSpPr>
        <p:spPr>
          <a:xfrm>
            <a:off x="107504" y="908720"/>
            <a:ext cx="8856984" cy="5256584"/>
          </a:xfrm>
        </p:spPr>
        <p:txBody>
          <a:bodyPr/>
          <a:lstStyle/>
          <a:p>
            <a:r>
              <a:rPr lang="tr-TR" sz="2800" dirty="0"/>
              <a:t>d-</a:t>
            </a:r>
            <a:r>
              <a:rPr lang="tr-TR" sz="2800" dirty="0" err="1"/>
              <a:t>Penisilamin</a:t>
            </a:r>
            <a:r>
              <a:rPr lang="tr-TR" sz="2800" dirty="0"/>
              <a:t> köpeklere 2 hafta boyunca PO olarak (günde 110 mg/kg) uygulanabilir (gıda değeri olan hayvanlara önerilmez). </a:t>
            </a:r>
          </a:p>
          <a:p>
            <a:r>
              <a:rPr lang="tr-TR" sz="2800" dirty="0"/>
              <a:t>Alternatif olarak DMSA (</a:t>
            </a:r>
            <a:r>
              <a:rPr lang="tr-TR" sz="2800" dirty="0" err="1"/>
              <a:t>Suksimer</a:t>
            </a:r>
            <a:r>
              <a:rPr lang="tr-TR" sz="2800" dirty="0"/>
              <a:t>), ağızdan </a:t>
            </a:r>
            <a:r>
              <a:rPr lang="tr-TR" sz="2800" dirty="0" err="1"/>
              <a:t>şelatör</a:t>
            </a:r>
            <a:r>
              <a:rPr lang="tr-TR" sz="2800" dirty="0"/>
              <a:t> madde olarak verilebilir (yan etkisi daha az). Köpek dozu oral 10 mg/kg, 10 gün boyunca günde 3 kez</a:t>
            </a:r>
          </a:p>
          <a:p>
            <a:r>
              <a:rPr lang="tr-TR" sz="2800" dirty="0"/>
              <a:t>DMSA, kafes kuşlarında da 25-35 mg/kg dozda günde iki kez 5 gün boyunca ağızdan uygulanabilir. Kanatlılarda tedavi birkaç hafta gerektirebilir. </a:t>
            </a:r>
          </a:p>
        </p:txBody>
      </p:sp>
    </p:spTree>
    <p:extLst>
      <p:ext uri="{BB962C8B-B14F-4D97-AF65-F5344CB8AC3E}">
        <p14:creationId xmlns:p14="http://schemas.microsoft.com/office/powerpoint/2010/main" val="56611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Kadmiyum</a:t>
            </a:r>
          </a:p>
        </p:txBody>
      </p:sp>
      <p:sp>
        <p:nvSpPr>
          <p:cNvPr id="3" name="İçerik Yer Tutucusu 2"/>
          <p:cNvSpPr>
            <a:spLocks noGrp="1"/>
          </p:cNvSpPr>
          <p:nvPr>
            <p:ph idx="1"/>
          </p:nvPr>
        </p:nvSpPr>
        <p:spPr/>
        <p:txBody>
          <a:bodyPr/>
          <a:lstStyle/>
          <a:p>
            <a:r>
              <a:rPr lang="tr-TR" sz="2400" dirty="0"/>
              <a:t>Tüm vücuda dağılır, ama en yüksek konsantrasyonuna  </a:t>
            </a:r>
            <a:r>
              <a:rPr lang="tr-TR" sz="2400" dirty="0">
                <a:solidFill>
                  <a:schemeClr val="tx2"/>
                </a:solidFill>
              </a:rPr>
              <a:t>karaciğer ve böbreklerde </a:t>
            </a:r>
            <a:r>
              <a:rPr lang="tr-TR" sz="2400" dirty="0"/>
              <a:t>rastlanır (Vücut </a:t>
            </a:r>
            <a:r>
              <a:rPr lang="tr-TR" sz="2400" dirty="0" err="1"/>
              <a:t>Cd</a:t>
            </a:r>
            <a:r>
              <a:rPr lang="tr-TR" sz="2400" dirty="0"/>
              <a:t> yükünün yarısı)</a:t>
            </a:r>
          </a:p>
          <a:p>
            <a:r>
              <a:rPr lang="tr-TR" sz="2400" dirty="0"/>
              <a:t>Kas ve kemiklerde yüksek miktarda birikmez. </a:t>
            </a:r>
          </a:p>
          <a:p>
            <a:r>
              <a:rPr lang="tr-TR" sz="2400" dirty="0"/>
              <a:t>Plasenta engelini kolay geçemeyen </a:t>
            </a:r>
            <a:r>
              <a:rPr lang="tr-TR" sz="2400" dirty="0" err="1"/>
              <a:t>Cd</a:t>
            </a:r>
            <a:r>
              <a:rPr lang="tr-TR" sz="2400" dirty="0"/>
              <a:t>, süt ve yumurtaya da çok düşük düzeylerde geçebilir. </a:t>
            </a:r>
          </a:p>
        </p:txBody>
      </p:sp>
    </p:spTree>
    <p:extLst>
      <p:ext uri="{BB962C8B-B14F-4D97-AF65-F5344CB8AC3E}">
        <p14:creationId xmlns:p14="http://schemas.microsoft.com/office/powerpoint/2010/main" val="230206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277813"/>
            <a:ext cx="8218487" cy="774700"/>
          </a:xfrm>
        </p:spPr>
        <p:txBody>
          <a:bodyPr/>
          <a:lstStyle/>
          <a:p>
            <a:pPr eaLnBrk="1" hangingPunct="1">
              <a:defRPr/>
            </a:pPr>
            <a:r>
              <a:rPr lang="tr-TR" b="1"/>
              <a:t>Kurşun</a:t>
            </a:r>
          </a:p>
        </p:txBody>
      </p:sp>
      <p:sp>
        <p:nvSpPr>
          <p:cNvPr id="12291" name="Rectangle 3"/>
          <p:cNvSpPr>
            <a:spLocks noGrp="1" noChangeArrowheads="1"/>
          </p:cNvSpPr>
          <p:nvPr>
            <p:ph idx="1"/>
          </p:nvPr>
        </p:nvSpPr>
        <p:spPr>
          <a:xfrm>
            <a:off x="0" y="1196975"/>
            <a:ext cx="8964613" cy="5400675"/>
          </a:xfrm>
        </p:spPr>
        <p:txBody>
          <a:bodyPr>
            <a:normAutofit/>
          </a:bodyPr>
          <a:lstStyle/>
          <a:p>
            <a:pPr lvl="2" eaLnBrk="1" hangingPunct="1">
              <a:defRPr/>
            </a:pPr>
            <a:r>
              <a:rPr lang="tr-TR" sz="3200" u="sng" dirty="0"/>
              <a:t>Ruminantlarda </a:t>
            </a:r>
            <a:r>
              <a:rPr lang="tr-TR" sz="3200" u="sng" dirty="0">
                <a:solidFill>
                  <a:schemeClr val="tx2">
                    <a:lumMod val="90000"/>
                  </a:schemeClr>
                </a:solidFill>
              </a:rPr>
              <a:t>ilave olarak </a:t>
            </a:r>
            <a:r>
              <a:rPr lang="tr-TR" sz="3200" u="sng" dirty="0" err="1">
                <a:solidFill>
                  <a:schemeClr val="tx2">
                    <a:lumMod val="90000"/>
                  </a:schemeClr>
                </a:solidFill>
              </a:rPr>
              <a:t>Tiamin</a:t>
            </a:r>
            <a:r>
              <a:rPr lang="tr-TR" sz="3200" u="sng" dirty="0"/>
              <a:t>, </a:t>
            </a:r>
            <a:r>
              <a:rPr lang="tr-TR" sz="3200" dirty="0"/>
              <a:t>özellikle karaciğer, böbrek ve beyin olmak üzere, dokulardaki kurşun deposunun azalmasına sebep olur; </a:t>
            </a:r>
            <a:r>
              <a:rPr lang="tr-TR" sz="3200" dirty="0" err="1"/>
              <a:t>tiamin</a:t>
            </a:r>
            <a:r>
              <a:rPr lang="tr-TR" sz="3200" dirty="0"/>
              <a:t> bu amaçla DA yolla danalara 2 mg/kg/gün, ve erişkin sığırlara 250-2000 mg/gün dozda uygulanabilir.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t>TÜRK GIDA KODEKSİ BULAŞANLAR YÖNETMELİĞİ 29.12.2011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65681826"/>
              </p:ext>
            </p:extLst>
          </p:nvPr>
        </p:nvGraphicFramePr>
        <p:xfrm>
          <a:off x="323528" y="1628800"/>
          <a:ext cx="8568952" cy="4824534"/>
        </p:xfrm>
        <a:graphic>
          <a:graphicData uri="http://schemas.openxmlformats.org/drawingml/2006/table">
            <a:tbl>
              <a:tblPr>
                <a:tableStyleId>{5C22544A-7EE6-4342-B048-85BDC9FD1C3A}</a:tableStyleId>
              </a:tblPr>
              <a:tblGrid>
                <a:gridCol w="6048133">
                  <a:extLst>
                    <a:ext uri="{9D8B030D-6E8A-4147-A177-3AD203B41FA5}">
                      <a16:colId xmlns:a16="http://schemas.microsoft.com/office/drawing/2014/main" val="20000"/>
                    </a:ext>
                  </a:extLst>
                </a:gridCol>
                <a:gridCol w="2520819">
                  <a:extLst>
                    <a:ext uri="{9D8B030D-6E8A-4147-A177-3AD203B41FA5}">
                      <a16:colId xmlns:a16="http://schemas.microsoft.com/office/drawing/2014/main" val="20001"/>
                    </a:ext>
                  </a:extLst>
                </a:gridCol>
              </a:tblGrid>
              <a:tr h="416731">
                <a:tc>
                  <a:txBody>
                    <a:bodyPr/>
                    <a:lstStyle/>
                    <a:p>
                      <a:pPr>
                        <a:lnSpc>
                          <a:spcPct val="115000"/>
                        </a:lnSpc>
                        <a:spcAft>
                          <a:spcPts val="0"/>
                        </a:spcAft>
                      </a:pPr>
                      <a:r>
                        <a:rPr lang="tr-TR" sz="1600" dirty="0">
                          <a:effectLst/>
                        </a:rPr>
                        <a:t>KURŞUN (Pb)</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nSpc>
                          <a:spcPct val="115000"/>
                        </a:lnSpc>
                        <a:spcAft>
                          <a:spcPts val="0"/>
                        </a:spcAft>
                      </a:pPr>
                      <a:r>
                        <a:rPr lang="tr-TR" sz="1600" dirty="0">
                          <a:effectLst/>
                        </a:rPr>
                        <a:t> mg/kg</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0"/>
                  </a:ext>
                </a:extLst>
              </a:tr>
              <a:tr h="1191447">
                <a:tc>
                  <a:txBody>
                    <a:bodyPr/>
                    <a:lstStyle/>
                    <a:p>
                      <a:pPr>
                        <a:lnSpc>
                          <a:spcPts val="1200"/>
                        </a:lnSpc>
                        <a:spcAft>
                          <a:spcPts val="0"/>
                        </a:spcAft>
                      </a:pPr>
                      <a:r>
                        <a:rPr lang="tr-TR" sz="1600" dirty="0">
                          <a:effectLst/>
                        </a:rPr>
                        <a:t>(Değişik:RG-19/12/2012-28502) Çiğ süt, ısıl işlem görmüş süt ve süt bazlı ürünlerin üretiminde kullanılan süt</a:t>
                      </a:r>
                    </a:p>
                    <a:p>
                      <a:pPr>
                        <a:lnSpc>
                          <a:spcPct val="115000"/>
                        </a:lnSpc>
                        <a:spcAft>
                          <a:spcPts val="0"/>
                        </a:spcAft>
                      </a:pPr>
                      <a:r>
                        <a:rPr lang="tr-TR" sz="1600" dirty="0">
                          <a:effectLst/>
                        </a:rPr>
                        <a:t> </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600">
                          <a:effectLst/>
                        </a:rPr>
                        <a:t>0,020</a:t>
                      </a:r>
                      <a:endParaRPr lang="tr-TR"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1"/>
                  </a:ext>
                </a:extLst>
              </a:tr>
              <a:tr h="416731">
                <a:tc>
                  <a:txBody>
                    <a:bodyPr/>
                    <a:lstStyle/>
                    <a:p>
                      <a:pPr>
                        <a:lnSpc>
                          <a:spcPct val="115000"/>
                        </a:lnSpc>
                        <a:spcAft>
                          <a:spcPts val="0"/>
                        </a:spcAft>
                      </a:pPr>
                      <a:r>
                        <a:rPr lang="tr-TR" sz="1600" dirty="0">
                          <a:effectLst/>
                        </a:rPr>
                        <a:t>Bebek formülleri ve devam formülleri</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600">
                          <a:effectLst/>
                        </a:rPr>
                        <a:t>0,020</a:t>
                      </a:r>
                      <a:endParaRPr lang="tr-TR"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2"/>
                  </a:ext>
                </a:extLst>
              </a:tr>
              <a:tr h="1191447">
                <a:tc>
                  <a:txBody>
                    <a:bodyPr/>
                    <a:lstStyle/>
                    <a:p>
                      <a:pPr>
                        <a:lnSpc>
                          <a:spcPts val="1200"/>
                        </a:lnSpc>
                        <a:spcAft>
                          <a:spcPts val="0"/>
                        </a:spcAft>
                      </a:pPr>
                      <a:r>
                        <a:rPr lang="tr-TR" sz="1600" dirty="0">
                          <a:effectLst/>
                        </a:rPr>
                        <a:t>(Değişik:RG-19/12/2012-28502) Sığır, koyun, domuz ve kanatlı eti  </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600">
                          <a:effectLst/>
                        </a:rPr>
                        <a:t>0,10</a:t>
                      </a:r>
                      <a:endParaRPr lang="tr-TR"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3"/>
                  </a:ext>
                </a:extLst>
              </a:tr>
              <a:tr h="1191447">
                <a:tc>
                  <a:txBody>
                    <a:bodyPr/>
                    <a:lstStyle/>
                    <a:p>
                      <a:pPr>
                        <a:lnSpc>
                          <a:spcPts val="1200"/>
                        </a:lnSpc>
                        <a:spcAft>
                          <a:spcPts val="0"/>
                        </a:spcAft>
                      </a:pPr>
                      <a:r>
                        <a:rPr lang="tr-TR" sz="1600" dirty="0">
                          <a:effectLst/>
                        </a:rPr>
                        <a:t>(Değişik:RG-19/12/2012-28502) Sığır, koyun, domuz ve kanatlıların yenilebilir sakatatları </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600">
                          <a:effectLst/>
                        </a:rPr>
                        <a:t>0,50</a:t>
                      </a:r>
                      <a:endParaRPr lang="tr-TR" sz="16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4"/>
                  </a:ext>
                </a:extLst>
              </a:tr>
              <a:tr h="416731">
                <a:tc>
                  <a:txBody>
                    <a:bodyPr/>
                    <a:lstStyle/>
                    <a:p>
                      <a:pPr>
                        <a:lnSpc>
                          <a:spcPct val="115000"/>
                        </a:lnSpc>
                        <a:spcAft>
                          <a:spcPts val="0"/>
                        </a:spcAft>
                      </a:pPr>
                      <a:r>
                        <a:rPr lang="tr-TR" sz="1600" dirty="0">
                          <a:effectLst/>
                        </a:rPr>
                        <a:t>Balık eti </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5000"/>
                        </a:lnSpc>
                        <a:spcAft>
                          <a:spcPts val="0"/>
                        </a:spcAft>
                      </a:pPr>
                      <a:r>
                        <a:rPr lang="tr-TR" sz="1600" dirty="0">
                          <a:effectLst/>
                        </a:rPr>
                        <a:t>0,30</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5568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274638"/>
            <a:ext cx="8435975" cy="850900"/>
          </a:xfrm>
        </p:spPr>
        <p:txBody>
          <a:bodyPr/>
          <a:lstStyle/>
          <a:p>
            <a:pPr eaLnBrk="1" hangingPunct="1">
              <a:defRPr/>
            </a:pPr>
            <a:r>
              <a:rPr lang="tr-TR" b="1" dirty="0"/>
              <a:t>Molibden</a:t>
            </a:r>
            <a:r>
              <a:rPr lang="tr-TR" dirty="0"/>
              <a:t> </a:t>
            </a:r>
          </a:p>
        </p:txBody>
      </p:sp>
      <p:sp>
        <p:nvSpPr>
          <p:cNvPr id="53251" name="Rectangle 3"/>
          <p:cNvSpPr>
            <a:spLocks noGrp="1" noChangeArrowheads="1"/>
          </p:cNvSpPr>
          <p:nvPr>
            <p:ph idx="1"/>
          </p:nvPr>
        </p:nvSpPr>
        <p:spPr>
          <a:xfrm>
            <a:off x="0" y="1125538"/>
            <a:ext cx="8964613" cy="5732462"/>
          </a:xfrm>
        </p:spPr>
        <p:txBody>
          <a:bodyPr/>
          <a:lstStyle/>
          <a:p>
            <a:pPr eaLnBrk="1" hangingPunct="1"/>
            <a:r>
              <a:rPr lang="tr-TR" dirty="0"/>
              <a:t>Molibden maden işletmeleri veya çeşitli alaşımlarının (</a:t>
            </a:r>
            <a:r>
              <a:rPr lang="tr-TR" dirty="0" err="1"/>
              <a:t>aluminyum</a:t>
            </a:r>
            <a:r>
              <a:rPr lang="tr-TR" dirty="0"/>
              <a:t> alaşımları gibi) ya da demir-molibden çeliğinin üretilmesi sırasında duman veya partiküllerle </a:t>
            </a:r>
            <a:r>
              <a:rPr lang="tr-TR" u="sng" dirty="0"/>
              <a:t>hava</a:t>
            </a:r>
            <a:r>
              <a:rPr lang="tr-TR" dirty="0"/>
              <a:t> ya da artık-atık maddelerle </a:t>
            </a:r>
            <a:r>
              <a:rPr lang="tr-TR" u="sng" dirty="0"/>
              <a:t>su</a:t>
            </a:r>
            <a:r>
              <a:rPr lang="tr-TR" dirty="0"/>
              <a:t> ve </a:t>
            </a:r>
            <a:r>
              <a:rPr lang="tr-TR" u="sng" dirty="0"/>
              <a:t>toprak kirliliği </a:t>
            </a:r>
            <a:r>
              <a:rPr lang="tr-TR" dirty="0"/>
              <a:t>sonucu yörede yetişen bitki ve otlarda tehlikeli düzeylerde molibden birikebilmektedir.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7505" y="1124744"/>
            <a:ext cx="9036496" cy="5040560"/>
          </a:xfrm>
          <a:prstGeom prst="rect">
            <a:avLst/>
          </a:prstGeom>
        </p:spPr>
      </p:pic>
    </p:spTree>
    <p:extLst>
      <p:ext uri="{BB962C8B-B14F-4D97-AF65-F5344CB8AC3E}">
        <p14:creationId xmlns:p14="http://schemas.microsoft.com/office/powerpoint/2010/main" val="3902965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Molibden</a:t>
            </a:r>
            <a:r>
              <a:rPr lang="tr-TR" dirty="0"/>
              <a:t> </a:t>
            </a:r>
          </a:p>
        </p:txBody>
      </p:sp>
      <p:sp>
        <p:nvSpPr>
          <p:cNvPr id="3" name="2 İçerik Yer Tutucusu"/>
          <p:cNvSpPr>
            <a:spLocks noGrp="1"/>
          </p:cNvSpPr>
          <p:nvPr>
            <p:ph idx="1"/>
          </p:nvPr>
        </p:nvSpPr>
        <p:spPr>
          <a:xfrm>
            <a:off x="323528" y="1268760"/>
            <a:ext cx="8363272" cy="4827240"/>
          </a:xfrm>
        </p:spPr>
        <p:txBody>
          <a:bodyPr/>
          <a:lstStyle/>
          <a:p>
            <a:r>
              <a:rPr lang="en-US" sz="2800" dirty="0"/>
              <a:t>Mo </a:t>
            </a:r>
            <a:r>
              <a:rPr lang="tr-TR" sz="2800" dirty="0"/>
              <a:t>emilimi tek mideli hayvanlarla </a:t>
            </a:r>
            <a:r>
              <a:rPr lang="tr-TR" sz="2800" dirty="0" err="1"/>
              <a:t>ruminantlar</a:t>
            </a:r>
            <a:r>
              <a:rPr lang="tr-TR" sz="2800" dirty="0"/>
              <a:t> arasında farklılık gösterir.</a:t>
            </a:r>
          </a:p>
          <a:p>
            <a:r>
              <a:rPr lang="tr-TR" sz="2800" dirty="0"/>
              <a:t>Tek midelilerde mide ve bağırsaklardan emilir.</a:t>
            </a:r>
          </a:p>
          <a:p>
            <a:r>
              <a:rPr lang="tr-TR" sz="2800" dirty="0"/>
              <a:t>Ruminantlarda daha çok bağırsaklardan emilme olur. Rumen-</a:t>
            </a:r>
            <a:r>
              <a:rPr lang="tr-TR" sz="2800" dirty="0" err="1"/>
              <a:t>obamazumda</a:t>
            </a:r>
            <a:r>
              <a:rPr lang="tr-TR" sz="2800" dirty="0"/>
              <a:t> emilme olmaması maksimum kan konsantrasyonlarının gecikmesine neden olur.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2913" y="103188"/>
            <a:ext cx="8243887" cy="805532"/>
          </a:xfrm>
        </p:spPr>
        <p:txBody>
          <a:bodyPr/>
          <a:lstStyle/>
          <a:p>
            <a:r>
              <a:rPr lang="tr-TR" sz="3200" dirty="0" err="1"/>
              <a:t>Mo</a:t>
            </a:r>
            <a:r>
              <a:rPr lang="tr-TR" sz="3200" dirty="0"/>
              <a:t> zehirlenmesine duyarlılık </a:t>
            </a:r>
          </a:p>
        </p:txBody>
      </p:sp>
      <p:sp>
        <p:nvSpPr>
          <p:cNvPr id="3" name="İçerik Yer Tutucusu 2"/>
          <p:cNvSpPr>
            <a:spLocks noGrp="1"/>
          </p:cNvSpPr>
          <p:nvPr>
            <p:ph idx="1"/>
          </p:nvPr>
        </p:nvSpPr>
        <p:spPr>
          <a:xfrm>
            <a:off x="179512" y="1268760"/>
            <a:ext cx="8856984" cy="4896544"/>
          </a:xfrm>
        </p:spPr>
        <p:txBody>
          <a:bodyPr/>
          <a:lstStyle/>
          <a:p>
            <a:pPr marL="0" indent="0">
              <a:buNone/>
            </a:pPr>
            <a:r>
              <a:rPr lang="tr-TR" sz="2400" dirty="0"/>
              <a:t>1. Diyetteki Cu düzeyi; Cu içeriği azaldıkça duyarlılık artar,</a:t>
            </a:r>
          </a:p>
          <a:p>
            <a:pPr marL="0" indent="0">
              <a:buNone/>
            </a:pPr>
            <a:r>
              <a:rPr lang="tr-TR" sz="2400" dirty="0"/>
              <a:t>2. Diyetteki sülfatlı bileşik düzeyi; sülfat düzeyi yüksekse bakırın emilmesi azalır ve duyarlılık artar, sülfat düzeyi düşükse </a:t>
            </a:r>
            <a:r>
              <a:rPr lang="tr-TR" sz="2400" dirty="0" err="1"/>
              <a:t>Mo</a:t>
            </a:r>
            <a:r>
              <a:rPr lang="tr-TR" sz="2400" dirty="0"/>
              <a:t> emilimi artar. </a:t>
            </a:r>
          </a:p>
          <a:p>
            <a:pPr marL="0" indent="0">
              <a:buNone/>
            </a:pPr>
            <a:r>
              <a:rPr lang="tr-TR" sz="2400" dirty="0"/>
              <a:t>3. Kimyasal şekli; taze bitkilerde bulunan ve suda çözünen </a:t>
            </a:r>
            <a:r>
              <a:rPr lang="tr-TR" sz="2400" dirty="0" err="1"/>
              <a:t>Mo</a:t>
            </a:r>
            <a:r>
              <a:rPr lang="tr-TR" sz="2400" dirty="0"/>
              <a:t> daha zehirlidir.</a:t>
            </a:r>
          </a:p>
          <a:p>
            <a:pPr marL="0" indent="0">
              <a:buNone/>
            </a:pPr>
            <a:r>
              <a:rPr lang="tr-TR" sz="2400" dirty="0"/>
              <a:t>4. Hayvan türü; </a:t>
            </a:r>
            <a:r>
              <a:rPr lang="tr-TR" sz="2400" dirty="0" err="1"/>
              <a:t>ruminantlar</a:t>
            </a:r>
            <a:r>
              <a:rPr lang="tr-TR" sz="2400" dirty="0"/>
              <a:t> daha duyarlıdır.</a:t>
            </a:r>
          </a:p>
          <a:p>
            <a:pPr marL="0" indent="0">
              <a:buNone/>
            </a:pPr>
            <a:r>
              <a:rPr lang="tr-TR" sz="2400" dirty="0"/>
              <a:t>5. Yaş; genç hayvanlar daha duyarlıdır. </a:t>
            </a:r>
          </a:p>
          <a:p>
            <a:pPr marL="0" indent="0">
              <a:buNone/>
            </a:pPr>
            <a:r>
              <a:rPr lang="tr-TR" sz="2400" dirty="0"/>
              <a:t>6. Mevsim; bitkilerdeki </a:t>
            </a:r>
            <a:r>
              <a:rPr lang="tr-TR" sz="2400" dirty="0" err="1"/>
              <a:t>Mo</a:t>
            </a:r>
            <a:r>
              <a:rPr lang="tr-TR" sz="2400" dirty="0"/>
              <a:t> konsantrasyonları sonbaharda daha fazladır.</a:t>
            </a:r>
          </a:p>
          <a:p>
            <a:pPr marL="0" indent="0">
              <a:buNone/>
            </a:pPr>
            <a:r>
              <a:rPr lang="tr-TR" sz="2400" dirty="0"/>
              <a:t>7. Bitki türü; baklagiller daha fazla </a:t>
            </a:r>
            <a:r>
              <a:rPr lang="tr-TR" sz="2400" dirty="0" err="1"/>
              <a:t>Mo</a:t>
            </a:r>
            <a:r>
              <a:rPr lang="tr-TR" sz="2400" dirty="0"/>
              <a:t> biriktirebilirler.</a:t>
            </a:r>
          </a:p>
        </p:txBody>
      </p:sp>
    </p:spTree>
    <p:extLst>
      <p:ext uri="{BB962C8B-B14F-4D97-AF65-F5344CB8AC3E}">
        <p14:creationId xmlns:p14="http://schemas.microsoft.com/office/powerpoint/2010/main" val="2842074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Molibden</a:t>
            </a:r>
          </a:p>
        </p:txBody>
      </p:sp>
      <p:sp>
        <p:nvSpPr>
          <p:cNvPr id="3" name="2 İçerik Yer Tutucusu"/>
          <p:cNvSpPr>
            <a:spLocks noGrp="1"/>
          </p:cNvSpPr>
          <p:nvPr>
            <p:ph idx="1"/>
          </p:nvPr>
        </p:nvSpPr>
        <p:spPr>
          <a:xfrm>
            <a:off x="251520" y="1600200"/>
            <a:ext cx="8640960" cy="4530725"/>
          </a:xfrm>
        </p:spPr>
        <p:txBody>
          <a:bodyPr>
            <a:normAutofit/>
          </a:bodyPr>
          <a:lstStyle/>
          <a:p>
            <a:r>
              <a:rPr lang="en-US" sz="3600" dirty="0"/>
              <a:t>Mo</a:t>
            </a:r>
            <a:r>
              <a:rPr lang="tr-TR" sz="3600" dirty="0"/>
              <a:t> tüm dokulara dağılır ama en çok karaciğer, böbrek ve kemiklerde bulunur. </a:t>
            </a:r>
          </a:p>
          <a:p>
            <a:r>
              <a:rPr lang="tr-TR" sz="3600" dirty="0"/>
              <a:t>Başlıca idrarla ve daha az olarak da safrayla atılır.  </a:t>
            </a:r>
          </a:p>
          <a:p>
            <a:r>
              <a:rPr lang="tr-TR" sz="3600" dirty="0" err="1"/>
              <a:t>Laktasyondaki</a:t>
            </a:r>
            <a:r>
              <a:rPr lang="tr-TR" sz="3600" dirty="0"/>
              <a:t> hayvanlar sütle bunu çıkarabilirler.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tr-TR" b="1"/>
              <a:t>Molibden</a:t>
            </a:r>
          </a:p>
        </p:txBody>
      </p:sp>
      <p:sp>
        <p:nvSpPr>
          <p:cNvPr id="17411" name="Rectangle 3"/>
          <p:cNvSpPr>
            <a:spLocks noGrp="1" noChangeArrowheads="1"/>
          </p:cNvSpPr>
          <p:nvPr>
            <p:ph idx="1"/>
          </p:nvPr>
        </p:nvSpPr>
        <p:spPr>
          <a:xfrm>
            <a:off x="628650" y="1844824"/>
            <a:ext cx="7886700" cy="4351338"/>
          </a:xfrm>
        </p:spPr>
        <p:txBody>
          <a:bodyPr>
            <a:normAutofit/>
          </a:bodyPr>
          <a:lstStyle/>
          <a:p>
            <a:pPr eaLnBrk="1" hangingPunct="1">
              <a:buFont typeface="Wingdings" pitchFamily="2" charset="2"/>
              <a:buNone/>
              <a:defRPr/>
            </a:pPr>
            <a:r>
              <a:rPr lang="tr-TR" sz="3200" b="1" dirty="0"/>
              <a:t>Etki şekli</a:t>
            </a:r>
            <a:endParaRPr lang="tr-TR" sz="3200" dirty="0"/>
          </a:p>
          <a:p>
            <a:pPr eaLnBrk="1" hangingPunct="1">
              <a:defRPr/>
            </a:pPr>
            <a:r>
              <a:rPr lang="tr-TR" sz="3200" dirty="0"/>
              <a:t>Bakırın metabolizmasını bozar ve bununla ilgili bazı enzim sistemlerini engeller.</a:t>
            </a:r>
          </a:p>
          <a:p>
            <a:pPr eaLnBrk="1" hangingPunct="1">
              <a:defRPr/>
            </a:pPr>
            <a:r>
              <a:rPr lang="tr-TR" sz="3200" dirty="0"/>
              <a:t> </a:t>
            </a:r>
            <a:r>
              <a:rPr lang="tr-TR" sz="3200" i="1" dirty="0" err="1"/>
              <a:t>Suksinik</a:t>
            </a:r>
            <a:r>
              <a:rPr lang="tr-TR" sz="3200" i="1" dirty="0"/>
              <a:t> asit </a:t>
            </a:r>
            <a:r>
              <a:rPr lang="tr-TR" sz="3200" i="1" dirty="0" err="1"/>
              <a:t>oksidaz</a:t>
            </a:r>
            <a:r>
              <a:rPr lang="tr-TR" sz="3200" dirty="0"/>
              <a:t>, </a:t>
            </a:r>
            <a:r>
              <a:rPr lang="tr-TR" sz="3200" i="1" dirty="0"/>
              <a:t>sülfit </a:t>
            </a:r>
            <a:r>
              <a:rPr lang="tr-TR" sz="3200" i="1" dirty="0" err="1"/>
              <a:t>oksidaz</a:t>
            </a:r>
            <a:r>
              <a:rPr lang="tr-TR" sz="3200" dirty="0"/>
              <a:t>, </a:t>
            </a:r>
            <a:r>
              <a:rPr lang="tr-TR" sz="3200" i="1" dirty="0" err="1"/>
              <a:t>glutaminaz</a:t>
            </a:r>
            <a:r>
              <a:rPr lang="tr-TR" sz="3200" dirty="0"/>
              <a:t>, </a:t>
            </a:r>
            <a:r>
              <a:rPr lang="tr-TR" sz="3200" i="1" dirty="0" err="1"/>
              <a:t>kolinesteraz</a:t>
            </a:r>
            <a:r>
              <a:rPr lang="tr-TR" sz="3200" dirty="0"/>
              <a:t> ve </a:t>
            </a:r>
            <a:r>
              <a:rPr lang="tr-TR" sz="3200" i="1" dirty="0" err="1"/>
              <a:t>sitokrom</a:t>
            </a:r>
            <a:r>
              <a:rPr lang="tr-TR" sz="3200" i="1" dirty="0"/>
              <a:t> </a:t>
            </a:r>
            <a:r>
              <a:rPr lang="tr-TR" sz="3200" i="1" dirty="0" err="1"/>
              <a:t>oksidaz</a:t>
            </a:r>
            <a:r>
              <a:rPr lang="tr-TR" sz="3200" dirty="0"/>
              <a:t> gibi enzimler engellenir.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tr-TR" b="1"/>
              <a:t>Molibden</a:t>
            </a:r>
          </a:p>
        </p:txBody>
      </p:sp>
      <p:sp>
        <p:nvSpPr>
          <p:cNvPr id="58371" name="Rectangle 3"/>
          <p:cNvSpPr>
            <a:spLocks noGrp="1" noChangeArrowheads="1"/>
          </p:cNvSpPr>
          <p:nvPr>
            <p:ph idx="1"/>
          </p:nvPr>
        </p:nvSpPr>
        <p:spPr>
          <a:xfrm>
            <a:off x="0" y="1628775"/>
            <a:ext cx="8893175" cy="4968875"/>
          </a:xfrm>
        </p:spPr>
        <p:txBody>
          <a:bodyPr/>
          <a:lstStyle/>
          <a:p>
            <a:pPr eaLnBrk="1" hangingPunct="1">
              <a:buFontTx/>
              <a:buNone/>
            </a:pPr>
            <a:r>
              <a:rPr lang="tr-TR" b="1" dirty="0"/>
              <a:t>Klinik belirti ve lezyonlar</a:t>
            </a:r>
            <a:endParaRPr lang="tr-TR" dirty="0"/>
          </a:p>
          <a:p>
            <a:pPr eaLnBrk="1" hangingPunct="1"/>
            <a:r>
              <a:rPr lang="tr-TR" dirty="0">
                <a:solidFill>
                  <a:srgbClr val="002060"/>
                </a:solidFill>
              </a:rPr>
              <a:t>Sığırlarda gaz kabarcıklarıyla dolu sürgün dikkat çeker</a:t>
            </a:r>
            <a:r>
              <a:rPr lang="tr-TR" dirty="0">
                <a:solidFill>
                  <a:srgbClr val="FFC000"/>
                </a:solidFill>
              </a:rPr>
              <a:t>.  </a:t>
            </a:r>
          </a:p>
          <a:p>
            <a:pPr eaLnBrk="1" hangingPunct="1"/>
            <a:r>
              <a:rPr lang="tr-TR" dirty="0"/>
              <a:t>Sürgün hayvanların otlağa çıkmasını takiben genellikle 8-10 gün sonra ortaya çıkar; aynı gün veya 1.5 ay sonra da görülebilir.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tr-TR" b="1"/>
              <a:t>Molibden</a:t>
            </a:r>
          </a:p>
        </p:txBody>
      </p:sp>
      <p:sp>
        <p:nvSpPr>
          <p:cNvPr id="19459" name="Rectangle 3"/>
          <p:cNvSpPr>
            <a:spLocks noGrp="1" noChangeArrowheads="1"/>
          </p:cNvSpPr>
          <p:nvPr>
            <p:ph idx="1"/>
          </p:nvPr>
        </p:nvSpPr>
        <p:spPr>
          <a:xfrm>
            <a:off x="0" y="1484313"/>
            <a:ext cx="8893175" cy="5040312"/>
          </a:xfrm>
        </p:spPr>
        <p:txBody>
          <a:bodyPr/>
          <a:lstStyle/>
          <a:p>
            <a:pPr marL="0" indent="0" eaLnBrk="1" hangingPunct="1">
              <a:buFont typeface="Wingdings" pitchFamily="2" charset="2"/>
              <a:buNone/>
              <a:defRPr/>
            </a:pPr>
            <a:r>
              <a:rPr lang="tr-TR" b="1" dirty="0"/>
              <a:t>Sağaltım</a:t>
            </a:r>
            <a:endParaRPr lang="tr-TR" dirty="0"/>
          </a:p>
          <a:p>
            <a:pPr marL="361950" lvl="2" indent="0" eaLnBrk="1" hangingPunct="1">
              <a:defRPr/>
            </a:pPr>
            <a:r>
              <a:rPr lang="tr-TR" sz="2800" dirty="0"/>
              <a:t> </a:t>
            </a:r>
            <a:r>
              <a:rPr lang="tr-TR" sz="3200" dirty="0"/>
              <a:t>Zehirlenmenin sağaltımı veya önlenmesi için en iyi yöntem bakır uygulamaktır. </a:t>
            </a:r>
          </a:p>
          <a:p>
            <a:pPr marL="541338" lvl="3" indent="0" eaLnBrk="1" hangingPunct="1">
              <a:defRPr/>
            </a:pPr>
            <a:r>
              <a:rPr lang="tr-TR" dirty="0"/>
              <a:t> </a:t>
            </a:r>
            <a:r>
              <a:rPr lang="tr-TR" sz="2800" dirty="0"/>
              <a:t>Hayvanlardaki ishal, </a:t>
            </a:r>
            <a:r>
              <a:rPr lang="tr-TR" sz="2800" u="sng" dirty="0">
                <a:solidFill>
                  <a:srgbClr val="002060"/>
                </a:solidFill>
              </a:rPr>
              <a:t>danalara günde 1 g, ergin sığırlara 2 g bakır sülfat </a:t>
            </a:r>
            <a:r>
              <a:rPr lang="tr-TR" sz="2800" dirty="0"/>
              <a:t>vermekle denetim altına alınabilir.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680120"/>
          </a:xfrm>
        </p:spPr>
        <p:txBody>
          <a:bodyPr/>
          <a:lstStyle/>
          <a:p>
            <a:r>
              <a:rPr lang="tr-TR" dirty="0"/>
              <a:t>Kadmiyum</a:t>
            </a:r>
          </a:p>
        </p:txBody>
      </p:sp>
      <p:sp>
        <p:nvSpPr>
          <p:cNvPr id="3" name="İçerik Yer Tutucusu 2"/>
          <p:cNvSpPr>
            <a:spLocks noGrp="1"/>
          </p:cNvSpPr>
          <p:nvPr>
            <p:ph idx="1"/>
          </p:nvPr>
        </p:nvSpPr>
        <p:spPr>
          <a:xfrm>
            <a:off x="107504" y="908720"/>
            <a:ext cx="8734871" cy="5832648"/>
          </a:xfrm>
        </p:spPr>
        <p:txBody>
          <a:bodyPr/>
          <a:lstStyle/>
          <a:p>
            <a:r>
              <a:rPr lang="tr-TR" sz="2400" dirty="0"/>
              <a:t>Başlıca </a:t>
            </a:r>
            <a:r>
              <a:rPr lang="tr-TR" sz="2400" u="sng" dirty="0"/>
              <a:t>karaciğerde ve bazen de testis dokusunda </a:t>
            </a:r>
            <a:r>
              <a:rPr lang="tr-TR" sz="2400" dirty="0"/>
              <a:t>hasara yol açar. </a:t>
            </a:r>
          </a:p>
          <a:p>
            <a:r>
              <a:rPr lang="tr-TR" sz="2400" dirty="0"/>
              <a:t>Hücre içine giren serbest </a:t>
            </a:r>
            <a:r>
              <a:rPr lang="tr-TR" sz="2400" dirty="0" err="1"/>
              <a:t>Cd</a:t>
            </a:r>
            <a:r>
              <a:rPr lang="tr-TR" sz="2400" dirty="0"/>
              <a:t>, proteinlerin </a:t>
            </a:r>
            <a:r>
              <a:rPr lang="tr-TR" sz="2400" dirty="0" err="1"/>
              <a:t>sülfhidrilli</a:t>
            </a:r>
            <a:r>
              <a:rPr lang="tr-TR" sz="2400" dirty="0"/>
              <a:t> gruplarına bağlanarak, hücredeki redoks döngüsünü bozar, </a:t>
            </a:r>
            <a:r>
              <a:rPr lang="tr-TR" sz="2400" dirty="0" err="1"/>
              <a:t>glutatyonun</a:t>
            </a:r>
            <a:r>
              <a:rPr lang="tr-TR" sz="2400" dirty="0"/>
              <a:t> tükenmesine ve böylece hücre içinde hasara yol açar.</a:t>
            </a:r>
          </a:p>
          <a:p>
            <a:r>
              <a:rPr lang="tr-TR" sz="2400" dirty="0"/>
              <a:t>Ca, </a:t>
            </a:r>
            <a:r>
              <a:rPr lang="tr-TR" sz="2400" dirty="0" err="1"/>
              <a:t>Zn</a:t>
            </a:r>
            <a:r>
              <a:rPr lang="tr-TR" sz="2400" dirty="0"/>
              <a:t> gibi diğer </a:t>
            </a:r>
            <a:r>
              <a:rPr lang="tr-TR" sz="2400" dirty="0" err="1"/>
              <a:t>divalan</a:t>
            </a:r>
            <a:r>
              <a:rPr lang="tr-TR" sz="2400" dirty="0"/>
              <a:t> katyonlara benzerliği nedeniyle, onların </a:t>
            </a:r>
            <a:r>
              <a:rPr lang="tr-TR" sz="2400" dirty="0" err="1"/>
              <a:t>metalloproteinlerdeki</a:t>
            </a:r>
            <a:r>
              <a:rPr lang="tr-TR" sz="2400" dirty="0"/>
              <a:t> bağlanma yerlerine bağlanarak normal fonksiyonlarını yapmalarını engeller (Testiste çinkoyu bağlanma yerlerinden kopararak yaygın </a:t>
            </a:r>
            <a:r>
              <a:rPr lang="tr-TR" sz="2400" dirty="0" err="1"/>
              <a:t>apoptozis</a:t>
            </a:r>
            <a:r>
              <a:rPr lang="tr-TR" sz="2400" dirty="0"/>
              <a:t> ve nekroza yol açar).</a:t>
            </a:r>
          </a:p>
        </p:txBody>
      </p:sp>
    </p:spTree>
    <p:extLst>
      <p:ext uri="{BB962C8B-B14F-4D97-AF65-F5344CB8AC3E}">
        <p14:creationId xmlns:p14="http://schemas.microsoft.com/office/powerpoint/2010/main" val="431431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1188" y="277813"/>
            <a:ext cx="8075612" cy="919162"/>
          </a:xfrm>
        </p:spPr>
        <p:txBody>
          <a:bodyPr/>
          <a:lstStyle/>
          <a:p>
            <a:pPr eaLnBrk="1" hangingPunct="1">
              <a:defRPr/>
            </a:pPr>
            <a:r>
              <a:rPr lang="tr-TR" b="1"/>
              <a:t>Molibden</a:t>
            </a:r>
          </a:p>
        </p:txBody>
      </p:sp>
      <p:sp>
        <p:nvSpPr>
          <p:cNvPr id="20483" name="Rectangle 3"/>
          <p:cNvSpPr>
            <a:spLocks noGrp="1" noChangeArrowheads="1"/>
          </p:cNvSpPr>
          <p:nvPr>
            <p:ph idx="1"/>
          </p:nvPr>
        </p:nvSpPr>
        <p:spPr>
          <a:xfrm>
            <a:off x="0" y="1268413"/>
            <a:ext cx="8964613" cy="5400675"/>
          </a:xfrm>
        </p:spPr>
        <p:txBody>
          <a:bodyPr/>
          <a:lstStyle/>
          <a:p>
            <a:pPr marL="358775" lvl="2" indent="0" eaLnBrk="1" hangingPunct="1">
              <a:defRPr/>
            </a:pPr>
            <a:r>
              <a:rPr lang="tr-TR" sz="2800" dirty="0"/>
              <a:t> </a:t>
            </a:r>
            <a:r>
              <a:rPr lang="tr-TR" sz="3600" dirty="0"/>
              <a:t>Herhangi bir yörede, bitkilerde fazla miktarda molibden bulunmasından dolayı oluşacak kronik zehirlenmeleri önlemek için, hayvanların yalama taşları veya tuzlarına </a:t>
            </a:r>
            <a:r>
              <a:rPr lang="tr-TR" sz="3600" u="sng" dirty="0">
                <a:solidFill>
                  <a:srgbClr val="002060"/>
                </a:solidFill>
              </a:rPr>
              <a:t>%1-5 yoğunlukta bakır </a:t>
            </a:r>
            <a:r>
              <a:rPr lang="tr-TR" sz="3600" dirty="0"/>
              <a:t>katılmalıdır. </a:t>
            </a:r>
          </a:p>
          <a:p>
            <a:pPr marL="538163" lvl="3" indent="0" eaLnBrk="1" hangingPunct="1">
              <a:defRPr/>
            </a:pPr>
            <a:endParaRPr lang="tr-TR"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tr-TR" b="1"/>
              <a:t>Molibden</a:t>
            </a:r>
          </a:p>
        </p:txBody>
      </p:sp>
      <p:sp>
        <p:nvSpPr>
          <p:cNvPr id="104451" name="Rectangle 3"/>
          <p:cNvSpPr>
            <a:spLocks noGrp="1" noChangeArrowheads="1"/>
          </p:cNvSpPr>
          <p:nvPr>
            <p:ph idx="1"/>
          </p:nvPr>
        </p:nvSpPr>
        <p:spPr>
          <a:xfrm>
            <a:off x="107950" y="1484313"/>
            <a:ext cx="8856663" cy="4646612"/>
          </a:xfrm>
        </p:spPr>
        <p:txBody>
          <a:bodyPr/>
          <a:lstStyle/>
          <a:p>
            <a:pPr lvl="3" eaLnBrk="1" hangingPunct="1">
              <a:defRPr/>
            </a:pPr>
            <a:r>
              <a:rPr lang="tr-TR" sz="2800" u="sng" dirty="0"/>
              <a:t>Koruyucu olarak </a:t>
            </a:r>
            <a:r>
              <a:rPr lang="tr-TR" sz="2800" dirty="0"/>
              <a:t>bakırın organik bileşiklerinden de yararlanılabilir. Bu amaçla, en fazla kullanılan organik bakır bileşiği </a:t>
            </a:r>
            <a:r>
              <a:rPr lang="tr-TR" sz="2800" u="sng" dirty="0">
                <a:solidFill>
                  <a:srgbClr val="002060"/>
                </a:solidFill>
              </a:rPr>
              <a:t>bakır </a:t>
            </a:r>
            <a:r>
              <a:rPr lang="tr-TR" sz="2800" u="sng" dirty="0" err="1">
                <a:solidFill>
                  <a:srgbClr val="002060"/>
                </a:solidFill>
              </a:rPr>
              <a:t>glisinattır</a:t>
            </a:r>
            <a:r>
              <a:rPr lang="tr-TR" sz="2800" dirty="0"/>
              <a:t>. Bu madde DA yolla danalara 60 mg, ergin sığırlara 120 mg dozda verildiğinde onları 3-9 ay süreyle molibden zehirlenmesine karşı koruyabilmektedir. </a:t>
            </a:r>
          </a:p>
          <a:p>
            <a:pPr lvl="3" eaLnBrk="1" hangingPunct="1">
              <a:defRPr/>
            </a:pPr>
            <a:r>
              <a:rPr lang="tr-TR" sz="2800" dirty="0"/>
              <a:t> 450 mg bakır + 450 mg kobalt/45 kg dozda, 1 hafta arayla ve 4-6 hafta süreyle ağızdan yapılan uygulama da faydalı olmaktadır.</a:t>
            </a:r>
          </a:p>
          <a:p>
            <a:pPr eaLnBrk="1" hangingPunct="1">
              <a:defRPr/>
            </a:pP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195513" y="457200"/>
            <a:ext cx="6491287" cy="1027113"/>
          </a:xfrm>
        </p:spPr>
        <p:txBody>
          <a:bodyPr/>
          <a:lstStyle/>
          <a:p>
            <a:pPr eaLnBrk="1" hangingPunct="1"/>
            <a:r>
              <a:rPr lang="tr-TR" b="1"/>
              <a:t>Selenyum</a:t>
            </a:r>
            <a:r>
              <a:rPr lang="tr-TR"/>
              <a:t> </a:t>
            </a:r>
          </a:p>
        </p:txBody>
      </p:sp>
      <p:sp>
        <p:nvSpPr>
          <p:cNvPr id="64515" name="Rectangle 3"/>
          <p:cNvSpPr>
            <a:spLocks noGrp="1" noChangeArrowheads="1"/>
          </p:cNvSpPr>
          <p:nvPr>
            <p:ph idx="1"/>
          </p:nvPr>
        </p:nvSpPr>
        <p:spPr>
          <a:xfrm>
            <a:off x="0" y="1484313"/>
            <a:ext cx="8893175" cy="4537075"/>
          </a:xfrm>
        </p:spPr>
        <p:txBody>
          <a:bodyPr>
            <a:normAutofit/>
          </a:bodyPr>
          <a:lstStyle/>
          <a:p>
            <a:pPr eaLnBrk="1" hangingPunct="1"/>
            <a:r>
              <a:rPr lang="tr-TR" sz="2800" dirty="0"/>
              <a:t>Hayvan yemleri normalde </a:t>
            </a:r>
            <a:r>
              <a:rPr lang="en-US" sz="2800" dirty="0"/>
              <a:t>0.1</a:t>
            </a:r>
            <a:r>
              <a:rPr lang="tr-TR" sz="2800" dirty="0"/>
              <a:t>-</a:t>
            </a:r>
            <a:r>
              <a:rPr lang="en-US" sz="2800" dirty="0"/>
              <a:t>0.38 mg/kg </a:t>
            </a:r>
            <a:r>
              <a:rPr lang="tr-TR" sz="2800" dirty="0"/>
              <a:t>Se içerir. </a:t>
            </a:r>
          </a:p>
          <a:p>
            <a:pPr eaLnBrk="1" hangingPunct="1"/>
            <a:r>
              <a:rPr lang="tr-TR" sz="2800" dirty="0"/>
              <a:t>Bazı bitkiler topraktaki selenyumu yapılarında biriktirebilirler; hatta bazıları gelişmeleri için selenyuma gerek duyarlar. </a:t>
            </a:r>
          </a:p>
          <a:p>
            <a:pPr lvl="1" eaLnBrk="1" hangingPunct="1"/>
            <a:r>
              <a:rPr lang="tr-TR" sz="2800" dirty="0">
                <a:solidFill>
                  <a:srgbClr val="002060"/>
                </a:solidFill>
              </a:rPr>
              <a:t>Hayvanlar için esas tehlikeyi yapılarında selenyumu biriktiren bu bitkiler oluşturur (</a:t>
            </a:r>
            <a:r>
              <a:rPr lang="tr-TR" sz="2800" dirty="0" err="1">
                <a:solidFill>
                  <a:srgbClr val="002060"/>
                </a:solidFill>
              </a:rPr>
              <a:t>Astragalus</a:t>
            </a:r>
            <a:r>
              <a:rPr lang="tr-TR" sz="2800" dirty="0">
                <a:solidFill>
                  <a:srgbClr val="002060"/>
                </a:solidFill>
              </a:rPr>
              <a:t> türleri-Geven)</a:t>
            </a:r>
          </a:p>
        </p:txBody>
      </p:sp>
      <p:pic>
        <p:nvPicPr>
          <p:cNvPr id="3" name="Resim 2">
            <a:extLst>
              <a:ext uri="{FF2B5EF4-FFF2-40B4-BE49-F238E27FC236}">
                <a16:creationId xmlns:a16="http://schemas.microsoft.com/office/drawing/2014/main" id="{36F09CF8-0D39-4182-A695-AF53E787501B}"/>
              </a:ext>
            </a:extLst>
          </p:cNvPr>
          <p:cNvPicPr>
            <a:picLocks noChangeAspect="1"/>
          </p:cNvPicPr>
          <p:nvPr/>
        </p:nvPicPr>
        <p:blipFill>
          <a:blip r:embed="rId2"/>
          <a:stretch>
            <a:fillRect/>
          </a:stretch>
        </p:blipFill>
        <p:spPr>
          <a:xfrm>
            <a:off x="827584" y="4151165"/>
            <a:ext cx="2324100" cy="1962150"/>
          </a:xfrm>
          <a:prstGeom prst="rect">
            <a:avLst/>
          </a:prstGeom>
        </p:spPr>
      </p:pic>
      <p:pic>
        <p:nvPicPr>
          <p:cNvPr id="4" name="Resim 3">
            <a:extLst>
              <a:ext uri="{FF2B5EF4-FFF2-40B4-BE49-F238E27FC236}">
                <a16:creationId xmlns:a16="http://schemas.microsoft.com/office/drawing/2014/main" id="{49235311-4446-4FE3-921A-8114BCF531AB}"/>
              </a:ext>
            </a:extLst>
          </p:cNvPr>
          <p:cNvPicPr>
            <a:picLocks noChangeAspect="1"/>
          </p:cNvPicPr>
          <p:nvPr/>
        </p:nvPicPr>
        <p:blipFill>
          <a:blip r:embed="rId3"/>
          <a:stretch>
            <a:fillRect/>
          </a:stretch>
        </p:blipFill>
        <p:spPr>
          <a:xfrm>
            <a:off x="4633645" y="4362748"/>
            <a:ext cx="2619375" cy="174307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tr-TR" b="1"/>
              <a:t>Selenyum</a:t>
            </a:r>
          </a:p>
        </p:txBody>
      </p:sp>
      <p:sp>
        <p:nvSpPr>
          <p:cNvPr id="24579" name="Rectangle 3"/>
          <p:cNvSpPr>
            <a:spLocks noGrp="1" noChangeArrowheads="1"/>
          </p:cNvSpPr>
          <p:nvPr>
            <p:ph idx="1"/>
          </p:nvPr>
        </p:nvSpPr>
        <p:spPr>
          <a:xfrm>
            <a:off x="179512" y="1600200"/>
            <a:ext cx="8712968" cy="5257800"/>
          </a:xfrm>
        </p:spPr>
        <p:txBody>
          <a:bodyPr/>
          <a:lstStyle/>
          <a:p>
            <a:pPr eaLnBrk="1" hangingPunct="1">
              <a:buFont typeface="Wingdings" pitchFamily="2" charset="2"/>
              <a:buNone/>
              <a:defRPr/>
            </a:pPr>
            <a:r>
              <a:rPr lang="tr-TR" sz="2800" b="1" dirty="0"/>
              <a:t>Klinik belirti ve lezyonlar</a:t>
            </a:r>
          </a:p>
          <a:p>
            <a:pPr eaLnBrk="1" hangingPunct="1">
              <a:defRPr/>
            </a:pPr>
            <a:r>
              <a:rPr lang="tr-TR" sz="2800" dirty="0"/>
              <a:t>Akut ve kronik tipte zehirlenmeler görülür;</a:t>
            </a:r>
          </a:p>
          <a:p>
            <a:pPr eaLnBrk="1" hangingPunct="1">
              <a:defRPr/>
            </a:pPr>
            <a:r>
              <a:rPr lang="tr-TR" sz="2400" dirty="0"/>
              <a:t> Dikkat: </a:t>
            </a:r>
            <a:r>
              <a:rPr lang="tr-TR" sz="2000" dirty="0"/>
              <a:t>Eskiden kör sendeleme </a:t>
            </a:r>
            <a:r>
              <a:rPr lang="tr-TR" sz="2000" dirty="0" err="1"/>
              <a:t>subakut</a:t>
            </a:r>
            <a:r>
              <a:rPr lang="tr-TR" sz="2000" dirty="0"/>
              <a:t> Se zehirlenmesi olarak tanımlanmaktaydı. Ancak selenyumdan zengin topraklar aşırı kükürt de bulundurdukları ve yüksek </a:t>
            </a:r>
            <a:r>
              <a:rPr lang="tr-TR" sz="2000" dirty="0" err="1"/>
              <a:t>alkalineteye</a:t>
            </a:r>
            <a:r>
              <a:rPr lang="tr-TR" sz="2000" dirty="0"/>
              <a:t> sahip olmaları nedeniyle kör sendelemenin yalnız başına sadece Se bileşikleriyle olamayacağı, alkaloit zehirlenmesi, dengesiz beslenme veya </a:t>
            </a:r>
            <a:r>
              <a:rPr lang="tr-TR" sz="2000" dirty="0" err="1"/>
              <a:t>poliensefalomalaziye</a:t>
            </a:r>
            <a:r>
              <a:rPr lang="tr-TR" sz="2000" dirty="0"/>
              <a:t> neden olan diğer faktörlerin de zehirlenmeye katılabileceği ifade edilmektedir. Dolayısıyla sadece Se zehirlenmesiyle ilişkilendirilemeyeceği, kükürt ve alkaloit içeren bitkilerin de benzer belirtiler gösterebileceği bildirilmiştir. Buna rağmen kör sendeleme hastalığını halen sadece selenyuma bağlayan kaynaklara rastlanmaktadır.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95288" y="274638"/>
            <a:ext cx="8291512" cy="633412"/>
          </a:xfrm>
        </p:spPr>
        <p:txBody>
          <a:bodyPr/>
          <a:lstStyle/>
          <a:p>
            <a:pPr eaLnBrk="1" hangingPunct="1">
              <a:defRPr/>
            </a:pPr>
            <a:r>
              <a:rPr lang="tr-TR" sz="3600" b="1" dirty="0"/>
              <a:t>Selenyum</a:t>
            </a:r>
          </a:p>
        </p:txBody>
      </p:sp>
      <p:sp>
        <p:nvSpPr>
          <p:cNvPr id="25603" name="Rectangle 3"/>
          <p:cNvSpPr>
            <a:spLocks noGrp="1" noRot="1" noChangeArrowheads="1"/>
          </p:cNvSpPr>
          <p:nvPr>
            <p:ph idx="1"/>
          </p:nvPr>
        </p:nvSpPr>
        <p:spPr>
          <a:xfrm>
            <a:off x="107504" y="1412776"/>
            <a:ext cx="8857109" cy="5111849"/>
          </a:xfrm>
        </p:spPr>
        <p:txBody>
          <a:bodyPr/>
          <a:lstStyle/>
          <a:p>
            <a:pPr eaLnBrk="1" hangingPunct="1">
              <a:lnSpc>
                <a:spcPct val="90000"/>
              </a:lnSpc>
              <a:buFont typeface="Arial" panose="020B0604020202020204" pitchFamily="34" charset="0"/>
              <a:buChar char="►"/>
              <a:defRPr/>
            </a:pPr>
            <a:r>
              <a:rPr lang="tr-TR" sz="2400" dirty="0">
                <a:solidFill>
                  <a:srgbClr val="002060"/>
                </a:solidFill>
              </a:rPr>
              <a:t>Gevişenlerde akut olaylar genellikle 8-10 saat sonra başlar ve bazen 36 saate kadar uzayabilir;  </a:t>
            </a:r>
          </a:p>
          <a:p>
            <a:pPr eaLnBrk="1" hangingPunct="1">
              <a:lnSpc>
                <a:spcPct val="90000"/>
              </a:lnSpc>
              <a:buFont typeface="Arial" panose="020B0604020202020204" pitchFamily="34" charset="0"/>
              <a:buChar char="►"/>
              <a:defRPr/>
            </a:pPr>
            <a:r>
              <a:rPr lang="tr-TR" sz="2400" dirty="0">
                <a:solidFill>
                  <a:srgbClr val="002060"/>
                </a:solidFill>
              </a:rPr>
              <a:t>En erken belirti solunumla atılmaya çalışılan </a:t>
            </a:r>
            <a:r>
              <a:rPr lang="tr-TR" sz="2400" u="sng" dirty="0" err="1">
                <a:solidFill>
                  <a:srgbClr val="002060"/>
                </a:solidFill>
              </a:rPr>
              <a:t>dimetilselenid</a:t>
            </a:r>
            <a:r>
              <a:rPr lang="tr-TR" sz="2400" dirty="0" err="1">
                <a:solidFill>
                  <a:srgbClr val="002060"/>
                </a:solidFill>
              </a:rPr>
              <a:t>’ten</a:t>
            </a:r>
            <a:r>
              <a:rPr lang="tr-TR" sz="2400" dirty="0">
                <a:solidFill>
                  <a:srgbClr val="002060"/>
                </a:solidFill>
              </a:rPr>
              <a:t> dolayı hayvanın nefesinin sarımsak kokmasıdır. </a:t>
            </a:r>
          </a:p>
          <a:p>
            <a:pPr eaLnBrk="1" hangingPunct="1">
              <a:lnSpc>
                <a:spcPct val="90000"/>
              </a:lnSpc>
              <a:buFont typeface="Arial" panose="020B0604020202020204" pitchFamily="34" charset="0"/>
              <a:buChar char="►"/>
              <a:defRPr/>
            </a:pPr>
            <a:r>
              <a:rPr lang="tr-TR" sz="2400" dirty="0">
                <a:solidFill>
                  <a:srgbClr val="002060"/>
                </a:solidFill>
              </a:rPr>
              <a:t>Bu belirtileri solunum güçlüğü, halsizlik (letarji), başın ve kulakların düşmesi, iştahsızlık, zayıflama, </a:t>
            </a:r>
            <a:r>
              <a:rPr lang="tr-TR" sz="2400" dirty="0" err="1">
                <a:solidFill>
                  <a:srgbClr val="002060"/>
                </a:solidFill>
              </a:rPr>
              <a:t>salivasyon</a:t>
            </a:r>
            <a:r>
              <a:rPr lang="tr-TR" sz="2400" dirty="0">
                <a:solidFill>
                  <a:srgbClr val="002060"/>
                </a:solidFill>
              </a:rPr>
              <a:t>, sulu </a:t>
            </a:r>
            <a:r>
              <a:rPr lang="tr-TR" sz="2400" dirty="0" err="1">
                <a:solidFill>
                  <a:srgbClr val="002060"/>
                </a:solidFill>
              </a:rPr>
              <a:t>diyare</a:t>
            </a:r>
            <a:r>
              <a:rPr lang="tr-TR" sz="2400" dirty="0">
                <a:solidFill>
                  <a:srgbClr val="002060"/>
                </a:solidFill>
              </a:rPr>
              <a:t>, ateş, terleme, taşikardi, diş gıcırdatma, sallantılı yürüme, </a:t>
            </a:r>
            <a:r>
              <a:rPr lang="tr-TR" sz="2400" dirty="0" err="1">
                <a:solidFill>
                  <a:srgbClr val="002060"/>
                </a:solidFill>
              </a:rPr>
              <a:t>tetanik</a:t>
            </a:r>
            <a:r>
              <a:rPr lang="tr-TR" sz="2400" dirty="0">
                <a:solidFill>
                  <a:srgbClr val="002060"/>
                </a:solidFill>
              </a:rPr>
              <a:t> spazmlar ve/veya ölüm takip eder.  </a:t>
            </a:r>
            <a:r>
              <a:rPr lang="tr-TR" sz="2400" dirty="0" err="1">
                <a:solidFill>
                  <a:srgbClr val="002060"/>
                </a:solidFill>
              </a:rPr>
              <a:t>Prognoz</a:t>
            </a:r>
            <a:r>
              <a:rPr lang="tr-TR" sz="2400" dirty="0">
                <a:solidFill>
                  <a:srgbClr val="002060"/>
                </a:solidFill>
              </a:rPr>
              <a:t> kötüdür.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277813"/>
            <a:ext cx="8218487" cy="704850"/>
          </a:xfrm>
        </p:spPr>
        <p:txBody>
          <a:bodyPr/>
          <a:lstStyle/>
          <a:p>
            <a:pPr eaLnBrk="1" hangingPunct="1">
              <a:defRPr/>
            </a:pPr>
            <a:r>
              <a:rPr lang="tr-TR" sz="3800" b="1"/>
              <a:t>Selenyum</a:t>
            </a:r>
          </a:p>
        </p:txBody>
      </p:sp>
      <p:sp>
        <p:nvSpPr>
          <p:cNvPr id="27651" name="Rectangle 3"/>
          <p:cNvSpPr>
            <a:spLocks noGrp="1" noChangeArrowheads="1"/>
          </p:cNvSpPr>
          <p:nvPr>
            <p:ph idx="1"/>
          </p:nvPr>
        </p:nvSpPr>
        <p:spPr>
          <a:xfrm>
            <a:off x="0" y="1196975"/>
            <a:ext cx="8964613" cy="5661025"/>
          </a:xfrm>
        </p:spPr>
        <p:txBody>
          <a:bodyPr/>
          <a:lstStyle/>
          <a:p>
            <a:pPr eaLnBrk="1" hangingPunct="1">
              <a:defRPr/>
            </a:pPr>
            <a:r>
              <a:rPr lang="tr-TR" sz="2800" dirty="0"/>
              <a:t>Kronik zehirlenme (</a:t>
            </a:r>
            <a:r>
              <a:rPr lang="tr-TR" sz="2800" b="1" dirty="0"/>
              <a:t>alkali hastalığı</a:t>
            </a:r>
            <a:r>
              <a:rPr lang="tr-TR" sz="2800" dirty="0"/>
              <a:t>) tahıl ya da otlarda bulunan düşük düzeydeki selenyumun uzun süre alınması sonucudur; 5 </a:t>
            </a:r>
            <a:r>
              <a:rPr lang="tr-TR" sz="2800" dirty="0" err="1"/>
              <a:t>ppm</a:t>
            </a:r>
            <a:r>
              <a:rPr lang="tr-TR" sz="2800" dirty="0"/>
              <a:t> ya da daha fazla miktarda selenyum içeren yem ve bitkilerin yenilmesi ile at, sığır ve domuzlarda birkaç haftada kronik zehirlenme oluşabilir. Etkilenen hayvanlarda, </a:t>
            </a:r>
          </a:p>
          <a:p>
            <a:pPr lvl="2" eaLnBrk="1" hangingPunct="1">
              <a:defRPr/>
            </a:pPr>
            <a:r>
              <a:rPr lang="tr-TR" sz="2400" dirty="0"/>
              <a:t>Kısmi körlük, </a:t>
            </a:r>
            <a:r>
              <a:rPr lang="tr-TR" sz="2400" dirty="0" err="1"/>
              <a:t>parezis</a:t>
            </a:r>
            <a:r>
              <a:rPr lang="tr-TR" sz="2400" dirty="0"/>
              <a:t>, dengesizlik, letarji, çevre damarlarda dolaşım yetmezliği, </a:t>
            </a:r>
          </a:p>
          <a:p>
            <a:pPr lvl="2" eaLnBrk="1" hangingPunct="1">
              <a:defRPr/>
            </a:pPr>
            <a:r>
              <a:rPr lang="tr-TR" sz="2400" dirty="0">
                <a:solidFill>
                  <a:srgbClr val="002060"/>
                </a:solidFill>
              </a:rPr>
              <a:t>Tırnak ve kıl örtüsünde bozukluk ve topallık çok </a:t>
            </a:r>
            <a:r>
              <a:rPr lang="tr-TR" sz="2400" dirty="0"/>
              <a:t>belirgindir.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7200" y="277813"/>
            <a:ext cx="3538736" cy="3034680"/>
          </a:xfrm>
          <a:prstGeom prst="rect">
            <a:avLst/>
          </a:prstGeom>
        </p:spPr>
      </p:pic>
      <p:pic>
        <p:nvPicPr>
          <p:cNvPr id="5" name="Resim 4"/>
          <p:cNvPicPr>
            <a:picLocks noChangeAspect="1"/>
          </p:cNvPicPr>
          <p:nvPr/>
        </p:nvPicPr>
        <p:blipFill>
          <a:blip r:embed="rId3"/>
          <a:stretch>
            <a:fillRect/>
          </a:stretch>
        </p:blipFill>
        <p:spPr>
          <a:xfrm>
            <a:off x="4355976" y="306828"/>
            <a:ext cx="3985393" cy="2987569"/>
          </a:xfrm>
          <a:prstGeom prst="rect">
            <a:avLst/>
          </a:prstGeom>
        </p:spPr>
      </p:pic>
      <p:pic>
        <p:nvPicPr>
          <p:cNvPr id="3" name="Resim 2"/>
          <p:cNvPicPr>
            <a:picLocks noChangeAspect="1"/>
          </p:cNvPicPr>
          <p:nvPr/>
        </p:nvPicPr>
        <p:blipFill>
          <a:blip r:embed="rId4"/>
          <a:stretch>
            <a:fillRect/>
          </a:stretch>
        </p:blipFill>
        <p:spPr>
          <a:xfrm>
            <a:off x="1691680" y="3573016"/>
            <a:ext cx="4334247" cy="3046292"/>
          </a:xfrm>
          <a:prstGeom prst="rect">
            <a:avLst/>
          </a:prstGeom>
        </p:spPr>
      </p:pic>
    </p:spTree>
    <p:extLst>
      <p:ext uri="{BB962C8B-B14F-4D97-AF65-F5344CB8AC3E}">
        <p14:creationId xmlns:p14="http://schemas.microsoft.com/office/powerpoint/2010/main" val="2450790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8229600" cy="774923"/>
          </a:xfrm>
        </p:spPr>
        <p:txBody>
          <a:bodyPr/>
          <a:lstStyle/>
          <a:p>
            <a:pPr eaLnBrk="1" hangingPunct="1">
              <a:defRPr/>
            </a:pPr>
            <a:r>
              <a:rPr lang="tr-TR" b="1" dirty="0"/>
              <a:t>Selenyum</a:t>
            </a:r>
          </a:p>
        </p:txBody>
      </p:sp>
      <p:sp>
        <p:nvSpPr>
          <p:cNvPr id="28675" name="Rectangle 3"/>
          <p:cNvSpPr>
            <a:spLocks noGrp="1" noChangeArrowheads="1"/>
          </p:cNvSpPr>
          <p:nvPr>
            <p:ph idx="1"/>
          </p:nvPr>
        </p:nvSpPr>
        <p:spPr>
          <a:xfrm>
            <a:off x="251520" y="1052736"/>
            <a:ext cx="8712968" cy="5805264"/>
          </a:xfrm>
        </p:spPr>
        <p:txBody>
          <a:bodyPr/>
          <a:lstStyle/>
          <a:p>
            <a:pPr marL="0" indent="0" eaLnBrk="1" hangingPunct="1">
              <a:buFont typeface="Wingdings" pitchFamily="2" charset="2"/>
              <a:buNone/>
              <a:defRPr/>
            </a:pPr>
            <a:r>
              <a:rPr lang="tr-TR" sz="2400" b="1" dirty="0"/>
              <a:t>Tanı</a:t>
            </a:r>
            <a:endParaRPr lang="tr-TR" sz="2400" dirty="0"/>
          </a:p>
          <a:p>
            <a:pPr marL="720725" lvl="4" indent="0" eaLnBrk="1" hangingPunct="1">
              <a:defRPr/>
            </a:pPr>
            <a:r>
              <a:rPr lang="tr-TR" sz="2400" dirty="0"/>
              <a:t> Selenyum zehirlenmelerinde belirtilere göre klinik tanı yapılabilir. </a:t>
            </a:r>
          </a:p>
          <a:p>
            <a:pPr marL="720725" lvl="4" indent="0" eaLnBrk="1" hangingPunct="1">
              <a:defRPr/>
            </a:pPr>
            <a:r>
              <a:rPr lang="tr-TR" sz="2400" dirty="0"/>
              <a:t> Yöredeki bitki florası, tahıllar ya da kullanılan yemler ile mide-bağırsak içeriği ve organlardaki selenyum yoğunluğu belirlenerek tanının teyit edilmesi gerekir. </a:t>
            </a:r>
          </a:p>
          <a:p>
            <a:pPr marL="720725" lvl="4" indent="0" eaLnBrk="1" hangingPunct="1">
              <a:defRPr/>
            </a:pPr>
            <a:r>
              <a:rPr lang="tr-TR" sz="2400" dirty="0"/>
              <a:t>Hayvanın nefesinde sarımsak kokusu algılanabilir; bu bulgu akut zehirlenmelerde daha belirgin olmasına rağmen kronik zehirlenmelerde de rastlanabilir. Bu koku, uçucu nitelikteki </a:t>
            </a:r>
            <a:r>
              <a:rPr lang="tr-TR" sz="2400" dirty="0" err="1"/>
              <a:t>metilli</a:t>
            </a:r>
            <a:r>
              <a:rPr lang="tr-TR" sz="2400" dirty="0"/>
              <a:t> selenyum </a:t>
            </a:r>
            <a:r>
              <a:rPr lang="tr-TR" sz="2400" dirty="0" err="1"/>
              <a:t>metabolitlerinin</a:t>
            </a:r>
            <a:r>
              <a:rPr lang="tr-TR" sz="2400" dirty="0"/>
              <a:t> solunumla uzaklaştırılmasıyla oluşmakta ama akut zehirlenmeden ancak 1-2 gün sonrasına kadar kalabilmektedir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277813"/>
            <a:ext cx="8147050" cy="704850"/>
          </a:xfrm>
        </p:spPr>
        <p:txBody>
          <a:bodyPr/>
          <a:lstStyle/>
          <a:p>
            <a:pPr eaLnBrk="1" hangingPunct="1">
              <a:defRPr/>
            </a:pPr>
            <a:r>
              <a:rPr lang="tr-TR" sz="3200" b="1" dirty="0"/>
              <a:t>Selenyum-Sağaltım</a:t>
            </a:r>
          </a:p>
        </p:txBody>
      </p:sp>
      <p:sp>
        <p:nvSpPr>
          <p:cNvPr id="29699" name="Rectangle 3"/>
          <p:cNvSpPr>
            <a:spLocks noGrp="1" noChangeArrowheads="1"/>
          </p:cNvSpPr>
          <p:nvPr>
            <p:ph idx="1"/>
          </p:nvPr>
        </p:nvSpPr>
        <p:spPr>
          <a:xfrm>
            <a:off x="179512" y="980728"/>
            <a:ext cx="8785101" cy="5688360"/>
          </a:xfrm>
        </p:spPr>
        <p:txBody>
          <a:bodyPr>
            <a:normAutofit/>
          </a:bodyPr>
          <a:lstStyle/>
          <a:p>
            <a:pPr eaLnBrk="1" hangingPunct="1">
              <a:defRPr/>
            </a:pPr>
            <a:r>
              <a:rPr lang="tr-TR" sz="2800" dirty="0"/>
              <a:t>Selenyum kaynağı uzaklaştırılır (Yemde ki </a:t>
            </a:r>
            <a:r>
              <a:rPr lang="tr-TR" sz="2800" dirty="0" err="1"/>
              <a:t>max</a:t>
            </a:r>
            <a:r>
              <a:rPr lang="tr-TR" sz="2800" dirty="0"/>
              <a:t>. miktar sığır ve at için 5 </a:t>
            </a:r>
            <a:r>
              <a:rPr lang="tr-TR" sz="2800" dirty="0" err="1"/>
              <a:t>ppm</a:t>
            </a:r>
            <a:r>
              <a:rPr lang="tr-TR" sz="2800" dirty="0"/>
              <a:t>, domuz için 4 </a:t>
            </a:r>
            <a:r>
              <a:rPr lang="tr-TR" sz="2800" dirty="0" err="1"/>
              <a:t>ppm</a:t>
            </a:r>
            <a:r>
              <a:rPr lang="tr-TR" sz="2800" dirty="0"/>
              <a:t>, kanatlılar için 3 </a:t>
            </a:r>
            <a:r>
              <a:rPr lang="tr-TR" sz="2800" dirty="0" err="1"/>
              <a:t>ppm</a:t>
            </a:r>
            <a:r>
              <a:rPr lang="tr-TR" sz="2800" dirty="0"/>
              <a:t>, balıklar için 2 </a:t>
            </a:r>
            <a:r>
              <a:rPr lang="tr-TR" sz="2800" dirty="0" err="1"/>
              <a:t>ppm</a:t>
            </a:r>
            <a:r>
              <a:rPr lang="tr-TR" sz="2800" dirty="0"/>
              <a:t>)</a:t>
            </a:r>
          </a:p>
          <a:p>
            <a:pPr eaLnBrk="1" hangingPunct="1">
              <a:defRPr/>
            </a:pPr>
            <a:r>
              <a:rPr lang="tr-TR" sz="2800" dirty="0"/>
              <a:t>Genel uygulamalar,</a:t>
            </a:r>
          </a:p>
          <a:p>
            <a:pPr eaLnBrk="1" hangingPunct="1">
              <a:defRPr/>
            </a:pPr>
            <a:r>
              <a:rPr lang="tr-TR" sz="2800" dirty="0"/>
              <a:t>Yemdeki proteinin miktarı ve kalitesi iyileştirilir.</a:t>
            </a:r>
          </a:p>
          <a:p>
            <a:pPr eaLnBrk="1" hangingPunct="1">
              <a:defRPr/>
            </a:pPr>
            <a:r>
              <a:rPr lang="tr-TR" sz="2800" dirty="0"/>
              <a:t>Selenyum birikmesini önlemek için yemde kükürt miktarı artırılır.</a:t>
            </a:r>
          </a:p>
          <a:p>
            <a:pPr eaLnBrk="1" hangingPunct="1">
              <a:defRPr/>
            </a:pPr>
            <a:r>
              <a:rPr lang="tr-TR" sz="2800" dirty="0"/>
              <a:t>Akut olaylarda vitamin E faydalı olabilir. </a:t>
            </a:r>
          </a:p>
          <a:p>
            <a:pPr eaLnBrk="1" hangingPunct="1">
              <a:defRPr/>
            </a:pPr>
            <a:r>
              <a:rPr lang="tr-TR" sz="2800" dirty="0"/>
              <a:t>Akut zehirlenmelerde sistemik </a:t>
            </a:r>
            <a:r>
              <a:rPr lang="tr-TR" sz="2800" dirty="0" err="1"/>
              <a:t>glutatiyon</a:t>
            </a:r>
            <a:r>
              <a:rPr lang="tr-TR" sz="2800" dirty="0"/>
              <a:t> konsantrasyonlarını artırmak için </a:t>
            </a:r>
            <a:r>
              <a:rPr lang="tr-TR" sz="2800" dirty="0" err="1"/>
              <a:t>asetilsistein</a:t>
            </a:r>
            <a:r>
              <a:rPr lang="tr-TR" sz="2800" dirty="0"/>
              <a:t> uygulaması yararlı olur.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endParaRPr lang="tr-TR" dirty="0"/>
          </a:p>
        </p:txBody>
      </p:sp>
      <p:pic>
        <p:nvPicPr>
          <p:cNvPr id="71684" name="Picture 2"/>
          <p:cNvPicPr>
            <a:picLocks noChangeAspect="1" noChangeArrowheads="1"/>
          </p:cNvPicPr>
          <p:nvPr/>
        </p:nvPicPr>
        <p:blipFill>
          <a:blip r:embed="rId2" cstate="print"/>
          <a:srcRect/>
          <a:stretch>
            <a:fillRect/>
          </a:stretch>
        </p:blipFill>
        <p:spPr bwMode="auto">
          <a:xfrm>
            <a:off x="755576" y="431800"/>
            <a:ext cx="7200800" cy="60928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Kadmiyum</a:t>
            </a:r>
          </a:p>
        </p:txBody>
      </p:sp>
      <p:sp>
        <p:nvSpPr>
          <p:cNvPr id="3" name="İçerik Yer Tutucusu 2"/>
          <p:cNvSpPr>
            <a:spLocks noGrp="1"/>
          </p:cNvSpPr>
          <p:nvPr>
            <p:ph idx="1"/>
          </p:nvPr>
        </p:nvSpPr>
        <p:spPr>
          <a:xfrm>
            <a:off x="179512" y="1600200"/>
            <a:ext cx="8662863" cy="4997152"/>
          </a:xfrm>
        </p:spPr>
        <p:txBody>
          <a:bodyPr/>
          <a:lstStyle/>
          <a:p>
            <a:r>
              <a:rPr lang="tr-TR" sz="2400" dirty="0" err="1"/>
              <a:t>Cd</a:t>
            </a:r>
            <a:r>
              <a:rPr lang="tr-TR" sz="2400" dirty="0"/>
              <a:t>, </a:t>
            </a:r>
            <a:r>
              <a:rPr lang="tr-TR" sz="2400" dirty="0" err="1"/>
              <a:t>sisteinden</a:t>
            </a:r>
            <a:r>
              <a:rPr lang="tr-TR" sz="2400" dirty="0"/>
              <a:t> zengin bir protein olan </a:t>
            </a:r>
            <a:r>
              <a:rPr lang="tr-TR" sz="2400" dirty="0" err="1"/>
              <a:t>metallotiyoneine</a:t>
            </a:r>
            <a:r>
              <a:rPr lang="tr-TR" sz="2400" dirty="0"/>
              <a:t>  kolayca bağlanır ve üretimini indükler. </a:t>
            </a:r>
          </a:p>
          <a:p>
            <a:r>
              <a:rPr lang="tr-TR" sz="2400" dirty="0" err="1"/>
              <a:t>Metallotiyoneine</a:t>
            </a:r>
            <a:r>
              <a:rPr lang="tr-TR" sz="2400" dirty="0"/>
              <a:t> bağlanma, </a:t>
            </a:r>
            <a:r>
              <a:rPr lang="tr-TR" sz="2400" dirty="0" err="1"/>
              <a:t>Cd’un</a:t>
            </a:r>
            <a:r>
              <a:rPr lang="tr-TR" sz="2400" dirty="0"/>
              <a:t> kısmen hücrelere alınmasından ve safrada tutulmasından sorumlu olup atılmasını azaltır (uzun yarı ömür-insanlarda 10 yıldan daha fazla).</a:t>
            </a:r>
          </a:p>
          <a:p>
            <a:r>
              <a:rPr lang="tr-TR" sz="2400" dirty="0" err="1"/>
              <a:t>Cd’un</a:t>
            </a:r>
            <a:r>
              <a:rPr lang="tr-TR" sz="2400" dirty="0"/>
              <a:t> </a:t>
            </a:r>
            <a:r>
              <a:rPr lang="tr-TR" sz="2400" dirty="0" err="1"/>
              <a:t>hepatositlerde</a:t>
            </a:r>
            <a:r>
              <a:rPr lang="tr-TR" sz="2400" dirty="0"/>
              <a:t> </a:t>
            </a:r>
            <a:r>
              <a:rPr lang="tr-TR" sz="2400" dirty="0" err="1"/>
              <a:t>metallotiyoneine</a:t>
            </a:r>
            <a:r>
              <a:rPr lang="tr-TR" sz="2400" dirty="0"/>
              <a:t> bağlanması </a:t>
            </a:r>
            <a:r>
              <a:rPr lang="tr-TR" sz="2400" dirty="0" err="1"/>
              <a:t>hepatotoksisitenin</a:t>
            </a:r>
            <a:r>
              <a:rPr lang="tr-TR" sz="2400" dirty="0"/>
              <a:t> azalmasına neden olur. Ama </a:t>
            </a:r>
            <a:r>
              <a:rPr lang="tr-TR" sz="2400" dirty="0" err="1"/>
              <a:t>Cd-metallotiyonein</a:t>
            </a:r>
            <a:r>
              <a:rPr lang="tr-TR" sz="2400" dirty="0"/>
              <a:t> kompleksi böbreklerde </a:t>
            </a:r>
            <a:r>
              <a:rPr lang="tr-TR" sz="2400" dirty="0" err="1"/>
              <a:t>nefrotoksik</a:t>
            </a:r>
            <a:r>
              <a:rPr lang="tr-TR" sz="2400" dirty="0"/>
              <a:t> etkiye yol açar.</a:t>
            </a:r>
          </a:p>
        </p:txBody>
      </p:sp>
    </p:spTree>
    <p:extLst>
      <p:ext uri="{BB962C8B-B14F-4D97-AF65-F5344CB8AC3E}">
        <p14:creationId xmlns:p14="http://schemas.microsoft.com/office/powerpoint/2010/main" val="947404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971600" y="274638"/>
            <a:ext cx="7704088" cy="5962650"/>
          </a:xfrm>
        </p:spPr>
        <p:txBody>
          <a:bodyPr/>
          <a:lstStyle/>
          <a:p>
            <a:pPr eaLnBrk="1" hangingPunct="1">
              <a:defRPr/>
            </a:pPr>
            <a:r>
              <a:rPr lang="tr-TR" sz="4000" b="1" dirty="0"/>
              <a:t>İnorganik Maddeler</a:t>
            </a:r>
            <a:r>
              <a:rPr lang="tr-TR" b="1" dirty="0"/>
              <a:t/>
            </a:r>
            <a:br>
              <a:rPr lang="tr-TR" b="1" dirty="0"/>
            </a:br>
            <a:endParaRPr lang="tr-TR"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50" y="381000"/>
            <a:ext cx="8135938" cy="527050"/>
          </a:xfrm>
        </p:spPr>
        <p:txBody>
          <a:bodyPr>
            <a:normAutofit fontScale="90000"/>
          </a:bodyPr>
          <a:lstStyle/>
          <a:p>
            <a:pPr eaLnBrk="1" hangingPunct="1">
              <a:defRPr/>
            </a:pPr>
            <a:r>
              <a:rPr lang="tr-TR" b="1"/>
              <a:t>Nitrat ve Nitrit</a:t>
            </a:r>
          </a:p>
        </p:txBody>
      </p:sp>
      <p:sp>
        <p:nvSpPr>
          <p:cNvPr id="32771" name="Rectangle 3"/>
          <p:cNvSpPr>
            <a:spLocks noGrp="1" noChangeArrowheads="1"/>
          </p:cNvSpPr>
          <p:nvPr>
            <p:ph idx="1"/>
          </p:nvPr>
        </p:nvSpPr>
        <p:spPr>
          <a:xfrm>
            <a:off x="0" y="1341438"/>
            <a:ext cx="8964613" cy="5256212"/>
          </a:xfrm>
        </p:spPr>
        <p:txBody>
          <a:bodyPr/>
          <a:lstStyle/>
          <a:p>
            <a:pPr eaLnBrk="1" hangingPunct="1">
              <a:defRPr/>
            </a:pPr>
            <a:r>
              <a:rPr lang="tr-TR" sz="2400" dirty="0"/>
              <a:t>Tarımda azotlu gübrelerin yaygın şekilde kullanılması</a:t>
            </a:r>
          </a:p>
          <a:p>
            <a:pPr eaLnBrk="1" hangingPunct="1">
              <a:defRPr/>
            </a:pPr>
            <a:r>
              <a:rPr lang="tr-TR" sz="2400" dirty="0"/>
              <a:t>Bazı yabani ot ilaçlarının (</a:t>
            </a:r>
            <a:r>
              <a:rPr lang="tr-TR" sz="2400" dirty="0" err="1"/>
              <a:t>fenoksi</a:t>
            </a:r>
            <a:r>
              <a:rPr lang="tr-TR" sz="2400" dirty="0"/>
              <a:t> asetik asit türevleri-Agent </a:t>
            </a:r>
            <a:r>
              <a:rPr lang="tr-TR" sz="2400" dirty="0" err="1"/>
              <a:t>orange</a:t>
            </a:r>
            <a:r>
              <a:rPr lang="tr-TR" sz="2400" dirty="0"/>
              <a:t>- yasak- gibi) kullanılması.</a:t>
            </a:r>
          </a:p>
          <a:p>
            <a:pPr eaLnBrk="1" hangingPunct="1">
              <a:defRPr/>
            </a:pPr>
            <a:r>
              <a:rPr lang="tr-TR" sz="2400" dirty="0"/>
              <a:t>Toprak </a:t>
            </a:r>
            <a:r>
              <a:rPr lang="tr-TR" sz="2400" dirty="0" err="1"/>
              <a:t>pH’sının</a:t>
            </a:r>
            <a:r>
              <a:rPr lang="tr-TR" sz="2400" dirty="0"/>
              <a:t> düşmesi.</a:t>
            </a:r>
          </a:p>
          <a:p>
            <a:pPr eaLnBrk="1" hangingPunct="1">
              <a:defRPr/>
            </a:pPr>
            <a:r>
              <a:rPr lang="tr-TR" sz="2400" dirty="0"/>
              <a:t>Bazı element (molibden, fosfor, kükürt gibi) noksanlıkları.</a:t>
            </a:r>
          </a:p>
          <a:p>
            <a:pPr eaLnBrk="1" hangingPunct="1">
              <a:defRPr/>
            </a:pPr>
            <a:r>
              <a:rPr lang="tr-TR" sz="2400" dirty="0"/>
              <a:t>İnsan, hayvan ve endüstriyel artıklardan kaynaklanan azotla toprak, sular, tahıllar ve bitkilerin azot seviyesi giderek yükselir; hayvanlar için tehlikeli olabilecek düzeylerde nitratın bitki ve otlarda birikmesine yol açar.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tr-TR" b="1"/>
              <a:t>Nitrat ve Nitrit</a:t>
            </a:r>
          </a:p>
        </p:txBody>
      </p:sp>
      <p:sp>
        <p:nvSpPr>
          <p:cNvPr id="33795" name="Rectangle 3"/>
          <p:cNvSpPr>
            <a:spLocks noGrp="1" noChangeArrowheads="1"/>
          </p:cNvSpPr>
          <p:nvPr>
            <p:ph idx="1"/>
          </p:nvPr>
        </p:nvSpPr>
        <p:spPr>
          <a:xfrm>
            <a:off x="395536" y="1484784"/>
            <a:ext cx="8119814" cy="4692179"/>
          </a:xfrm>
        </p:spPr>
        <p:txBody>
          <a:bodyPr>
            <a:normAutofit/>
          </a:bodyPr>
          <a:lstStyle/>
          <a:p>
            <a:pPr eaLnBrk="1" hangingPunct="1">
              <a:defRPr/>
            </a:pPr>
            <a:r>
              <a:rPr lang="tr-TR" sz="3600" dirty="0"/>
              <a:t>Endüstriyel artıklar ve lağım suyu akıntıları, </a:t>
            </a:r>
          </a:p>
          <a:p>
            <a:pPr eaLnBrk="1" hangingPunct="1">
              <a:defRPr/>
            </a:pPr>
            <a:r>
              <a:rPr lang="tr-TR" sz="3600" dirty="0"/>
              <a:t>Petrol rafinerileri, yakıt ve gıda endüstrisi,</a:t>
            </a:r>
          </a:p>
          <a:p>
            <a:pPr eaLnBrk="1" hangingPunct="1">
              <a:defRPr/>
            </a:pPr>
            <a:r>
              <a:rPr lang="tr-TR" sz="3600" dirty="0"/>
              <a:t>Sucuk vb et ürünlerine nitrat-</a:t>
            </a:r>
            <a:r>
              <a:rPr lang="tr-TR" sz="3600" dirty="0" err="1"/>
              <a:t>nitrit</a:t>
            </a:r>
            <a:r>
              <a:rPr lang="tr-TR" sz="3600" dirty="0"/>
              <a:t> katılması</a:t>
            </a:r>
          </a:p>
          <a:p>
            <a:pPr eaLnBrk="1" hangingPunct="1">
              <a:buFont typeface="Wingdings" pitchFamily="2" charset="2"/>
              <a:buNone/>
              <a:defRPr/>
            </a:pPr>
            <a:r>
              <a:rPr lang="tr-TR" sz="3600" dirty="0"/>
              <a:t> zehirlenmelere yol açabilir.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4213" y="152400"/>
            <a:ext cx="6911975" cy="828675"/>
          </a:xfrm>
        </p:spPr>
        <p:txBody>
          <a:bodyPr/>
          <a:lstStyle/>
          <a:p>
            <a:pPr eaLnBrk="1" hangingPunct="1"/>
            <a:r>
              <a:rPr lang="tr-TR" b="1"/>
              <a:t>Nitrat ve Nitrit</a:t>
            </a:r>
          </a:p>
        </p:txBody>
      </p:sp>
      <p:sp>
        <p:nvSpPr>
          <p:cNvPr id="75779" name="Rectangle 3"/>
          <p:cNvSpPr>
            <a:spLocks noGrp="1" noChangeArrowheads="1"/>
          </p:cNvSpPr>
          <p:nvPr>
            <p:ph type="body" idx="1"/>
          </p:nvPr>
        </p:nvSpPr>
        <p:spPr>
          <a:xfrm>
            <a:off x="179388" y="1125538"/>
            <a:ext cx="8424862" cy="4824412"/>
          </a:xfrm>
        </p:spPr>
        <p:txBody>
          <a:bodyPr/>
          <a:lstStyle/>
          <a:p>
            <a:pPr eaLnBrk="1" hangingPunct="1">
              <a:buFontTx/>
              <a:buNone/>
            </a:pPr>
            <a:r>
              <a:rPr lang="tr-TR" b="1" dirty="0"/>
              <a:t>Zehirliliği</a:t>
            </a:r>
            <a:endParaRPr lang="tr-TR" dirty="0"/>
          </a:p>
          <a:p>
            <a:pPr eaLnBrk="1" hangingPunct="1"/>
            <a:r>
              <a:rPr lang="tr-TR" dirty="0"/>
              <a:t>Domuz ve kediler dışındaki hayvanlarda nitratın zehirliliği fazla değildir. </a:t>
            </a:r>
          </a:p>
          <a:p>
            <a:pPr eaLnBrk="1" hangingPunct="1"/>
            <a:r>
              <a:rPr lang="tr-TR" dirty="0"/>
              <a:t>Sığırlarda nitratın ağızdan en küçük öldürücü miktarı 500 mg/</a:t>
            </a:r>
            <a:r>
              <a:rPr lang="tr-TR" dirty="0" err="1"/>
              <a:t>kg’dir</a:t>
            </a:r>
            <a:r>
              <a:rPr lang="tr-TR" dirty="0"/>
              <a:t>. </a:t>
            </a:r>
          </a:p>
          <a:p>
            <a:pPr lvl="1" eaLnBrk="1" hangingPunct="1"/>
            <a:r>
              <a:rPr lang="tr-TR" dirty="0"/>
              <a:t>Yemlerde bulunacak en yüksek güvenli düzeyi %0.5’dir.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tr-TR" b="1"/>
              <a:t>Nitrat ve Nitrit</a:t>
            </a:r>
          </a:p>
        </p:txBody>
      </p:sp>
      <p:sp>
        <p:nvSpPr>
          <p:cNvPr id="35843" name="Rectangle 3"/>
          <p:cNvSpPr>
            <a:spLocks noGrp="1" noChangeArrowheads="1"/>
          </p:cNvSpPr>
          <p:nvPr>
            <p:ph idx="1"/>
          </p:nvPr>
        </p:nvSpPr>
        <p:spPr>
          <a:xfrm>
            <a:off x="251520" y="1752600"/>
            <a:ext cx="8568952" cy="4700736"/>
          </a:xfrm>
        </p:spPr>
        <p:txBody>
          <a:bodyPr>
            <a:normAutofit/>
          </a:bodyPr>
          <a:lstStyle/>
          <a:p>
            <a:pPr eaLnBrk="1" hangingPunct="1">
              <a:lnSpc>
                <a:spcPct val="90000"/>
              </a:lnSpc>
              <a:defRPr/>
            </a:pPr>
            <a:r>
              <a:rPr lang="tr-TR" sz="2800" dirty="0"/>
              <a:t>Köpeklere yiyecekleri ile %2 nitrat verilmesi zararlı olmaz. </a:t>
            </a:r>
          </a:p>
          <a:p>
            <a:pPr eaLnBrk="1" hangingPunct="1">
              <a:lnSpc>
                <a:spcPct val="90000"/>
              </a:lnSpc>
              <a:defRPr/>
            </a:pPr>
            <a:r>
              <a:rPr lang="tr-TR" sz="2800" dirty="0"/>
              <a:t>Kedide ağızdan 30 mg/kg dozda </a:t>
            </a:r>
            <a:r>
              <a:rPr lang="tr-TR" sz="2800" dirty="0" err="1"/>
              <a:t>nitrit</a:t>
            </a:r>
            <a:r>
              <a:rPr lang="tr-TR" sz="2800" dirty="0"/>
              <a:t> bir saat içinde </a:t>
            </a:r>
            <a:r>
              <a:rPr lang="tr-TR" sz="2800" dirty="0" err="1"/>
              <a:t>Hb’i</a:t>
            </a:r>
            <a:r>
              <a:rPr lang="tr-TR" sz="2800" dirty="0"/>
              <a:t> %65 oranında </a:t>
            </a:r>
            <a:r>
              <a:rPr lang="tr-TR" sz="2800" dirty="0" err="1"/>
              <a:t>mHb’e</a:t>
            </a:r>
            <a:r>
              <a:rPr lang="tr-TR" sz="2800" dirty="0"/>
              <a:t> çevirebilir; bu durum kedilerin oldukça duyarlı olduklarının göstergesidir.</a:t>
            </a:r>
          </a:p>
          <a:p>
            <a:pPr eaLnBrk="1" hangingPunct="1">
              <a:lnSpc>
                <a:spcPct val="90000"/>
              </a:lnSpc>
              <a:defRPr/>
            </a:pPr>
            <a:r>
              <a:rPr lang="tr-TR" sz="2800" dirty="0"/>
              <a:t>Domuzlar </a:t>
            </a:r>
            <a:r>
              <a:rPr lang="tr-TR" sz="2800" dirty="0" err="1"/>
              <a:t>nitrit</a:t>
            </a:r>
            <a:r>
              <a:rPr lang="tr-TR" sz="2800" dirty="0"/>
              <a:t> zehirlenmesine oldukça duyarlıdır.</a:t>
            </a:r>
          </a:p>
          <a:p>
            <a:pPr lvl="1" eaLnBrk="1" hangingPunct="1">
              <a:lnSpc>
                <a:spcPct val="90000"/>
              </a:lnSpc>
              <a:defRPr/>
            </a:pPr>
            <a:r>
              <a:rPr lang="tr-TR" sz="2800" dirty="0"/>
              <a:t>Sodyum </a:t>
            </a:r>
            <a:r>
              <a:rPr lang="tr-TR" sz="2800" dirty="0" err="1"/>
              <a:t>nitritin</a:t>
            </a:r>
            <a:r>
              <a:rPr lang="tr-TR" sz="2800" dirty="0"/>
              <a:t> en küçük öldürücü miktarları 70-75 mg/</a:t>
            </a:r>
            <a:r>
              <a:rPr lang="tr-TR" sz="2800" dirty="0" err="1"/>
              <a:t>kg’dır</a:t>
            </a:r>
            <a:r>
              <a:rPr lang="tr-TR" sz="2800" dirty="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tr-TR" b="1"/>
              <a:t>Nitrat ve Nitrit</a:t>
            </a:r>
          </a:p>
        </p:txBody>
      </p:sp>
      <p:sp>
        <p:nvSpPr>
          <p:cNvPr id="36867" name="Rectangle 3"/>
          <p:cNvSpPr>
            <a:spLocks noGrp="1" noChangeArrowheads="1"/>
          </p:cNvSpPr>
          <p:nvPr>
            <p:ph idx="1"/>
          </p:nvPr>
        </p:nvSpPr>
        <p:spPr/>
        <p:txBody>
          <a:bodyPr/>
          <a:lstStyle/>
          <a:p>
            <a:pPr eaLnBrk="1" hangingPunct="1">
              <a:buFont typeface="Wingdings" pitchFamily="2" charset="2"/>
              <a:buNone/>
              <a:defRPr/>
            </a:pPr>
            <a:r>
              <a:rPr lang="tr-TR"/>
              <a:t>Sulardaki nitratın </a:t>
            </a:r>
          </a:p>
          <a:p>
            <a:pPr eaLnBrk="1" hangingPunct="1">
              <a:defRPr/>
            </a:pPr>
            <a:r>
              <a:rPr lang="tr-TR"/>
              <a:t>&gt;500 ppm’i akut,</a:t>
            </a:r>
          </a:p>
          <a:p>
            <a:pPr eaLnBrk="1" hangingPunct="1">
              <a:defRPr/>
            </a:pPr>
            <a:r>
              <a:rPr lang="tr-TR"/>
              <a:t>&gt;125 ppm’i kronik zehirlenme (vitamin A, karoten, tiroid bezi faaliyetinde bozulma gibi) yapar.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277813"/>
            <a:ext cx="8291512" cy="703262"/>
          </a:xfrm>
        </p:spPr>
        <p:txBody>
          <a:bodyPr/>
          <a:lstStyle/>
          <a:p>
            <a:pPr eaLnBrk="1" hangingPunct="1">
              <a:defRPr/>
            </a:pPr>
            <a:r>
              <a:rPr lang="tr-TR" b="0"/>
              <a:t>Nitrat ve Nitrit</a:t>
            </a:r>
          </a:p>
        </p:txBody>
      </p:sp>
      <p:sp>
        <p:nvSpPr>
          <p:cNvPr id="37891" name="Rectangle 3"/>
          <p:cNvSpPr>
            <a:spLocks noGrp="1" noChangeArrowheads="1"/>
          </p:cNvSpPr>
          <p:nvPr>
            <p:ph idx="1"/>
          </p:nvPr>
        </p:nvSpPr>
        <p:spPr>
          <a:xfrm>
            <a:off x="179388" y="1125538"/>
            <a:ext cx="8964612" cy="5543550"/>
          </a:xfrm>
        </p:spPr>
        <p:txBody>
          <a:bodyPr/>
          <a:lstStyle/>
          <a:p>
            <a:pPr eaLnBrk="1" hangingPunct="1">
              <a:lnSpc>
                <a:spcPct val="90000"/>
              </a:lnSpc>
              <a:buFont typeface="Wingdings" pitchFamily="2" charset="2"/>
              <a:buNone/>
              <a:defRPr/>
            </a:pPr>
            <a:r>
              <a:rPr lang="tr-TR" sz="2400" b="1" dirty="0"/>
              <a:t>Duyarlılığı artıran faktörler</a:t>
            </a:r>
          </a:p>
          <a:p>
            <a:pPr eaLnBrk="1" hangingPunct="1">
              <a:lnSpc>
                <a:spcPct val="90000"/>
              </a:lnSpc>
              <a:defRPr/>
            </a:pPr>
            <a:r>
              <a:rPr lang="tr-TR" sz="2400" dirty="0"/>
              <a:t>Kısa sürede fazla miktarda nitrat alınması. </a:t>
            </a:r>
          </a:p>
          <a:p>
            <a:pPr eaLnBrk="1" hangingPunct="1">
              <a:lnSpc>
                <a:spcPct val="90000"/>
              </a:lnSpc>
              <a:defRPr/>
            </a:pPr>
            <a:r>
              <a:rPr lang="tr-TR" sz="2400" dirty="0"/>
              <a:t>Daha önceden nitratlara hiç maruz kalınmaması. </a:t>
            </a:r>
          </a:p>
          <a:p>
            <a:pPr eaLnBrk="1" hangingPunct="1">
              <a:lnSpc>
                <a:spcPct val="90000"/>
              </a:lnSpc>
              <a:defRPr/>
            </a:pPr>
            <a:r>
              <a:rPr lang="tr-TR" sz="2400" dirty="0"/>
              <a:t>Beslenme yetersizlikleri. </a:t>
            </a:r>
          </a:p>
          <a:p>
            <a:pPr eaLnBrk="1" hangingPunct="1">
              <a:lnSpc>
                <a:spcPct val="90000"/>
              </a:lnSpc>
              <a:defRPr/>
            </a:pPr>
            <a:r>
              <a:rPr lang="tr-TR" sz="2400" dirty="0" err="1"/>
              <a:t>Rumende</a:t>
            </a:r>
            <a:r>
              <a:rPr lang="tr-TR" sz="2400" dirty="0"/>
              <a:t> sindirim bozukluğu. </a:t>
            </a:r>
          </a:p>
          <a:p>
            <a:pPr eaLnBrk="1" hangingPunct="1">
              <a:lnSpc>
                <a:spcPct val="90000"/>
              </a:lnSpc>
              <a:defRPr/>
            </a:pPr>
            <a:r>
              <a:rPr lang="tr-TR" sz="2400" dirty="0"/>
              <a:t>İyi kalitede nişastalı besin alınmaması. </a:t>
            </a:r>
          </a:p>
          <a:p>
            <a:pPr eaLnBrk="1" hangingPunct="1">
              <a:lnSpc>
                <a:spcPct val="90000"/>
              </a:lnSpc>
              <a:defRPr/>
            </a:pPr>
            <a:r>
              <a:rPr lang="tr-TR" sz="2400" dirty="0" err="1"/>
              <a:t>Rumende</a:t>
            </a:r>
            <a:r>
              <a:rPr lang="tr-TR" sz="2400" dirty="0"/>
              <a:t> molibden, bakır ve demir gibi elementlerin noksanlığı. </a:t>
            </a:r>
          </a:p>
          <a:p>
            <a:pPr eaLnBrk="1" hangingPunct="1">
              <a:lnSpc>
                <a:spcPct val="90000"/>
              </a:lnSpc>
              <a:defRPr/>
            </a:pPr>
            <a:r>
              <a:rPr lang="tr-TR" sz="2400" dirty="0"/>
              <a:t>Hayvanlara verilmeden önce yem ya da sudaki nitratın </a:t>
            </a:r>
            <a:r>
              <a:rPr lang="tr-TR" sz="2400" dirty="0" err="1"/>
              <a:t>nitrite</a:t>
            </a:r>
            <a:r>
              <a:rPr lang="tr-TR" sz="2400" dirty="0"/>
              <a:t> çevrilmiş olması. </a:t>
            </a:r>
          </a:p>
          <a:p>
            <a:pPr eaLnBrk="1" hangingPunct="1">
              <a:lnSpc>
                <a:spcPct val="90000"/>
              </a:lnSpc>
              <a:defRPr/>
            </a:pPr>
            <a:r>
              <a:rPr lang="tr-TR" sz="2400" dirty="0"/>
              <a:t>Anemi. </a:t>
            </a:r>
          </a:p>
          <a:p>
            <a:pPr eaLnBrk="1" hangingPunct="1">
              <a:lnSpc>
                <a:spcPct val="90000"/>
              </a:lnSpc>
              <a:defRPr/>
            </a:pPr>
            <a:r>
              <a:rPr lang="tr-TR" sz="2400" dirty="0" err="1"/>
              <a:t>mHb’emiye</a:t>
            </a:r>
            <a:r>
              <a:rPr lang="tr-TR" sz="2400" dirty="0"/>
              <a:t> yol açabilen veya </a:t>
            </a:r>
            <a:r>
              <a:rPr lang="tr-TR" sz="2400" dirty="0" err="1"/>
              <a:t>Hb</a:t>
            </a:r>
            <a:r>
              <a:rPr lang="tr-TR" sz="2400" dirty="0"/>
              <a:t> yoğunluğunu azaltan bir hastalık ya da maddenin bulunması.</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850" y="381000"/>
            <a:ext cx="8362950" cy="815975"/>
          </a:xfrm>
        </p:spPr>
        <p:txBody>
          <a:bodyPr/>
          <a:lstStyle/>
          <a:p>
            <a:pPr eaLnBrk="1" hangingPunct="1">
              <a:defRPr/>
            </a:pPr>
            <a:r>
              <a:rPr lang="tr-TR" b="1"/>
              <a:t>Nitrat ve Nitrit</a:t>
            </a:r>
          </a:p>
        </p:txBody>
      </p:sp>
      <p:sp>
        <p:nvSpPr>
          <p:cNvPr id="38915" name="Rectangle 3"/>
          <p:cNvSpPr>
            <a:spLocks noGrp="1" noChangeArrowheads="1"/>
          </p:cNvSpPr>
          <p:nvPr>
            <p:ph idx="1"/>
          </p:nvPr>
        </p:nvSpPr>
        <p:spPr>
          <a:xfrm>
            <a:off x="0" y="1484313"/>
            <a:ext cx="8964613" cy="5113337"/>
          </a:xfrm>
        </p:spPr>
        <p:txBody>
          <a:bodyPr>
            <a:normAutofit/>
          </a:bodyPr>
          <a:lstStyle/>
          <a:p>
            <a:pPr eaLnBrk="1" hangingPunct="1">
              <a:buFont typeface="Wingdings" pitchFamily="2" charset="2"/>
              <a:buNone/>
              <a:defRPr/>
            </a:pPr>
            <a:r>
              <a:rPr lang="tr-TR" sz="2800" b="1" dirty="0"/>
              <a:t>Etki şekli</a:t>
            </a:r>
            <a:endParaRPr lang="tr-TR" sz="2800" dirty="0"/>
          </a:p>
          <a:p>
            <a:pPr eaLnBrk="1" hangingPunct="1">
              <a:defRPr/>
            </a:pPr>
            <a:r>
              <a:rPr lang="tr-TR" sz="2800" dirty="0"/>
              <a:t>Fazla miktarda nitrat alınması durumunda, fazla miktarda </a:t>
            </a:r>
            <a:r>
              <a:rPr lang="tr-TR" sz="2800" dirty="0" err="1"/>
              <a:t>nitrit</a:t>
            </a:r>
            <a:r>
              <a:rPr lang="tr-TR" sz="2800" dirty="0"/>
              <a:t> oluşur. </a:t>
            </a:r>
          </a:p>
          <a:p>
            <a:pPr eaLnBrk="1" hangingPunct="1">
              <a:defRPr/>
            </a:pPr>
            <a:r>
              <a:rPr lang="tr-TR" sz="2800" dirty="0" err="1"/>
              <a:t>Nitrit</a:t>
            </a:r>
            <a:r>
              <a:rPr lang="tr-TR" sz="2800" dirty="0"/>
              <a:t> nitrata göre 5-10 kez daha zehirlidir; sindirim kanalından hızla emilerek aşağıda etkilere yol açar. </a:t>
            </a:r>
          </a:p>
          <a:p>
            <a:pPr lvl="1" eaLnBrk="1" hangingPunct="1">
              <a:defRPr/>
            </a:pPr>
            <a:r>
              <a:rPr lang="tr-TR" sz="2800" dirty="0"/>
              <a:t>Hb’in </a:t>
            </a:r>
            <a:r>
              <a:rPr lang="tr-TR" sz="2800" dirty="0" err="1"/>
              <a:t>mHb’e</a:t>
            </a:r>
            <a:r>
              <a:rPr lang="tr-TR" sz="2800" dirty="0"/>
              <a:t> yükseltgenmesi-</a:t>
            </a:r>
            <a:r>
              <a:rPr lang="tr-TR" sz="2800" u="sng" dirty="0" err="1"/>
              <a:t>hipoksi</a:t>
            </a:r>
            <a:r>
              <a:rPr lang="tr-TR" sz="2800" dirty="0"/>
              <a:t>. </a:t>
            </a:r>
          </a:p>
          <a:p>
            <a:pPr lvl="1" eaLnBrk="1" hangingPunct="1">
              <a:defRPr/>
            </a:pPr>
            <a:r>
              <a:rPr lang="tr-TR" sz="2800" dirty="0"/>
              <a:t>Damar düz kaslarının gevşemesi-</a:t>
            </a:r>
            <a:r>
              <a:rPr lang="tr-TR" sz="2800" u="sng" dirty="0"/>
              <a:t>kan basıncında düşme</a:t>
            </a:r>
            <a:r>
              <a:rPr lang="tr-TR" sz="2800" dirty="0"/>
              <a:t>. </a:t>
            </a:r>
          </a:p>
          <a:p>
            <a:pPr lvl="1" eaLnBrk="1" hangingPunct="1">
              <a:defRPr/>
            </a:pPr>
            <a:r>
              <a:rPr lang="tr-TR" sz="2800" dirty="0"/>
              <a:t>Karsinojenik N-</a:t>
            </a:r>
            <a:r>
              <a:rPr lang="tr-TR" sz="2800" dirty="0" err="1"/>
              <a:t>nitrozo</a:t>
            </a:r>
            <a:r>
              <a:rPr lang="tr-TR" sz="2800" dirty="0"/>
              <a:t> bileşiklerin şekillenmesi-</a:t>
            </a:r>
            <a:r>
              <a:rPr lang="tr-TR" sz="2800" u="sng" dirty="0"/>
              <a:t>hayvansal ürünleri tüketenlerde kanser tehlikesinin </a:t>
            </a:r>
            <a:r>
              <a:rPr lang="tr-TR" sz="2800" dirty="0"/>
              <a:t>artması.</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8650" y="365127"/>
            <a:ext cx="7886700" cy="687610"/>
          </a:xfrm>
        </p:spPr>
        <p:txBody>
          <a:bodyPr/>
          <a:lstStyle/>
          <a:p>
            <a:pPr eaLnBrk="1" hangingPunct="1">
              <a:defRPr/>
            </a:pPr>
            <a:r>
              <a:rPr lang="tr-TR" b="1" dirty="0"/>
              <a:t>Nitrat ve </a:t>
            </a:r>
            <a:r>
              <a:rPr lang="tr-TR" b="1" dirty="0" err="1"/>
              <a:t>Nitrit</a:t>
            </a:r>
            <a:endParaRPr lang="tr-TR" b="1" dirty="0"/>
          </a:p>
        </p:txBody>
      </p:sp>
      <p:sp>
        <p:nvSpPr>
          <p:cNvPr id="39939" name="Rectangle 3"/>
          <p:cNvSpPr>
            <a:spLocks noGrp="1" noChangeArrowheads="1"/>
          </p:cNvSpPr>
          <p:nvPr>
            <p:ph idx="1"/>
          </p:nvPr>
        </p:nvSpPr>
        <p:spPr>
          <a:xfrm>
            <a:off x="323528" y="1196752"/>
            <a:ext cx="8496944" cy="5400600"/>
          </a:xfrm>
        </p:spPr>
        <p:txBody>
          <a:bodyPr>
            <a:normAutofit/>
          </a:bodyPr>
          <a:lstStyle/>
          <a:p>
            <a:pPr lvl="1" eaLnBrk="1" hangingPunct="1">
              <a:defRPr/>
            </a:pPr>
            <a:r>
              <a:rPr lang="tr-TR" sz="3200" dirty="0" err="1"/>
              <a:t>mHb</a:t>
            </a:r>
            <a:r>
              <a:rPr lang="tr-TR" sz="3200" dirty="0"/>
              <a:t> oksijeni taşıyamaz. </a:t>
            </a:r>
          </a:p>
          <a:p>
            <a:pPr lvl="2" eaLnBrk="1" hangingPunct="1">
              <a:defRPr/>
            </a:pPr>
            <a:r>
              <a:rPr lang="tr-TR" sz="3200" dirty="0" err="1"/>
              <a:t>mHb</a:t>
            </a:r>
            <a:r>
              <a:rPr lang="tr-TR" sz="3200" dirty="0"/>
              <a:t> yoğunluğu %5-10 olduğunda hayvanda ilk </a:t>
            </a:r>
            <a:r>
              <a:rPr lang="tr-TR" sz="3200" dirty="0" err="1"/>
              <a:t>siyanoz</a:t>
            </a:r>
            <a:r>
              <a:rPr lang="tr-TR" sz="3200" dirty="0"/>
              <a:t> belirtileri,</a:t>
            </a:r>
          </a:p>
          <a:p>
            <a:pPr lvl="2" eaLnBrk="1" hangingPunct="1">
              <a:defRPr/>
            </a:pPr>
            <a:r>
              <a:rPr lang="tr-TR" sz="3200" dirty="0"/>
              <a:t>%20-40 arasında olduğunda </a:t>
            </a:r>
            <a:r>
              <a:rPr lang="tr-TR" sz="3200" dirty="0" err="1"/>
              <a:t>hipoksi</a:t>
            </a:r>
            <a:r>
              <a:rPr lang="tr-TR" sz="3200" dirty="0"/>
              <a:t> belirtileri ortaya çıkar. </a:t>
            </a:r>
          </a:p>
          <a:p>
            <a:pPr lvl="2" eaLnBrk="1" hangingPunct="1">
              <a:defRPr/>
            </a:pPr>
            <a:r>
              <a:rPr lang="tr-TR" sz="3200" dirty="0"/>
              <a:t>Aşırı faaliyet gösterenlerde </a:t>
            </a:r>
            <a:r>
              <a:rPr lang="tr-TR" sz="3200" dirty="0" err="1"/>
              <a:t>mHb</a:t>
            </a:r>
            <a:r>
              <a:rPr lang="tr-TR" sz="3200" dirty="0"/>
              <a:t> düzeyi %50-60 seviyesine çıktığında ölüm oluşabilir. </a:t>
            </a:r>
          </a:p>
          <a:p>
            <a:pPr lvl="2" eaLnBrk="1" hangingPunct="1">
              <a:defRPr/>
            </a:pPr>
            <a:r>
              <a:rPr lang="tr-TR" sz="3200" dirty="0"/>
              <a:t>İstirahat halinde hayvanlarda ölüm genellikle </a:t>
            </a:r>
            <a:r>
              <a:rPr lang="tr-TR" sz="3200" dirty="0" err="1"/>
              <a:t>mHb</a:t>
            </a:r>
            <a:r>
              <a:rPr lang="tr-TR" sz="3200" dirty="0"/>
              <a:t> yoğunluğu %80-90 olduğunda görülür.</a:t>
            </a:r>
          </a:p>
          <a:p>
            <a:pPr lvl="2" eaLnBrk="1" hangingPunct="1">
              <a:defRPr/>
            </a:pPr>
            <a:r>
              <a:rPr lang="tr-TR" sz="3200" dirty="0"/>
              <a:t>Ölüm sebebi </a:t>
            </a:r>
            <a:r>
              <a:rPr lang="tr-TR" sz="3200" dirty="0" err="1"/>
              <a:t>mHb’nin</a:t>
            </a:r>
            <a:r>
              <a:rPr lang="tr-TR" sz="3200" dirty="0"/>
              <a:t> yol açtığı anemik </a:t>
            </a:r>
            <a:r>
              <a:rPr lang="tr-TR" sz="3200" dirty="0" err="1"/>
              <a:t>hipoksidir</a:t>
            </a:r>
            <a:r>
              <a:rPr lang="tr-TR" sz="3200"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8126" y="764704"/>
            <a:ext cx="8582346" cy="5832647"/>
          </a:xfrm>
          <a:prstGeom prst="rect">
            <a:avLst/>
          </a:prstGeom>
        </p:spPr>
      </p:pic>
    </p:spTree>
    <p:extLst>
      <p:ext uri="{BB962C8B-B14F-4D97-AF65-F5344CB8AC3E}">
        <p14:creationId xmlns:p14="http://schemas.microsoft.com/office/powerpoint/2010/main" val="370114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Kadmiyum</a:t>
            </a:r>
          </a:p>
        </p:txBody>
      </p:sp>
      <p:sp>
        <p:nvSpPr>
          <p:cNvPr id="3" name="İçerik Yer Tutucusu 2"/>
          <p:cNvSpPr>
            <a:spLocks noGrp="1"/>
          </p:cNvSpPr>
          <p:nvPr>
            <p:ph idx="1"/>
          </p:nvPr>
        </p:nvSpPr>
        <p:spPr>
          <a:xfrm>
            <a:off x="179512" y="1600200"/>
            <a:ext cx="8662863" cy="4997152"/>
          </a:xfrm>
        </p:spPr>
        <p:txBody>
          <a:bodyPr/>
          <a:lstStyle/>
          <a:p>
            <a:r>
              <a:rPr lang="tr-TR" sz="2400" u="sng" dirty="0" err="1"/>
              <a:t>Cd’a</a:t>
            </a:r>
            <a:r>
              <a:rPr lang="tr-TR" sz="2400" u="sng" dirty="0"/>
              <a:t> </a:t>
            </a:r>
            <a:r>
              <a:rPr lang="tr-TR" sz="2400" u="sng" dirty="0" err="1"/>
              <a:t>maruziyet</a:t>
            </a:r>
            <a:r>
              <a:rPr lang="tr-TR" sz="2400" u="sng" dirty="0"/>
              <a:t> genellikle </a:t>
            </a:r>
            <a:r>
              <a:rPr lang="tr-TR" sz="2400" u="sng" dirty="0" err="1"/>
              <a:t>Zn</a:t>
            </a:r>
            <a:r>
              <a:rPr lang="tr-TR" sz="2400" u="sng" dirty="0"/>
              <a:t>, Pb ve/veya diğer metallerle birlikte olmaktadır </a:t>
            </a:r>
            <a:r>
              <a:rPr lang="tr-TR" sz="2400" dirty="0"/>
              <a:t>(Ayırt etmek zordur).</a:t>
            </a:r>
          </a:p>
          <a:p>
            <a:r>
              <a:rPr lang="tr-TR" sz="2400" dirty="0"/>
              <a:t>Atlarda </a:t>
            </a:r>
            <a:r>
              <a:rPr lang="tr-TR" sz="2400" dirty="0" err="1"/>
              <a:t>Cd</a:t>
            </a:r>
            <a:r>
              <a:rPr lang="tr-TR" sz="2400" dirty="0"/>
              <a:t> zehirlenmesinde </a:t>
            </a:r>
            <a:r>
              <a:rPr lang="tr-TR" sz="2400" dirty="0" err="1"/>
              <a:t>osteokondrozis</a:t>
            </a:r>
            <a:r>
              <a:rPr lang="tr-TR" sz="2400" dirty="0"/>
              <a:t>, topallık ve eklem şişkinliği ile </a:t>
            </a:r>
            <a:r>
              <a:rPr lang="tr-TR" sz="2400" dirty="0" err="1"/>
              <a:t>osteoperozis</a:t>
            </a:r>
            <a:r>
              <a:rPr lang="tr-TR" sz="2400" dirty="0"/>
              <a:t> ve </a:t>
            </a:r>
            <a:r>
              <a:rPr lang="tr-TR" sz="2400" dirty="0" err="1"/>
              <a:t>nefrokalsinozis</a:t>
            </a:r>
            <a:r>
              <a:rPr lang="tr-TR" sz="2400" dirty="0"/>
              <a:t> gibi lezyonlar görülebilir.  </a:t>
            </a:r>
          </a:p>
        </p:txBody>
      </p:sp>
    </p:spTree>
    <p:extLst>
      <p:ext uri="{BB962C8B-B14F-4D97-AF65-F5344CB8AC3E}">
        <p14:creationId xmlns:p14="http://schemas.microsoft.com/office/powerpoint/2010/main" val="504702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tr-TR" b="1"/>
              <a:t>Nitrat ve Nitrit</a:t>
            </a:r>
          </a:p>
        </p:txBody>
      </p:sp>
      <p:sp>
        <p:nvSpPr>
          <p:cNvPr id="40963" name="Rectangle 3"/>
          <p:cNvSpPr>
            <a:spLocks noGrp="1" noChangeArrowheads="1"/>
          </p:cNvSpPr>
          <p:nvPr>
            <p:ph idx="1"/>
          </p:nvPr>
        </p:nvSpPr>
        <p:spPr/>
        <p:txBody>
          <a:bodyPr/>
          <a:lstStyle/>
          <a:p>
            <a:pPr eaLnBrk="1" hangingPunct="1">
              <a:buFont typeface="Wingdings" pitchFamily="2" charset="2"/>
              <a:buNone/>
              <a:defRPr/>
            </a:pPr>
            <a:r>
              <a:rPr lang="tr-TR" b="1" dirty="0" err="1"/>
              <a:t>Laboratuar</a:t>
            </a:r>
            <a:r>
              <a:rPr lang="tr-TR" b="1" dirty="0"/>
              <a:t> analiz sonuçları</a:t>
            </a:r>
          </a:p>
          <a:p>
            <a:pPr eaLnBrk="1" hangingPunct="1">
              <a:defRPr/>
            </a:pPr>
            <a:r>
              <a:rPr lang="tr-TR" dirty="0" err="1"/>
              <a:t>Gevişenlerde</a:t>
            </a:r>
            <a:r>
              <a:rPr lang="tr-TR" dirty="0"/>
              <a:t> taze serum veya plazma &lt;25 </a:t>
            </a:r>
            <a:r>
              <a:rPr lang="tr-TR" dirty="0" err="1"/>
              <a:t>ppm</a:t>
            </a:r>
            <a:r>
              <a:rPr lang="tr-TR" dirty="0"/>
              <a:t> nitrat, &lt;0.75 </a:t>
            </a:r>
            <a:r>
              <a:rPr lang="tr-TR" dirty="0" err="1"/>
              <a:t>ppm</a:t>
            </a:r>
            <a:r>
              <a:rPr lang="tr-TR" dirty="0"/>
              <a:t> </a:t>
            </a:r>
            <a:r>
              <a:rPr lang="tr-TR" dirty="0" err="1"/>
              <a:t>nitrit</a:t>
            </a:r>
            <a:r>
              <a:rPr lang="tr-TR" dirty="0"/>
              <a:t> ihtiva edebilir.  </a:t>
            </a:r>
          </a:p>
          <a:p>
            <a:pPr eaLnBrk="1" hangingPunct="1">
              <a:defRPr/>
            </a:pPr>
            <a:r>
              <a:rPr lang="tr-TR" dirty="0"/>
              <a:t>Kronik zehirlenmeye sebep olduğundan, yemlerde &lt;1000 </a:t>
            </a:r>
            <a:r>
              <a:rPr lang="tr-TR" dirty="0" err="1"/>
              <a:t>ppm</a:t>
            </a:r>
            <a:r>
              <a:rPr lang="tr-TR" dirty="0"/>
              <a:t> nitrat bulunmalıdır.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558899"/>
          </a:xfrm>
        </p:spPr>
        <p:txBody>
          <a:bodyPr/>
          <a:lstStyle/>
          <a:p>
            <a:pPr eaLnBrk="1" hangingPunct="1">
              <a:defRPr/>
            </a:pPr>
            <a:r>
              <a:rPr lang="tr-TR" b="1" dirty="0"/>
              <a:t>Nitrat ve </a:t>
            </a:r>
            <a:r>
              <a:rPr lang="tr-TR" b="1" dirty="0" err="1"/>
              <a:t>Nitrit</a:t>
            </a:r>
            <a:endParaRPr lang="tr-TR" b="1" dirty="0"/>
          </a:p>
        </p:txBody>
      </p:sp>
      <p:sp>
        <p:nvSpPr>
          <p:cNvPr id="41987" name="Rectangle 3"/>
          <p:cNvSpPr>
            <a:spLocks noGrp="1" noChangeArrowheads="1"/>
          </p:cNvSpPr>
          <p:nvPr>
            <p:ph idx="1"/>
          </p:nvPr>
        </p:nvSpPr>
        <p:spPr>
          <a:xfrm>
            <a:off x="179512" y="908720"/>
            <a:ext cx="8712968" cy="5688930"/>
          </a:xfrm>
        </p:spPr>
        <p:txBody>
          <a:bodyPr/>
          <a:lstStyle/>
          <a:p>
            <a:pPr eaLnBrk="1" hangingPunct="1">
              <a:lnSpc>
                <a:spcPct val="80000"/>
              </a:lnSpc>
              <a:buFont typeface="Wingdings" pitchFamily="2" charset="2"/>
              <a:buNone/>
              <a:defRPr/>
            </a:pPr>
            <a:r>
              <a:rPr lang="tr-TR" sz="2800" b="1" dirty="0"/>
              <a:t>Sağaltım</a:t>
            </a:r>
            <a:endParaRPr lang="tr-TR" sz="2800" dirty="0"/>
          </a:p>
          <a:p>
            <a:pPr eaLnBrk="1" hangingPunct="1">
              <a:lnSpc>
                <a:spcPct val="80000"/>
              </a:lnSpc>
              <a:defRPr/>
            </a:pPr>
            <a:r>
              <a:rPr lang="tr-TR" sz="2800" dirty="0"/>
              <a:t>Amaç indirgeyici bir madde ile </a:t>
            </a:r>
            <a:r>
              <a:rPr lang="tr-TR" sz="2800" dirty="0" err="1"/>
              <a:t>mHb’i</a:t>
            </a:r>
            <a:r>
              <a:rPr lang="tr-TR" sz="2800" dirty="0"/>
              <a:t> </a:t>
            </a:r>
            <a:r>
              <a:rPr lang="tr-TR" sz="2800" dirty="0" err="1"/>
              <a:t>Hb’e</a:t>
            </a:r>
            <a:r>
              <a:rPr lang="tr-TR" sz="2800" dirty="0"/>
              <a:t> kısa süre içinde indirgemektir. </a:t>
            </a:r>
          </a:p>
          <a:p>
            <a:pPr eaLnBrk="1" hangingPunct="1">
              <a:lnSpc>
                <a:spcPct val="80000"/>
              </a:lnSpc>
              <a:defRPr/>
            </a:pPr>
            <a:r>
              <a:rPr lang="tr-TR" sz="2800" u="sng" dirty="0"/>
              <a:t>Metilen mavisi </a:t>
            </a:r>
            <a:r>
              <a:rPr lang="tr-TR" sz="2800" dirty="0"/>
              <a:t>sığır ve koyunlara 8.8 mg/kg, diğer hayvan türlerine 4.4 mg/kg dozda, fizyolojik tuzlu su veya </a:t>
            </a:r>
            <a:r>
              <a:rPr lang="tr-TR" sz="2800" dirty="0" err="1"/>
              <a:t>distile</a:t>
            </a:r>
            <a:r>
              <a:rPr lang="tr-TR" sz="2800" dirty="0"/>
              <a:t> sudaki %1-2’lik çözeltileri şeklinde, Dİ yolla verilir. </a:t>
            </a:r>
          </a:p>
          <a:p>
            <a:pPr lvl="1" eaLnBrk="1" hangingPunct="1">
              <a:lnSpc>
                <a:spcPct val="80000"/>
              </a:lnSpc>
              <a:defRPr/>
            </a:pPr>
            <a:r>
              <a:rPr lang="tr-TR" sz="2800" dirty="0"/>
              <a:t>15-30 </a:t>
            </a:r>
            <a:r>
              <a:rPr lang="tr-TR" sz="2800" dirty="0" err="1"/>
              <a:t>dk</a:t>
            </a:r>
            <a:r>
              <a:rPr lang="tr-TR" sz="2800" dirty="0"/>
              <a:t> içinde hayvanın durumunda yeterli bir düzelme görülmediğinde veya gerektikçe aynı miktarda tekrarlanabilir.</a:t>
            </a:r>
          </a:p>
          <a:p>
            <a:pPr lvl="1" eaLnBrk="1" hangingPunct="1">
              <a:lnSpc>
                <a:spcPct val="80000"/>
              </a:lnSpc>
              <a:defRPr/>
            </a:pPr>
            <a:r>
              <a:rPr lang="tr-TR" sz="2800" u="sng" dirty="0"/>
              <a:t>Metilen mavisi tedavi sırasında renginden dolayı dokuları boyar ve idrar koyu yeşil renkte görünür. Uygulandığı hayvanlar 180 gün geçmeden kasaplık olarak değerlendirilmemelidir</a:t>
            </a:r>
            <a:r>
              <a:rPr lang="tr-TR" sz="2800" dirty="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Nitrat ve </a:t>
            </a:r>
            <a:r>
              <a:rPr lang="tr-TR" sz="3600" dirty="0" err="1"/>
              <a:t>Nitrit</a:t>
            </a:r>
            <a:endParaRPr lang="tr-TR" sz="3600" dirty="0"/>
          </a:p>
        </p:txBody>
      </p:sp>
      <p:sp>
        <p:nvSpPr>
          <p:cNvPr id="3" name="İçerik Yer Tutucusu 2"/>
          <p:cNvSpPr>
            <a:spLocks noGrp="1"/>
          </p:cNvSpPr>
          <p:nvPr>
            <p:ph idx="1"/>
          </p:nvPr>
        </p:nvSpPr>
        <p:spPr>
          <a:xfrm>
            <a:off x="179512" y="1556792"/>
            <a:ext cx="8507288" cy="4574133"/>
          </a:xfrm>
        </p:spPr>
        <p:txBody>
          <a:bodyPr/>
          <a:lstStyle/>
          <a:p>
            <a:r>
              <a:rPr lang="tr-TR" sz="3200" dirty="0"/>
              <a:t>Metilen mavisi bulanamazsa; İndirgeyici olarak </a:t>
            </a:r>
            <a:r>
              <a:rPr lang="tr-TR" sz="3200" u="sng" dirty="0" err="1"/>
              <a:t>askorbik</a:t>
            </a:r>
            <a:r>
              <a:rPr lang="tr-TR" sz="3200" u="sng" dirty="0"/>
              <a:t> asit</a:t>
            </a:r>
            <a:r>
              <a:rPr lang="tr-TR" sz="3200" dirty="0"/>
              <a:t> ve tuzları da kullanılabilir; </a:t>
            </a:r>
            <a:r>
              <a:rPr lang="tr-TR" sz="3200" dirty="0" err="1"/>
              <a:t>askorbik</a:t>
            </a:r>
            <a:r>
              <a:rPr lang="tr-TR" sz="3200" dirty="0"/>
              <a:t> asit Dİ yolla 5-20 mg/kg dozlarda uygulanır. </a:t>
            </a:r>
          </a:p>
          <a:p>
            <a:endParaRPr lang="tr-TR" dirty="0"/>
          </a:p>
        </p:txBody>
      </p:sp>
    </p:spTree>
    <p:extLst>
      <p:ext uri="{BB962C8B-B14F-4D97-AF65-F5344CB8AC3E}">
        <p14:creationId xmlns:p14="http://schemas.microsoft.com/office/powerpoint/2010/main" val="320044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8229600" cy="815752"/>
          </a:xfrm>
        </p:spPr>
        <p:txBody>
          <a:bodyPr/>
          <a:lstStyle/>
          <a:p>
            <a:pPr eaLnBrk="1" hangingPunct="1">
              <a:defRPr/>
            </a:pPr>
            <a:r>
              <a:rPr lang="tr-TR" b="1" dirty="0"/>
              <a:t>Nitrat ve </a:t>
            </a:r>
            <a:r>
              <a:rPr lang="tr-TR" b="1" dirty="0" err="1"/>
              <a:t>Nitrit</a:t>
            </a:r>
            <a:endParaRPr lang="tr-TR" b="1" dirty="0"/>
          </a:p>
        </p:txBody>
      </p:sp>
      <p:sp>
        <p:nvSpPr>
          <p:cNvPr id="43011" name="Rectangle 3"/>
          <p:cNvSpPr>
            <a:spLocks noGrp="1" noChangeArrowheads="1"/>
          </p:cNvSpPr>
          <p:nvPr>
            <p:ph idx="1"/>
          </p:nvPr>
        </p:nvSpPr>
        <p:spPr>
          <a:xfrm>
            <a:off x="251520" y="1340768"/>
            <a:ext cx="8640960" cy="4755232"/>
          </a:xfrm>
        </p:spPr>
        <p:txBody>
          <a:bodyPr/>
          <a:lstStyle/>
          <a:p>
            <a:pPr eaLnBrk="1" hangingPunct="1">
              <a:lnSpc>
                <a:spcPct val="90000"/>
              </a:lnSpc>
              <a:defRPr/>
            </a:pPr>
            <a:r>
              <a:rPr lang="tr-TR" sz="2800" dirty="0"/>
              <a:t>Sindirim kanalındaki nitratlı yemi uzaklaştırmak için tuzlu veya yağlı </a:t>
            </a:r>
            <a:r>
              <a:rPr lang="tr-TR" sz="2800" dirty="0" err="1"/>
              <a:t>sürgütler</a:t>
            </a:r>
            <a:r>
              <a:rPr lang="tr-TR" sz="2800" dirty="0"/>
              <a:t>. </a:t>
            </a:r>
          </a:p>
          <a:p>
            <a:pPr eaLnBrk="1" hangingPunct="1">
              <a:lnSpc>
                <a:spcPct val="90000"/>
              </a:lnSpc>
              <a:defRPr/>
            </a:pPr>
            <a:r>
              <a:rPr lang="tr-TR" sz="2800" dirty="0" err="1"/>
              <a:t>Mikrobiyel</a:t>
            </a:r>
            <a:r>
              <a:rPr lang="tr-TR" sz="2800" dirty="0"/>
              <a:t> faaliyeti bastırmak ve sonuçta nitratın </a:t>
            </a:r>
            <a:r>
              <a:rPr lang="tr-TR" sz="2800" dirty="0" err="1"/>
              <a:t>nitrite</a:t>
            </a:r>
            <a:r>
              <a:rPr lang="tr-TR" sz="2800" dirty="0"/>
              <a:t> indirgenmesini sınırlandırmak için sindirim kanalında etkili antibiyotikler (</a:t>
            </a:r>
            <a:r>
              <a:rPr lang="tr-TR" sz="2800" dirty="0" err="1"/>
              <a:t>oksitetrasiklin</a:t>
            </a:r>
            <a:r>
              <a:rPr lang="tr-TR" sz="2800" dirty="0"/>
              <a:t>, neomisin </a:t>
            </a:r>
            <a:r>
              <a:rPr lang="tr-TR" sz="2800" dirty="0" err="1"/>
              <a:t>vb</a:t>
            </a:r>
            <a:r>
              <a:rPr lang="tr-TR" sz="2800" dirty="0"/>
              <a:t>). </a:t>
            </a:r>
          </a:p>
          <a:p>
            <a:pPr eaLnBrk="1" hangingPunct="1">
              <a:lnSpc>
                <a:spcPct val="90000"/>
              </a:lnSpc>
              <a:defRPr/>
            </a:pPr>
            <a:r>
              <a:rPr lang="tr-TR" sz="2800" dirty="0"/>
              <a:t>Kronik nitrat zehirlenmesinde özellikle vitamin A içeren vitamin ve mineral karışımları ile destekleyici sağaltım uygulamaları çok yararlı olmaktadır.</a:t>
            </a:r>
          </a:p>
          <a:p>
            <a:pPr eaLnBrk="1" hangingPunct="1">
              <a:lnSpc>
                <a:spcPct val="90000"/>
              </a:lnSpc>
              <a:defRPr/>
            </a:pPr>
            <a:endParaRPr lang="tr-TR"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28650" y="365127"/>
            <a:ext cx="7886700" cy="615602"/>
          </a:xfrm>
        </p:spPr>
        <p:txBody>
          <a:bodyPr>
            <a:normAutofit fontScale="90000"/>
          </a:bodyPr>
          <a:lstStyle/>
          <a:p>
            <a:pPr eaLnBrk="1" hangingPunct="1">
              <a:defRPr/>
            </a:pPr>
            <a:r>
              <a:rPr lang="tr-TR" sz="4000" b="1" dirty="0"/>
              <a:t>Tuz Zehirlenmesi</a:t>
            </a:r>
          </a:p>
        </p:txBody>
      </p:sp>
      <p:sp>
        <p:nvSpPr>
          <p:cNvPr id="44035" name="Rectangle 3"/>
          <p:cNvSpPr>
            <a:spLocks noGrp="1" noChangeArrowheads="1"/>
          </p:cNvSpPr>
          <p:nvPr>
            <p:ph idx="1"/>
          </p:nvPr>
        </p:nvSpPr>
        <p:spPr>
          <a:xfrm>
            <a:off x="323528" y="1484784"/>
            <a:ext cx="8363272" cy="4646141"/>
          </a:xfrm>
        </p:spPr>
        <p:txBody>
          <a:bodyPr/>
          <a:lstStyle/>
          <a:p>
            <a:pPr eaLnBrk="1" hangingPunct="1">
              <a:defRPr/>
            </a:pPr>
            <a:r>
              <a:rPr lang="tr-TR" sz="2800" dirty="0"/>
              <a:t>Hayvanların yemlerinde normal olarak %0.5-1 oranlarında bulunur. </a:t>
            </a:r>
          </a:p>
          <a:p>
            <a:pPr eaLnBrk="1" hangingPunct="1">
              <a:defRPr/>
            </a:pPr>
            <a:r>
              <a:rPr lang="tr-TR" sz="2800" dirty="0"/>
              <a:t>Su ve mineral madde karışımlarında da mevcuttur. </a:t>
            </a:r>
          </a:p>
          <a:p>
            <a:pPr eaLnBrk="1" hangingPunct="1">
              <a:defRPr/>
            </a:pPr>
            <a:r>
              <a:rPr lang="tr-TR" sz="2800" dirty="0"/>
              <a:t>Tadının cezbedici ve az irkiltici olması sebebiyle, hayvanlar tarafından fazla miktarda alınabilmektedir.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918939"/>
          </a:xfrm>
        </p:spPr>
        <p:txBody>
          <a:bodyPr>
            <a:normAutofit fontScale="90000"/>
          </a:bodyPr>
          <a:lstStyle/>
          <a:p>
            <a:r>
              <a:rPr lang="tr-TR" sz="3200" b="1" dirty="0"/>
              <a:t>Yetişkin hayvan serum </a:t>
            </a:r>
            <a:r>
              <a:rPr lang="tr-TR" sz="3200" b="1" dirty="0" err="1"/>
              <a:t>Na</a:t>
            </a:r>
            <a:r>
              <a:rPr lang="tr-TR" sz="3200" b="1" dirty="0"/>
              <a:t> referans değerleri</a:t>
            </a:r>
            <a:br>
              <a:rPr lang="tr-TR" sz="3200" b="1" dirty="0"/>
            </a:br>
            <a:r>
              <a:rPr lang="tr-TR" sz="3200" b="1" dirty="0"/>
              <a:t>(</a:t>
            </a:r>
            <a:r>
              <a:rPr lang="tr-TR" sz="3200" b="1" dirty="0" err="1"/>
              <a:t>mmol</a:t>
            </a:r>
            <a:r>
              <a:rPr lang="tr-TR" sz="3200" b="1" dirty="0"/>
              <a:t>/L=</a:t>
            </a:r>
            <a:r>
              <a:rPr lang="tr-TR" sz="3200" b="1" dirty="0" err="1"/>
              <a:t>mEq</a:t>
            </a:r>
            <a:r>
              <a:rPr lang="tr-TR" sz="3200" b="1" dirty="0"/>
              <a:t>/L)</a:t>
            </a:r>
          </a:p>
        </p:txBody>
      </p:sp>
      <p:sp>
        <p:nvSpPr>
          <p:cNvPr id="3" name="2 İçerik Yer Tutucusu"/>
          <p:cNvSpPr>
            <a:spLocks noGrp="1"/>
          </p:cNvSpPr>
          <p:nvPr>
            <p:ph idx="1"/>
          </p:nvPr>
        </p:nvSpPr>
        <p:spPr>
          <a:xfrm>
            <a:off x="251520" y="1340768"/>
            <a:ext cx="8435280" cy="4790157"/>
          </a:xfrm>
        </p:spPr>
        <p:txBody>
          <a:bodyPr>
            <a:normAutofit/>
          </a:bodyPr>
          <a:lstStyle/>
          <a:p>
            <a:r>
              <a:rPr lang="tr-TR" sz="3600" dirty="0"/>
              <a:t>Domuz……135–150</a:t>
            </a:r>
          </a:p>
          <a:p>
            <a:r>
              <a:rPr lang="tr-TR" sz="3600" dirty="0"/>
              <a:t>Sığır………..132–152</a:t>
            </a:r>
          </a:p>
          <a:p>
            <a:r>
              <a:rPr lang="tr-TR" sz="3600" dirty="0"/>
              <a:t>Köpek……..141–152</a:t>
            </a:r>
          </a:p>
          <a:p>
            <a:r>
              <a:rPr lang="tr-TR" sz="3600" dirty="0"/>
              <a:t>Kedi………..147–156</a:t>
            </a:r>
          </a:p>
          <a:p>
            <a:r>
              <a:rPr lang="tr-TR" sz="3600" dirty="0"/>
              <a:t>At……………132–146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a:t>Tuz-Zehirlilik</a:t>
            </a:r>
          </a:p>
        </p:txBody>
      </p:sp>
      <p:sp>
        <p:nvSpPr>
          <p:cNvPr id="3" name="İçerik Yer Tutucusu 2"/>
          <p:cNvSpPr>
            <a:spLocks noGrp="1"/>
          </p:cNvSpPr>
          <p:nvPr>
            <p:ph idx="1"/>
          </p:nvPr>
        </p:nvSpPr>
        <p:spPr>
          <a:xfrm>
            <a:off x="323850" y="1412875"/>
            <a:ext cx="8362950" cy="4718050"/>
          </a:xfrm>
        </p:spPr>
        <p:txBody>
          <a:bodyPr/>
          <a:lstStyle/>
          <a:p>
            <a:pPr marL="0" indent="0">
              <a:buFont typeface="Wingdings" pitchFamily="2" charset="2"/>
              <a:buNone/>
              <a:defRPr/>
            </a:pPr>
            <a:r>
              <a:rPr lang="tr-TR" sz="2800" dirty="0"/>
              <a:t>Akut oral öldürücü doz</a:t>
            </a:r>
          </a:p>
          <a:p>
            <a:pPr>
              <a:defRPr/>
            </a:pPr>
            <a:r>
              <a:rPr lang="tr-TR" sz="2800" dirty="0"/>
              <a:t>Sığır		1500–3000 g</a:t>
            </a:r>
          </a:p>
          <a:p>
            <a:pPr>
              <a:defRPr/>
            </a:pPr>
            <a:r>
              <a:rPr lang="tr-TR" sz="2800" dirty="0" err="1"/>
              <a:t>Koyun,keçi</a:t>
            </a:r>
            <a:r>
              <a:rPr lang="tr-TR" sz="2800" dirty="0"/>
              <a:t>	 100–200 g veya 6 g/kg </a:t>
            </a:r>
          </a:p>
          <a:p>
            <a:pPr>
              <a:defRPr/>
            </a:pPr>
            <a:r>
              <a:rPr lang="tr-TR" sz="2800" dirty="0"/>
              <a:t>At			  900–1000 g</a:t>
            </a:r>
          </a:p>
          <a:p>
            <a:pPr>
              <a:defRPr/>
            </a:pPr>
            <a:r>
              <a:rPr lang="tr-TR" sz="2800" dirty="0"/>
              <a:t>Domuz	        50–200 g veya 2.2g/kg </a:t>
            </a:r>
          </a:p>
          <a:p>
            <a:pPr>
              <a:defRPr/>
            </a:pPr>
            <a:r>
              <a:rPr lang="tr-TR" sz="2800" dirty="0"/>
              <a:t>Kanatlı          2–4.5 g</a:t>
            </a:r>
          </a:p>
          <a:p>
            <a:pPr>
              <a:defRPr/>
            </a:pPr>
            <a:r>
              <a:rPr lang="tr-TR" sz="2800" dirty="0"/>
              <a:t>Köpek		20–60 g veya 4 g/kg </a:t>
            </a:r>
          </a:p>
          <a:p>
            <a:pPr>
              <a:defRPr/>
            </a:pPr>
            <a:endParaRPr lang="tr-TR" dirty="0"/>
          </a:p>
          <a:p>
            <a:pPr>
              <a:defRPr/>
            </a:pPr>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tr-TR" b="1"/>
              <a:t>Tuz</a:t>
            </a:r>
          </a:p>
        </p:txBody>
      </p:sp>
      <p:sp>
        <p:nvSpPr>
          <p:cNvPr id="87043" name="Rectangle 3"/>
          <p:cNvSpPr>
            <a:spLocks noGrp="1" noChangeArrowheads="1"/>
          </p:cNvSpPr>
          <p:nvPr>
            <p:ph type="body" idx="1"/>
          </p:nvPr>
        </p:nvSpPr>
        <p:spPr>
          <a:xfrm>
            <a:off x="395288" y="1600200"/>
            <a:ext cx="8064500" cy="4565650"/>
          </a:xfrm>
        </p:spPr>
        <p:txBody>
          <a:bodyPr/>
          <a:lstStyle/>
          <a:p>
            <a:pPr lvl="1" eaLnBrk="1" hangingPunct="1">
              <a:lnSpc>
                <a:spcPct val="90000"/>
              </a:lnSpc>
            </a:pPr>
            <a:r>
              <a:rPr lang="tr-TR"/>
              <a:t>İçme suyundaki %0.5 tuz günlük civcivlerde çok yüksek sıklıkta ölüme yol açabilir. </a:t>
            </a:r>
          </a:p>
          <a:p>
            <a:pPr lvl="1" eaLnBrk="1" hangingPunct="1">
              <a:lnSpc>
                <a:spcPct val="90000"/>
              </a:lnSpc>
            </a:pPr>
            <a:r>
              <a:rPr lang="tr-TR"/>
              <a:t>İçme suyu serbest şekilde sağlandığında, yetişkin kanatlılar yemle birlikte verilen %20’ye kadar tuza dayanabilirler.</a:t>
            </a:r>
          </a:p>
          <a:p>
            <a:pPr lvl="2" eaLnBrk="1" hangingPunct="1">
              <a:lnSpc>
                <a:spcPct val="90000"/>
              </a:lnSpc>
            </a:pPr>
            <a:r>
              <a:rPr lang="tr-TR"/>
              <a:t>Su alımı kısıtlandığında, yemdeki %20-30 tuz ölüm yapar. </a:t>
            </a:r>
          </a:p>
          <a:p>
            <a:pPr lvl="1" eaLnBrk="1" hangingPunct="1">
              <a:lnSpc>
                <a:spcPct val="90000"/>
              </a:lnSpc>
            </a:pPr>
            <a:r>
              <a:rPr lang="tr-TR"/>
              <a:t>Ördeklerin tuza duyarlılığı fazladır.</a:t>
            </a:r>
          </a:p>
          <a:p>
            <a:pPr lvl="2" eaLnBrk="1" hangingPunct="1">
              <a:lnSpc>
                <a:spcPct val="90000"/>
              </a:lnSpc>
            </a:pPr>
            <a:r>
              <a:rPr lang="tr-TR"/>
              <a:t>Yeme %2 oranında katılması halinde ördek palazlarında gelişme geriliği, damızlıklarda döl verimi ve yumurtadan yavru çıkma oranı düşer.</a:t>
            </a:r>
            <a:r>
              <a:rPr lang="tr-TR" sz="2800"/>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18488" cy="558899"/>
          </a:xfrm>
        </p:spPr>
        <p:txBody>
          <a:bodyPr/>
          <a:lstStyle/>
          <a:p>
            <a:pPr eaLnBrk="1" hangingPunct="1">
              <a:defRPr/>
            </a:pPr>
            <a:r>
              <a:rPr lang="tr-TR" sz="3200" b="1" dirty="0"/>
              <a:t>Tuz- Etki şekli</a:t>
            </a:r>
          </a:p>
        </p:txBody>
      </p:sp>
      <p:sp>
        <p:nvSpPr>
          <p:cNvPr id="46083" name="Rectangle 3"/>
          <p:cNvSpPr>
            <a:spLocks noGrp="1" noChangeArrowheads="1"/>
          </p:cNvSpPr>
          <p:nvPr>
            <p:ph idx="1"/>
          </p:nvPr>
        </p:nvSpPr>
        <p:spPr>
          <a:xfrm>
            <a:off x="107504" y="908050"/>
            <a:ext cx="9036496" cy="5257254"/>
          </a:xfrm>
        </p:spPr>
        <p:txBody>
          <a:bodyPr>
            <a:normAutofit lnSpcReduction="10000"/>
          </a:bodyPr>
          <a:lstStyle/>
          <a:p>
            <a:pPr eaLnBrk="1" hangingPunct="1">
              <a:lnSpc>
                <a:spcPct val="80000"/>
              </a:lnSpc>
              <a:defRPr/>
            </a:pPr>
            <a:r>
              <a:rPr lang="tr-TR" sz="2800" dirty="0"/>
              <a:t>Fazla miktarda tuz alınması serum </a:t>
            </a:r>
            <a:r>
              <a:rPr lang="tr-TR" sz="2800" dirty="0" err="1"/>
              <a:t>Na</a:t>
            </a:r>
            <a:r>
              <a:rPr lang="tr-TR" sz="2800" dirty="0"/>
              <a:t> konsantrasyonunda artışa ve hücre dışı sıvıda </a:t>
            </a:r>
            <a:r>
              <a:rPr lang="tr-TR" sz="2800" dirty="0" err="1"/>
              <a:t>osmolaritenin</a:t>
            </a:r>
            <a:r>
              <a:rPr lang="tr-TR" sz="2800" dirty="0"/>
              <a:t> bozulmasına yol açar. </a:t>
            </a:r>
          </a:p>
          <a:p>
            <a:pPr eaLnBrk="1" hangingPunct="1">
              <a:lnSpc>
                <a:spcPct val="80000"/>
              </a:lnSpc>
              <a:defRPr/>
            </a:pPr>
            <a:r>
              <a:rPr lang="tr-TR" sz="2800" dirty="0" err="1"/>
              <a:t>Hipotalamustaki</a:t>
            </a:r>
            <a:r>
              <a:rPr lang="tr-TR" sz="2800" dirty="0"/>
              <a:t> </a:t>
            </a:r>
            <a:r>
              <a:rPr lang="tr-TR" sz="2800" dirty="0" err="1"/>
              <a:t>osmoreseptörler</a:t>
            </a:r>
            <a:r>
              <a:rPr lang="tr-TR" sz="2800" dirty="0"/>
              <a:t> uyarılarak susama hissi oluşur ve arka hipofizden ADH salgılanması (böbreklerden suyun geri çekilmesi için) sağlanır.  </a:t>
            </a:r>
          </a:p>
          <a:p>
            <a:pPr eaLnBrk="1" hangingPunct="1">
              <a:lnSpc>
                <a:spcPct val="80000"/>
              </a:lnSpc>
              <a:defRPr/>
            </a:pPr>
            <a:r>
              <a:rPr lang="tr-TR" sz="2800" dirty="0"/>
              <a:t>Bunlar </a:t>
            </a:r>
            <a:r>
              <a:rPr lang="tr-TR" sz="2800" dirty="0" err="1"/>
              <a:t>osmolariteyi</a:t>
            </a:r>
            <a:r>
              <a:rPr lang="tr-TR" sz="2800" dirty="0"/>
              <a:t> düzeltebilir (normal durum)</a:t>
            </a:r>
          </a:p>
          <a:p>
            <a:pPr eaLnBrk="1" hangingPunct="1">
              <a:lnSpc>
                <a:spcPct val="80000"/>
              </a:lnSpc>
              <a:defRPr/>
            </a:pPr>
            <a:r>
              <a:rPr lang="tr-TR" sz="2800" dirty="0"/>
              <a:t>Ancak durum devam ederse, su </a:t>
            </a:r>
            <a:r>
              <a:rPr lang="tr-TR" sz="2800" dirty="0" err="1"/>
              <a:t>interstitium</a:t>
            </a:r>
            <a:r>
              <a:rPr lang="tr-TR" sz="2800" dirty="0"/>
              <a:t> ve hücre içinden dışarıya taşınır. </a:t>
            </a:r>
          </a:p>
          <a:p>
            <a:pPr eaLnBrk="1" hangingPunct="1">
              <a:lnSpc>
                <a:spcPct val="80000"/>
              </a:lnSpc>
              <a:defRPr/>
            </a:pPr>
            <a:r>
              <a:rPr lang="tr-TR" sz="2800" dirty="0" err="1"/>
              <a:t>Na</a:t>
            </a:r>
            <a:r>
              <a:rPr lang="tr-TR" sz="2800" dirty="0"/>
              <a:t>, kan-beyin bariyerini </a:t>
            </a:r>
            <a:r>
              <a:rPr lang="tr-TR" sz="2800" dirty="0" err="1"/>
              <a:t>passif</a:t>
            </a:r>
            <a:r>
              <a:rPr lang="tr-TR" sz="2800" dirty="0"/>
              <a:t> difüzyonla geçerek beyin omurilik sıvısında toplanır. </a:t>
            </a:r>
          </a:p>
          <a:p>
            <a:pPr eaLnBrk="1" hangingPunct="1">
              <a:lnSpc>
                <a:spcPct val="80000"/>
              </a:lnSpc>
              <a:defRPr/>
            </a:pPr>
            <a:r>
              <a:rPr lang="tr-TR" sz="2800" dirty="0"/>
              <a:t>Bu sırada beyin hücreleri hücre dışına aşırı su kaybını önlemek için kendi hücre içi </a:t>
            </a:r>
            <a:r>
              <a:rPr lang="tr-TR" sz="2800" dirty="0" err="1"/>
              <a:t>osmolaritelerini</a:t>
            </a:r>
            <a:r>
              <a:rPr lang="tr-TR" sz="2800" dirty="0"/>
              <a:t> artırırlar (hücrelerin büzülmesi). </a:t>
            </a:r>
          </a:p>
          <a:p>
            <a:pPr eaLnBrk="1" hangingPunct="1">
              <a:lnSpc>
                <a:spcPct val="80000"/>
              </a:lnSpc>
              <a:defRPr/>
            </a:pPr>
            <a:endParaRPr lang="tr-TR"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847725"/>
          </a:xfrm>
        </p:spPr>
        <p:txBody>
          <a:bodyPr/>
          <a:lstStyle/>
          <a:p>
            <a:pPr>
              <a:defRPr/>
            </a:pPr>
            <a:r>
              <a:rPr lang="tr-TR" sz="3600" dirty="0"/>
              <a:t>Tuz- Etki şekli</a:t>
            </a:r>
          </a:p>
        </p:txBody>
      </p:sp>
      <p:sp>
        <p:nvSpPr>
          <p:cNvPr id="3" name="İçerik Yer Tutucusu 2"/>
          <p:cNvSpPr>
            <a:spLocks noGrp="1"/>
          </p:cNvSpPr>
          <p:nvPr>
            <p:ph idx="1"/>
          </p:nvPr>
        </p:nvSpPr>
        <p:spPr>
          <a:xfrm>
            <a:off x="179388" y="1125538"/>
            <a:ext cx="8507412" cy="5005387"/>
          </a:xfrm>
        </p:spPr>
        <p:txBody>
          <a:bodyPr>
            <a:normAutofit/>
          </a:bodyPr>
          <a:lstStyle/>
          <a:p>
            <a:pPr>
              <a:defRPr/>
            </a:pPr>
            <a:r>
              <a:rPr lang="tr-TR" sz="2800" dirty="0" err="1"/>
              <a:t>Hipernatremi</a:t>
            </a:r>
            <a:r>
              <a:rPr lang="tr-TR" sz="2800" dirty="0"/>
              <a:t> hızlı bir şekilde gelişirse hücre büzülmesi önemli duruma gelir, tüm beyin büzülür ve beyne giden kan azalır.</a:t>
            </a:r>
          </a:p>
          <a:p>
            <a:pPr>
              <a:defRPr/>
            </a:pPr>
            <a:r>
              <a:rPr lang="tr-TR" sz="2800" dirty="0"/>
              <a:t>Böylece </a:t>
            </a:r>
            <a:r>
              <a:rPr lang="en-US" sz="2800" dirty="0" err="1"/>
              <a:t>subara</a:t>
            </a:r>
            <a:r>
              <a:rPr lang="tr-TR" sz="2800" dirty="0"/>
              <a:t>k</a:t>
            </a:r>
            <a:r>
              <a:rPr lang="en-US" sz="2800" dirty="0" err="1"/>
              <a:t>noid</a:t>
            </a:r>
            <a:r>
              <a:rPr lang="en-US" sz="2800" dirty="0"/>
              <a:t>, sub-</a:t>
            </a:r>
            <a:r>
              <a:rPr lang="en-US" sz="2800" dirty="0" err="1"/>
              <a:t>dural</a:t>
            </a:r>
            <a:r>
              <a:rPr lang="en-US" sz="2800" dirty="0"/>
              <a:t> </a:t>
            </a:r>
            <a:r>
              <a:rPr lang="tr-TR" sz="2800" dirty="0"/>
              <a:t>veya damar içi </a:t>
            </a:r>
            <a:r>
              <a:rPr lang="tr-TR" sz="2800" dirty="0" err="1"/>
              <a:t>hemorajiler</a:t>
            </a:r>
            <a:r>
              <a:rPr lang="tr-TR" sz="2800" dirty="0"/>
              <a:t> görülür.</a:t>
            </a:r>
          </a:p>
          <a:p>
            <a:pPr>
              <a:defRPr/>
            </a:pPr>
            <a:r>
              <a:rPr lang="tr-TR" sz="2800" dirty="0" err="1"/>
              <a:t>Glikolizis</a:t>
            </a:r>
            <a:r>
              <a:rPr lang="tr-TR" sz="2800" dirty="0"/>
              <a:t> durur ve hücrelerdeki kullanılabilir enerjide azalma olur. </a:t>
            </a:r>
          </a:p>
          <a:p>
            <a:pPr>
              <a:defRPr/>
            </a:pPr>
            <a:r>
              <a:rPr lang="tr-TR" sz="2800" dirty="0" err="1"/>
              <a:t>Na</a:t>
            </a:r>
            <a:r>
              <a:rPr lang="tr-TR" sz="2800" dirty="0"/>
              <a:t> beyine pasif difüzyonla girerken, çıkışı için enerji harcayan etkin transport mekanizmaları gereklidir. Böylece beyin, serumda </a:t>
            </a:r>
            <a:r>
              <a:rPr lang="tr-TR" sz="2800" dirty="0" err="1"/>
              <a:t>Na’un</a:t>
            </a:r>
            <a:r>
              <a:rPr lang="tr-TR" sz="2800" dirty="0"/>
              <a:t> azalmasına geç yanıt verir ve şişme, beyin ödemi ve klinik belirtiler gelişir.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3568" y="404664"/>
            <a:ext cx="7138987" cy="808038"/>
          </a:xfrm>
        </p:spPr>
        <p:txBody>
          <a:bodyPr/>
          <a:lstStyle/>
          <a:p>
            <a:pPr eaLnBrk="1" hangingPunct="1"/>
            <a:r>
              <a:rPr lang="tr-TR" b="1" dirty="0"/>
              <a:t>Kadmiyum</a:t>
            </a:r>
          </a:p>
        </p:txBody>
      </p:sp>
      <p:sp>
        <p:nvSpPr>
          <p:cNvPr id="128003" name="Rectangle 3"/>
          <p:cNvSpPr>
            <a:spLocks noGrp="1" noChangeArrowheads="1"/>
          </p:cNvSpPr>
          <p:nvPr>
            <p:ph idx="1"/>
          </p:nvPr>
        </p:nvSpPr>
        <p:spPr>
          <a:xfrm>
            <a:off x="395537" y="1484785"/>
            <a:ext cx="8748464" cy="5184304"/>
          </a:xfrm>
        </p:spPr>
        <p:txBody>
          <a:bodyPr/>
          <a:lstStyle/>
          <a:p>
            <a:pPr eaLnBrk="1" hangingPunct="1"/>
            <a:r>
              <a:rPr lang="tr-TR" dirty="0"/>
              <a:t>İnsanlarda haftalık </a:t>
            </a:r>
            <a:r>
              <a:rPr lang="tr-TR" dirty="0" err="1"/>
              <a:t>tolere</a:t>
            </a:r>
            <a:r>
              <a:rPr lang="tr-TR" dirty="0"/>
              <a:t> edilebilir </a:t>
            </a:r>
            <a:r>
              <a:rPr lang="tr-TR" dirty="0" err="1"/>
              <a:t>Cd</a:t>
            </a:r>
            <a:r>
              <a:rPr lang="tr-TR" dirty="0"/>
              <a:t> miktarı 400-500 µg (veya 50-150 µg/gün) olarak belirlenmiştir (Dünya Sağlık Örgütü)</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55252" y="3324185"/>
            <a:ext cx="3436628" cy="3530724"/>
          </a:xfrm>
          <a:prstGeom prst="rect">
            <a:avLst/>
          </a:prstGeom>
        </p:spPr>
      </p:pic>
      <p:pic>
        <p:nvPicPr>
          <p:cNvPr id="5" name="Resim 4"/>
          <p:cNvPicPr>
            <a:picLocks noChangeAspect="1"/>
          </p:cNvPicPr>
          <p:nvPr/>
        </p:nvPicPr>
        <p:blipFill>
          <a:blip r:embed="rId3"/>
          <a:stretch>
            <a:fillRect/>
          </a:stretch>
        </p:blipFill>
        <p:spPr>
          <a:xfrm>
            <a:off x="4716016" y="3745802"/>
            <a:ext cx="3406900" cy="2989936"/>
          </a:xfrm>
          <a:prstGeom prst="rect">
            <a:avLst/>
          </a:prstGeom>
        </p:spPr>
      </p:pic>
      <p:pic>
        <p:nvPicPr>
          <p:cNvPr id="6" name="Resim 5"/>
          <p:cNvPicPr>
            <a:picLocks noChangeAspect="1"/>
          </p:cNvPicPr>
          <p:nvPr/>
        </p:nvPicPr>
        <p:blipFill>
          <a:blip r:embed="rId4"/>
          <a:stretch>
            <a:fillRect/>
          </a:stretch>
        </p:blipFill>
        <p:spPr>
          <a:xfrm>
            <a:off x="4716015" y="330653"/>
            <a:ext cx="3593910" cy="3604735"/>
          </a:xfrm>
          <a:prstGeom prst="rect">
            <a:avLst/>
          </a:prstGeom>
        </p:spPr>
      </p:pic>
      <p:pic>
        <p:nvPicPr>
          <p:cNvPr id="3" name="Resim 2"/>
          <p:cNvPicPr>
            <a:picLocks noChangeAspect="1"/>
          </p:cNvPicPr>
          <p:nvPr/>
        </p:nvPicPr>
        <p:blipFill>
          <a:blip r:embed="rId5"/>
          <a:stretch>
            <a:fillRect/>
          </a:stretch>
        </p:blipFill>
        <p:spPr>
          <a:xfrm>
            <a:off x="31333" y="30832"/>
            <a:ext cx="3460547" cy="3398168"/>
          </a:xfrm>
          <a:prstGeom prst="rect">
            <a:avLst/>
          </a:prstGeom>
        </p:spPr>
      </p:pic>
    </p:spTree>
    <p:extLst>
      <p:ext uri="{BB962C8B-B14F-4D97-AF65-F5344CB8AC3E}">
        <p14:creationId xmlns:p14="http://schemas.microsoft.com/office/powerpoint/2010/main" val="30984848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274638"/>
            <a:ext cx="8291512" cy="706437"/>
          </a:xfrm>
        </p:spPr>
        <p:txBody>
          <a:bodyPr/>
          <a:lstStyle/>
          <a:p>
            <a:pPr eaLnBrk="1" hangingPunct="1">
              <a:defRPr/>
            </a:pPr>
            <a:r>
              <a:rPr lang="tr-TR" b="1"/>
              <a:t>Tuz</a:t>
            </a:r>
          </a:p>
        </p:txBody>
      </p:sp>
      <p:sp>
        <p:nvSpPr>
          <p:cNvPr id="48131" name="Rectangle 3"/>
          <p:cNvSpPr>
            <a:spLocks noGrp="1" noChangeArrowheads="1"/>
          </p:cNvSpPr>
          <p:nvPr>
            <p:ph idx="1"/>
          </p:nvPr>
        </p:nvSpPr>
        <p:spPr>
          <a:xfrm>
            <a:off x="0" y="1052513"/>
            <a:ext cx="8964613" cy="5616575"/>
          </a:xfrm>
        </p:spPr>
        <p:txBody>
          <a:bodyPr>
            <a:normAutofit/>
          </a:bodyPr>
          <a:lstStyle/>
          <a:p>
            <a:pPr eaLnBrk="1" hangingPunct="1">
              <a:buFont typeface="Wingdings" pitchFamily="2" charset="2"/>
              <a:buNone/>
              <a:defRPr/>
            </a:pPr>
            <a:r>
              <a:rPr lang="tr-TR" sz="3600" b="1" dirty="0"/>
              <a:t>Sağaltım</a:t>
            </a:r>
          </a:p>
          <a:p>
            <a:pPr eaLnBrk="1" hangingPunct="1">
              <a:defRPr/>
            </a:pPr>
            <a:r>
              <a:rPr lang="tr-TR" sz="3600" dirty="0"/>
              <a:t>Sağaltım, beyin hücreleri, kan-beyin sıvısı, dokular ve vücut boşluklarındaki sodyum ve suyun geri çekilmesine yöneliktir. </a:t>
            </a:r>
          </a:p>
          <a:p>
            <a:pPr eaLnBrk="1" hangingPunct="1">
              <a:defRPr/>
            </a:pPr>
            <a:r>
              <a:rPr lang="tr-TR" sz="3600" dirty="0"/>
              <a:t>Sağaltım her zaman başarılı olmaz.</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8313" y="277813"/>
            <a:ext cx="8218487" cy="774700"/>
          </a:xfrm>
        </p:spPr>
        <p:txBody>
          <a:bodyPr/>
          <a:lstStyle/>
          <a:p>
            <a:pPr eaLnBrk="1" hangingPunct="1">
              <a:defRPr/>
            </a:pPr>
            <a:r>
              <a:rPr lang="tr-TR" b="1"/>
              <a:t>Tuz</a:t>
            </a:r>
          </a:p>
        </p:txBody>
      </p:sp>
      <p:sp>
        <p:nvSpPr>
          <p:cNvPr id="113667" name="Rectangle 3"/>
          <p:cNvSpPr>
            <a:spLocks noGrp="1" noChangeArrowheads="1"/>
          </p:cNvSpPr>
          <p:nvPr>
            <p:ph idx="1"/>
          </p:nvPr>
        </p:nvSpPr>
        <p:spPr>
          <a:xfrm>
            <a:off x="179388" y="1196975"/>
            <a:ext cx="8964612" cy="5661025"/>
          </a:xfrm>
        </p:spPr>
        <p:txBody>
          <a:bodyPr/>
          <a:lstStyle/>
          <a:p>
            <a:pPr eaLnBrk="1" hangingPunct="1">
              <a:defRPr/>
            </a:pPr>
            <a:r>
              <a:rPr lang="tr-TR" sz="2800" dirty="0"/>
              <a:t>Güçlü işeticiler (</a:t>
            </a:r>
            <a:r>
              <a:rPr lang="tr-TR" sz="2800" dirty="0" err="1"/>
              <a:t>furosemid</a:t>
            </a:r>
            <a:r>
              <a:rPr lang="tr-TR" sz="2800" dirty="0"/>
              <a:t>, </a:t>
            </a:r>
            <a:r>
              <a:rPr lang="tr-TR" sz="2800" dirty="0" err="1"/>
              <a:t>bumetanid</a:t>
            </a:r>
            <a:r>
              <a:rPr lang="tr-TR" sz="2800" dirty="0"/>
              <a:t> gibi kıvrımda etkili olanlar gibi) kullanılsa bile, beyin hücrelerinden sodyumun dışarıya pompalanması ve sodyumla engellenmiş </a:t>
            </a:r>
            <a:r>
              <a:rPr lang="tr-TR" sz="2800" dirty="0" err="1"/>
              <a:t>glikolizin</a:t>
            </a:r>
            <a:r>
              <a:rPr lang="tr-TR" sz="2800" dirty="0"/>
              <a:t> tersine çevrilmesi mümkün olamamaktadır. </a:t>
            </a:r>
          </a:p>
          <a:p>
            <a:pPr lvl="1" eaLnBrk="1" hangingPunct="1">
              <a:defRPr/>
            </a:pPr>
            <a:r>
              <a:rPr lang="tr-TR" sz="2400" dirty="0"/>
              <a:t>Fazla miktarda su verilmesi ise beyin ödeminin daha da kötüleşmesine sebep olabilmektedir.</a:t>
            </a:r>
          </a:p>
          <a:p>
            <a:pPr eaLnBrk="1" hangingPunct="1">
              <a:defRPr/>
            </a:pPr>
            <a:r>
              <a:rPr lang="tr-TR" sz="2800" dirty="0"/>
              <a:t>Yapılabilecek tek uygulama görülen belirtilerin baskı altına alınmasına (</a:t>
            </a:r>
            <a:r>
              <a:rPr lang="tr-TR" sz="2800" dirty="0" err="1"/>
              <a:t>diazepam</a:t>
            </a:r>
            <a:r>
              <a:rPr lang="tr-TR" sz="2800" dirty="0"/>
              <a:t>, </a:t>
            </a:r>
            <a:r>
              <a:rPr lang="tr-TR" sz="2800" dirty="0" err="1"/>
              <a:t>ksilazin</a:t>
            </a:r>
            <a:r>
              <a:rPr lang="tr-TR" sz="2800" dirty="0"/>
              <a:t>, </a:t>
            </a:r>
            <a:r>
              <a:rPr lang="tr-TR" sz="2800" dirty="0" err="1"/>
              <a:t>barbitüratlar</a:t>
            </a:r>
            <a:r>
              <a:rPr lang="tr-TR" sz="2800" dirty="0"/>
              <a:t> gibi ilaçlarla) yönelik olmaktadır</a:t>
            </a:r>
            <a:r>
              <a:rPr lang="tr-TR" dirty="0"/>
              <a:t>.</a:t>
            </a:r>
          </a:p>
          <a:p>
            <a:pPr eaLnBrk="1" hangingPunct="1">
              <a:defRPr/>
            </a:pPr>
            <a:r>
              <a:rPr lang="tr-TR" sz="2800" dirty="0"/>
              <a:t>Beyin ödemi için </a:t>
            </a:r>
            <a:r>
              <a:rPr lang="tr-TR" sz="2800" dirty="0" err="1"/>
              <a:t>mannitol</a:t>
            </a:r>
            <a:r>
              <a:rPr lang="tr-TR" sz="2800" dirty="0"/>
              <a:t>, </a:t>
            </a:r>
            <a:r>
              <a:rPr lang="tr-TR" sz="2800" dirty="0" err="1"/>
              <a:t>dekzametazon</a:t>
            </a:r>
            <a:r>
              <a:rPr lang="tr-TR" sz="2800" dirty="0"/>
              <a:t> veya </a:t>
            </a:r>
            <a:r>
              <a:rPr lang="tr-TR" sz="2800" dirty="0" err="1"/>
              <a:t>dimetilsülfoksit</a:t>
            </a:r>
            <a:r>
              <a:rPr lang="tr-TR" sz="2800" dirty="0"/>
              <a:t> kullanılabilir.</a:t>
            </a:r>
          </a:p>
          <a:p>
            <a:pPr eaLnBrk="1" hangingPunct="1">
              <a:defRPr/>
            </a:pPr>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77813"/>
            <a:ext cx="8218487" cy="706437"/>
          </a:xfrm>
        </p:spPr>
        <p:txBody>
          <a:bodyPr/>
          <a:lstStyle/>
          <a:p>
            <a:pPr eaLnBrk="1" hangingPunct="1">
              <a:defRPr/>
            </a:pPr>
            <a:r>
              <a:rPr lang="tr-TR" b="1" dirty="0"/>
              <a:t>Asitler</a:t>
            </a:r>
          </a:p>
        </p:txBody>
      </p:sp>
      <p:sp>
        <p:nvSpPr>
          <p:cNvPr id="49155" name="Rectangle 3"/>
          <p:cNvSpPr>
            <a:spLocks noGrp="1" noChangeArrowheads="1"/>
          </p:cNvSpPr>
          <p:nvPr>
            <p:ph idx="1"/>
          </p:nvPr>
        </p:nvSpPr>
        <p:spPr>
          <a:xfrm>
            <a:off x="0" y="1196975"/>
            <a:ext cx="8964613" cy="5472113"/>
          </a:xfrm>
        </p:spPr>
        <p:txBody>
          <a:bodyPr/>
          <a:lstStyle/>
          <a:p>
            <a:pPr eaLnBrk="1" hangingPunct="1">
              <a:defRPr/>
            </a:pPr>
            <a:r>
              <a:rPr lang="tr-TR" sz="2800" dirty="0"/>
              <a:t>Kuvvetli mineral asitler (sülfürik asit, hidroklorik asit, nitrik asit, fosforik asit gibi) ile </a:t>
            </a:r>
          </a:p>
          <a:p>
            <a:pPr eaLnBrk="1" hangingPunct="1">
              <a:defRPr/>
            </a:pPr>
            <a:r>
              <a:rPr lang="tr-TR" sz="2800" dirty="0"/>
              <a:t>Bazı organik asitler (</a:t>
            </a:r>
            <a:r>
              <a:rPr lang="tr-TR" sz="2800" dirty="0" err="1"/>
              <a:t>dikloroasetik</a:t>
            </a:r>
            <a:r>
              <a:rPr lang="tr-TR" sz="2800" dirty="0"/>
              <a:t> asit, </a:t>
            </a:r>
            <a:r>
              <a:rPr lang="tr-TR" sz="2800" dirty="0" err="1"/>
              <a:t>trikloroasetik</a:t>
            </a:r>
            <a:r>
              <a:rPr lang="tr-TR" sz="2800" dirty="0"/>
              <a:t> asit gibi) dokularla doğrudan temasa geldiklerinde dağlar ve yakarlar. </a:t>
            </a:r>
          </a:p>
          <a:p>
            <a:pPr eaLnBrk="1" hangingPunct="1">
              <a:defRPr/>
            </a:pPr>
            <a:r>
              <a:rPr lang="tr-TR" sz="2800" dirty="0"/>
              <a:t>Seyreltik hidroklorik </a:t>
            </a:r>
            <a:r>
              <a:rPr lang="tr-TR" sz="2800" dirty="0" err="1"/>
              <a:t>asitin</a:t>
            </a:r>
            <a:r>
              <a:rPr lang="tr-TR" sz="2800" dirty="0"/>
              <a:t>, sığırlarda sindirim sistemi hastalıklarının sağaltımında kullanılması sırasında çözeltinin yanlışlıkla yoğun olarak hazırlanması,</a:t>
            </a:r>
          </a:p>
          <a:p>
            <a:pPr eaLnBrk="1" hangingPunct="1">
              <a:defRPr/>
            </a:pPr>
            <a:r>
              <a:rPr lang="tr-TR" sz="2800" dirty="0"/>
              <a:t>Sülfürik </a:t>
            </a:r>
            <a:r>
              <a:rPr lang="tr-TR" sz="2800" dirty="0" err="1"/>
              <a:t>asitin</a:t>
            </a:r>
            <a:r>
              <a:rPr lang="tr-TR" sz="2800" dirty="0"/>
              <a:t> tarım alanları ve bahçelerdeki otları yok etmek için uygulanması esnasında, deri ve mukozalarda dağlanma-yanma-zehirlenmeler oluşabilir.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tr-TR" b="1"/>
              <a:t>Asitler</a:t>
            </a:r>
          </a:p>
        </p:txBody>
      </p:sp>
      <p:sp>
        <p:nvSpPr>
          <p:cNvPr id="50179" name="Rectangle 3"/>
          <p:cNvSpPr>
            <a:spLocks noGrp="1" noChangeArrowheads="1"/>
          </p:cNvSpPr>
          <p:nvPr>
            <p:ph idx="1"/>
          </p:nvPr>
        </p:nvSpPr>
        <p:spPr/>
        <p:txBody>
          <a:bodyPr>
            <a:normAutofit/>
          </a:bodyPr>
          <a:lstStyle/>
          <a:p>
            <a:pPr eaLnBrk="1" hangingPunct="1">
              <a:buFont typeface="Wingdings" pitchFamily="2" charset="2"/>
              <a:buNone/>
              <a:defRPr/>
            </a:pPr>
            <a:r>
              <a:rPr lang="tr-TR" sz="2800" b="1" dirty="0"/>
              <a:t>Etki şekli</a:t>
            </a:r>
            <a:endParaRPr lang="tr-TR" sz="2800" dirty="0"/>
          </a:p>
          <a:p>
            <a:pPr eaLnBrk="1" hangingPunct="1">
              <a:defRPr/>
            </a:pPr>
            <a:r>
              <a:rPr lang="tr-TR" sz="2800" dirty="0"/>
              <a:t>Temas ettikleri yüzeyleri dağlar, yakar ve dokuları derinlemesine parçalar. </a:t>
            </a:r>
          </a:p>
          <a:p>
            <a:pPr eaLnBrk="1" hangingPunct="1">
              <a:defRPr/>
            </a:pPr>
            <a:r>
              <a:rPr lang="tr-TR" sz="2800" dirty="0"/>
              <a:t>Asitler doku albüminlerini </a:t>
            </a:r>
            <a:r>
              <a:rPr lang="tr-TR" sz="2800" dirty="0" err="1"/>
              <a:t>albüminatlara</a:t>
            </a:r>
            <a:r>
              <a:rPr lang="tr-TR" sz="2800" dirty="0"/>
              <a:t> çevirir; dokularda </a:t>
            </a:r>
            <a:r>
              <a:rPr lang="tr-TR" sz="2800" u="sng" dirty="0"/>
              <a:t>kabuklaşma, </a:t>
            </a:r>
            <a:r>
              <a:rPr lang="tr-TR" sz="2800" dirty="0"/>
              <a:t>nekroz ve ölüme yol açarlar.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55650" y="277813"/>
            <a:ext cx="7931150" cy="558899"/>
          </a:xfrm>
        </p:spPr>
        <p:txBody>
          <a:bodyPr/>
          <a:lstStyle/>
          <a:p>
            <a:pPr eaLnBrk="1" hangingPunct="1">
              <a:defRPr/>
            </a:pPr>
            <a:r>
              <a:rPr lang="tr-TR" b="1" dirty="0"/>
              <a:t>Asitler</a:t>
            </a:r>
          </a:p>
        </p:txBody>
      </p:sp>
      <p:sp>
        <p:nvSpPr>
          <p:cNvPr id="51203" name="Rectangle 3"/>
          <p:cNvSpPr>
            <a:spLocks noGrp="1" noChangeArrowheads="1"/>
          </p:cNvSpPr>
          <p:nvPr>
            <p:ph idx="1"/>
          </p:nvPr>
        </p:nvSpPr>
        <p:spPr>
          <a:xfrm>
            <a:off x="179512" y="909639"/>
            <a:ext cx="8785101" cy="5688012"/>
          </a:xfrm>
        </p:spPr>
        <p:txBody>
          <a:bodyPr/>
          <a:lstStyle/>
          <a:p>
            <a:pPr eaLnBrk="1" hangingPunct="1">
              <a:buFont typeface="Wingdings" pitchFamily="2" charset="2"/>
              <a:buNone/>
              <a:defRPr/>
            </a:pPr>
            <a:r>
              <a:rPr lang="tr-TR" sz="2800" b="1" dirty="0"/>
              <a:t>Tan</a:t>
            </a:r>
            <a:r>
              <a:rPr lang="tr-TR" sz="2800" dirty="0"/>
              <a:t>ı</a:t>
            </a:r>
          </a:p>
          <a:p>
            <a:pPr eaLnBrk="1" hangingPunct="1">
              <a:defRPr/>
            </a:pPr>
            <a:r>
              <a:rPr lang="tr-TR" sz="2800" dirty="0"/>
              <a:t>Asitlerle oluşan kabuk kuru olup, </a:t>
            </a:r>
            <a:r>
              <a:rPr lang="tr-TR" sz="2800" dirty="0" err="1"/>
              <a:t>asitin</a:t>
            </a:r>
            <a:r>
              <a:rPr lang="tr-TR" sz="2800" dirty="0"/>
              <a:t> tipi ve yoğunluğuna göre çeşitli renktedir. </a:t>
            </a:r>
          </a:p>
          <a:p>
            <a:pPr eaLnBrk="1" hangingPunct="1">
              <a:defRPr/>
            </a:pPr>
            <a:r>
              <a:rPr lang="tr-TR" sz="2800" dirty="0"/>
              <a:t>Deri, ağız </a:t>
            </a:r>
            <a:r>
              <a:rPr lang="tr-TR" sz="2800" dirty="0" err="1"/>
              <a:t>vb</a:t>
            </a:r>
            <a:r>
              <a:rPr lang="tr-TR" sz="2800" dirty="0"/>
              <a:t> yerlerdeki yanma ve renk değişikliği sebebiyle, zehirlenme ve buna yol açan maddenin cinsini tayin etmek zor değildir; </a:t>
            </a:r>
          </a:p>
          <a:p>
            <a:pPr lvl="1" eaLnBrk="1" hangingPunct="1">
              <a:defRPr/>
            </a:pPr>
            <a:r>
              <a:rPr lang="tr-TR" sz="2400" u="sng" dirty="0"/>
              <a:t>Nitrik asit </a:t>
            </a:r>
            <a:r>
              <a:rPr lang="tr-TR" sz="2400" dirty="0"/>
              <a:t>ile olan zehirlenmelerde temas eden yerler </a:t>
            </a:r>
            <a:r>
              <a:rPr lang="tr-TR" sz="2400" b="1" dirty="0"/>
              <a:t>sarı</a:t>
            </a:r>
            <a:r>
              <a:rPr lang="tr-TR" sz="2400" dirty="0"/>
              <a:t>, </a:t>
            </a:r>
          </a:p>
          <a:p>
            <a:pPr lvl="1" eaLnBrk="1" hangingPunct="1">
              <a:defRPr/>
            </a:pPr>
            <a:r>
              <a:rPr lang="tr-TR" sz="2400" u="sng" dirty="0"/>
              <a:t>Sülfürik asit </a:t>
            </a:r>
            <a:r>
              <a:rPr lang="tr-TR" sz="2400" dirty="0"/>
              <a:t>ile olanlarda </a:t>
            </a:r>
            <a:r>
              <a:rPr lang="tr-TR" sz="2400" b="1" dirty="0"/>
              <a:t>esmer</a:t>
            </a:r>
            <a:r>
              <a:rPr lang="tr-TR" sz="2400" dirty="0"/>
              <a:t>, </a:t>
            </a:r>
          </a:p>
          <a:p>
            <a:pPr lvl="1" eaLnBrk="1" hangingPunct="1">
              <a:defRPr/>
            </a:pPr>
            <a:r>
              <a:rPr lang="tr-TR" sz="2400" u="sng" dirty="0"/>
              <a:t>Hidroklorik asit </a:t>
            </a:r>
            <a:r>
              <a:rPr lang="tr-TR" sz="2400" dirty="0"/>
              <a:t>ile </a:t>
            </a:r>
            <a:r>
              <a:rPr lang="tr-TR" sz="2400" b="1" dirty="0"/>
              <a:t>beyaz</a:t>
            </a:r>
            <a:r>
              <a:rPr lang="tr-TR" sz="2400" dirty="0"/>
              <a:t> bir renk alır.</a:t>
            </a:r>
            <a:r>
              <a:rPr lang="tr-TR" dirty="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846931"/>
          </a:xfrm>
        </p:spPr>
        <p:txBody>
          <a:bodyPr/>
          <a:lstStyle/>
          <a:p>
            <a:r>
              <a:rPr lang="tr-TR" sz="3600" dirty="0"/>
              <a:t>Sülfürik asitle zehirlenmiş köpek</a:t>
            </a:r>
          </a:p>
        </p:txBody>
      </p:sp>
      <p:pic>
        <p:nvPicPr>
          <p:cNvPr id="4" name="İçerik Yer Tutucusu 3"/>
          <p:cNvPicPr>
            <a:picLocks noGrp="1" noChangeAspect="1"/>
          </p:cNvPicPr>
          <p:nvPr>
            <p:ph idx="1"/>
          </p:nvPr>
        </p:nvPicPr>
        <p:blipFill>
          <a:blip r:embed="rId2"/>
          <a:stretch>
            <a:fillRect/>
          </a:stretch>
        </p:blipFill>
        <p:spPr>
          <a:xfrm>
            <a:off x="899592" y="1071287"/>
            <a:ext cx="7184182" cy="5382049"/>
          </a:xfrm>
          <a:prstGeom prst="rect">
            <a:avLst/>
          </a:prstGeom>
        </p:spPr>
      </p:pic>
    </p:spTree>
    <p:extLst>
      <p:ext uri="{BB962C8B-B14F-4D97-AF65-F5344CB8AC3E}">
        <p14:creationId xmlns:p14="http://schemas.microsoft.com/office/powerpoint/2010/main" val="29084416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1196" y="764704"/>
            <a:ext cx="8229600" cy="1139825"/>
          </a:xfrm>
        </p:spPr>
        <p:txBody>
          <a:bodyPr/>
          <a:lstStyle/>
          <a:p>
            <a:r>
              <a:rPr lang="tr-TR" dirty="0"/>
              <a:t>Hidroklorik asit zehirlenmesi</a:t>
            </a:r>
          </a:p>
        </p:txBody>
      </p:sp>
      <p:pic>
        <p:nvPicPr>
          <p:cNvPr id="4" name="İçerik Yer Tutucusu 3"/>
          <p:cNvPicPr>
            <a:picLocks noGrp="1" noChangeAspect="1"/>
          </p:cNvPicPr>
          <p:nvPr>
            <p:ph idx="1"/>
          </p:nvPr>
        </p:nvPicPr>
        <p:blipFill>
          <a:blip r:embed="rId2"/>
          <a:stretch>
            <a:fillRect/>
          </a:stretch>
        </p:blipFill>
        <p:spPr>
          <a:xfrm>
            <a:off x="2483768" y="1804499"/>
            <a:ext cx="3672408" cy="4627233"/>
          </a:xfrm>
          <a:prstGeom prst="rect">
            <a:avLst/>
          </a:prstGeom>
        </p:spPr>
      </p:pic>
    </p:spTree>
    <p:extLst>
      <p:ext uri="{BB962C8B-B14F-4D97-AF65-F5344CB8AC3E}">
        <p14:creationId xmlns:p14="http://schemas.microsoft.com/office/powerpoint/2010/main" val="42903343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42913" y="103188"/>
            <a:ext cx="8243887" cy="877540"/>
          </a:xfrm>
        </p:spPr>
        <p:txBody>
          <a:bodyPr/>
          <a:lstStyle/>
          <a:p>
            <a:pPr eaLnBrk="1" hangingPunct="1">
              <a:defRPr/>
            </a:pPr>
            <a:r>
              <a:rPr lang="tr-TR" b="1" dirty="0"/>
              <a:t>Asitler</a:t>
            </a:r>
          </a:p>
        </p:txBody>
      </p:sp>
      <p:sp>
        <p:nvSpPr>
          <p:cNvPr id="95235" name="Rectangle 3"/>
          <p:cNvSpPr>
            <a:spLocks noGrp="1" noChangeArrowheads="1"/>
          </p:cNvSpPr>
          <p:nvPr>
            <p:ph type="body" idx="1"/>
          </p:nvPr>
        </p:nvSpPr>
        <p:spPr>
          <a:xfrm>
            <a:off x="251520" y="1124744"/>
            <a:ext cx="8435280" cy="5544344"/>
          </a:xfrm>
        </p:spPr>
        <p:txBody>
          <a:bodyPr/>
          <a:lstStyle/>
          <a:p>
            <a:pPr eaLnBrk="1" hangingPunct="1">
              <a:lnSpc>
                <a:spcPct val="90000"/>
              </a:lnSpc>
              <a:buFontTx/>
              <a:buNone/>
            </a:pPr>
            <a:r>
              <a:rPr lang="tr-TR" sz="2400" b="1" dirty="0"/>
              <a:t>Sağaltım</a:t>
            </a:r>
            <a:endParaRPr lang="tr-TR" sz="2400" dirty="0"/>
          </a:p>
          <a:p>
            <a:pPr eaLnBrk="1" hangingPunct="1">
              <a:lnSpc>
                <a:spcPct val="90000"/>
              </a:lnSpc>
            </a:pPr>
            <a:r>
              <a:rPr lang="tr-TR" sz="2400" dirty="0"/>
              <a:t>Sulu alkaliler (kireç suyu, %2 sodyum bikarbonat, magnezyum oksit veya hidroksit gibi) içirilir, lavaj yapılır.</a:t>
            </a:r>
          </a:p>
          <a:p>
            <a:pPr eaLnBrk="1" hangingPunct="1">
              <a:lnSpc>
                <a:spcPct val="90000"/>
              </a:lnSpc>
            </a:pPr>
            <a:r>
              <a:rPr lang="tr-TR" sz="2400" dirty="0"/>
              <a:t>Dağlanma deri ya da mukozalarda bulunuyorsa dışarıdan yıkama yapılır. </a:t>
            </a:r>
          </a:p>
          <a:p>
            <a:pPr eaLnBrk="1" hangingPunct="1">
              <a:lnSpc>
                <a:spcPct val="90000"/>
              </a:lnSpc>
            </a:pPr>
            <a:r>
              <a:rPr lang="tr-TR" sz="2400" dirty="0"/>
              <a:t>Ağızdan yumuşatıcı-sarıcı-koruyucu maddeler (bal, şeker, gliserin, yumurta akı gibi). </a:t>
            </a:r>
          </a:p>
          <a:p>
            <a:pPr eaLnBrk="1" hangingPunct="1">
              <a:lnSpc>
                <a:spcPct val="90000"/>
              </a:lnSpc>
            </a:pPr>
            <a:r>
              <a:rPr lang="tr-TR" sz="2400" dirty="0"/>
              <a:t>Geniş ve derin doku veya organ yanıklarında dolaşım şokunun sağaltımına yönelik uygulamalar (sıvı-elektrolit sağaltımı, plazma hacmini artıran maddeler uygulanması gibi). </a:t>
            </a:r>
          </a:p>
          <a:p>
            <a:pPr eaLnBrk="1" hangingPunct="1">
              <a:lnSpc>
                <a:spcPct val="90000"/>
              </a:lnSpc>
            </a:pPr>
            <a:r>
              <a:rPr lang="tr-TR" sz="2400" dirty="0"/>
              <a:t>Deri ve mukozaların soğuk suyla yıkanması bile bazen sağaltım için yeterli olabilir.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tr-TR" b="1"/>
              <a:t>Alkaliler</a:t>
            </a:r>
          </a:p>
        </p:txBody>
      </p:sp>
      <p:sp>
        <p:nvSpPr>
          <p:cNvPr id="96259" name="Rectangle 3"/>
          <p:cNvSpPr>
            <a:spLocks noGrp="1" noChangeArrowheads="1"/>
          </p:cNvSpPr>
          <p:nvPr>
            <p:ph idx="1"/>
          </p:nvPr>
        </p:nvSpPr>
        <p:spPr>
          <a:xfrm>
            <a:off x="250825" y="1600200"/>
            <a:ext cx="7561263" cy="4997450"/>
          </a:xfrm>
        </p:spPr>
        <p:txBody>
          <a:bodyPr/>
          <a:lstStyle/>
          <a:p>
            <a:pPr eaLnBrk="1" hangingPunct="1">
              <a:buFontTx/>
              <a:buNone/>
            </a:pPr>
            <a:r>
              <a:rPr lang="tr-TR"/>
              <a:t>Alkali maddeler üç grupta toplanır. </a:t>
            </a:r>
          </a:p>
          <a:p>
            <a:pPr eaLnBrk="1" hangingPunct="1"/>
            <a:r>
              <a:rPr lang="tr-TR"/>
              <a:t>Alkali hidroksitler (NaOH, KOH, NH</a:t>
            </a:r>
            <a:r>
              <a:rPr lang="tr-TR" baseline="-25000"/>
              <a:t>4</a:t>
            </a:r>
            <a:r>
              <a:rPr lang="tr-TR"/>
              <a:t>OH, AlOH</a:t>
            </a:r>
            <a:r>
              <a:rPr lang="tr-TR" baseline="-25000"/>
              <a:t>3</a:t>
            </a:r>
            <a:r>
              <a:rPr lang="tr-TR"/>
              <a:t> gibi).</a:t>
            </a:r>
          </a:p>
          <a:p>
            <a:pPr eaLnBrk="1" hangingPunct="1"/>
            <a:r>
              <a:rPr lang="tr-TR"/>
              <a:t>Alkali oksitler (BaO, CaO gibi).</a:t>
            </a:r>
          </a:p>
          <a:p>
            <a:pPr eaLnBrk="1" hangingPunct="1"/>
            <a:r>
              <a:rPr lang="tr-TR"/>
              <a:t>Alkalilerin zayıf asitlerle yaptıkları bileşikler (Na</a:t>
            </a:r>
            <a:r>
              <a:rPr lang="tr-TR" baseline="-25000"/>
              <a:t>2</a:t>
            </a:r>
            <a:r>
              <a:rPr lang="tr-TR"/>
              <a:t>S, K</a:t>
            </a:r>
            <a:r>
              <a:rPr lang="tr-TR" baseline="-25000"/>
              <a:t>2</a:t>
            </a:r>
            <a:r>
              <a:rPr lang="tr-TR"/>
              <a:t>S, H</a:t>
            </a:r>
            <a:r>
              <a:rPr lang="tr-TR" baseline="-25000"/>
              <a:t>2</a:t>
            </a:r>
            <a:r>
              <a:rPr lang="tr-TR"/>
              <a:t>CO</a:t>
            </a:r>
            <a:r>
              <a:rPr lang="tr-TR" baseline="-25000"/>
              <a:t>3</a:t>
            </a:r>
            <a:r>
              <a:rPr lang="tr-TR"/>
              <a:t>, NaCO</a:t>
            </a:r>
            <a:r>
              <a:rPr lang="tr-TR" baseline="-25000"/>
              <a:t>3</a:t>
            </a:r>
            <a:r>
              <a:rPr lang="tr-TR"/>
              <a:t>, NaHCO</a:t>
            </a:r>
            <a:r>
              <a:rPr lang="tr-TR" baseline="-25000"/>
              <a:t>3</a:t>
            </a:r>
            <a:r>
              <a:rPr lang="tr-TR"/>
              <a:t> gibi).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Kadmiyum</a:t>
            </a:r>
          </a:p>
        </p:txBody>
      </p:sp>
      <p:sp>
        <p:nvSpPr>
          <p:cNvPr id="3" name="İçerik Yer Tutucusu 2"/>
          <p:cNvSpPr>
            <a:spLocks noGrp="1"/>
          </p:cNvSpPr>
          <p:nvPr>
            <p:ph idx="1"/>
          </p:nvPr>
        </p:nvSpPr>
        <p:spPr/>
        <p:txBody>
          <a:bodyPr/>
          <a:lstStyle/>
          <a:p>
            <a:r>
              <a:rPr lang="tr-TR" sz="2800" dirty="0"/>
              <a:t>Japonya’da 1940’larda kadmiyumla bulaşık pirinç yiyen yaşlı kadınlarda başlıca </a:t>
            </a:r>
            <a:r>
              <a:rPr lang="tr-TR" sz="2800" dirty="0" err="1"/>
              <a:t>osteoperozis</a:t>
            </a:r>
            <a:r>
              <a:rPr lang="tr-TR" sz="2800" dirty="0"/>
              <a:t> ve böbrek fonksiyon bozukluğu ile beraber yoğun kemik ağrısı ve patolojik kemik kırıkları görüldüğünden </a:t>
            </a:r>
            <a:r>
              <a:rPr lang="tr-TR" sz="2800" dirty="0" err="1"/>
              <a:t>Cd</a:t>
            </a:r>
            <a:r>
              <a:rPr lang="tr-TR" sz="2800" dirty="0"/>
              <a:t> zehirlenmesi </a:t>
            </a:r>
            <a:r>
              <a:rPr lang="tr-TR" sz="2800" u="sng" dirty="0" err="1">
                <a:solidFill>
                  <a:schemeClr val="tx2"/>
                </a:solidFill>
              </a:rPr>
              <a:t>Itai-Itai</a:t>
            </a:r>
            <a:r>
              <a:rPr lang="tr-TR" sz="2800" u="sng" dirty="0"/>
              <a:t> </a:t>
            </a:r>
            <a:r>
              <a:rPr lang="tr-TR" sz="2800" dirty="0"/>
              <a:t>hastalığı olarak bilinir. </a:t>
            </a:r>
          </a:p>
          <a:p>
            <a:endParaRPr lang="tr-TR" sz="2400" dirty="0"/>
          </a:p>
        </p:txBody>
      </p:sp>
    </p:spTree>
    <p:extLst>
      <p:ext uri="{BB962C8B-B14F-4D97-AF65-F5344CB8AC3E}">
        <p14:creationId xmlns:p14="http://schemas.microsoft.com/office/powerpoint/2010/main" val="38082068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tr-TR" b="1"/>
              <a:t>Alkaliler</a:t>
            </a:r>
          </a:p>
        </p:txBody>
      </p:sp>
      <p:sp>
        <p:nvSpPr>
          <p:cNvPr id="54275" name="Rectangle 3"/>
          <p:cNvSpPr>
            <a:spLocks noGrp="1" noChangeArrowheads="1"/>
          </p:cNvSpPr>
          <p:nvPr>
            <p:ph idx="1"/>
          </p:nvPr>
        </p:nvSpPr>
        <p:spPr/>
        <p:txBody>
          <a:bodyPr>
            <a:normAutofit/>
          </a:bodyPr>
          <a:lstStyle/>
          <a:p>
            <a:pPr eaLnBrk="1" hangingPunct="1">
              <a:defRPr/>
            </a:pPr>
            <a:r>
              <a:rPr lang="tr-TR" sz="3200" dirty="0"/>
              <a:t>Zayıf alkali bir madde olan sodyum bikarbonata civcivlerin duyarlılığı fazladır.</a:t>
            </a:r>
          </a:p>
          <a:p>
            <a:pPr lvl="1" eaLnBrk="1" hangingPunct="1">
              <a:defRPr/>
            </a:pPr>
            <a:r>
              <a:rPr lang="tr-TR" sz="3200" dirty="0"/>
              <a:t>İçme suyu ile verilen %0.6 bikarbonat yüksek sıklıkta ölüme sebep olabilmektedir. </a:t>
            </a:r>
          </a:p>
          <a:p>
            <a:pPr eaLnBrk="1" hangingPunct="1">
              <a:defRPr/>
            </a:pPr>
            <a:r>
              <a:rPr lang="tr-TR" sz="3200" dirty="0"/>
              <a:t>Ergin kanatlılarda suda %2-4 yoğunlukta bikarbonat zehirlenmeye yol açabilir.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tr-TR" b="1"/>
              <a:t>Alkaliler</a:t>
            </a:r>
          </a:p>
        </p:txBody>
      </p:sp>
      <p:sp>
        <p:nvSpPr>
          <p:cNvPr id="55299" name="Rectangle 3"/>
          <p:cNvSpPr>
            <a:spLocks noGrp="1" noChangeArrowheads="1"/>
          </p:cNvSpPr>
          <p:nvPr>
            <p:ph idx="1"/>
          </p:nvPr>
        </p:nvSpPr>
        <p:spPr>
          <a:xfrm>
            <a:off x="250825" y="1600200"/>
            <a:ext cx="8435975" cy="5068888"/>
          </a:xfrm>
        </p:spPr>
        <p:txBody>
          <a:bodyPr>
            <a:normAutofit/>
          </a:bodyPr>
          <a:lstStyle/>
          <a:p>
            <a:pPr eaLnBrk="1" hangingPunct="1">
              <a:buFont typeface="Wingdings" pitchFamily="2" charset="2"/>
              <a:buNone/>
              <a:defRPr/>
            </a:pPr>
            <a:r>
              <a:rPr lang="tr-TR" sz="3200" b="1" dirty="0"/>
              <a:t>Etki şekli</a:t>
            </a:r>
            <a:endParaRPr lang="tr-TR" sz="3200" dirty="0"/>
          </a:p>
          <a:p>
            <a:pPr eaLnBrk="1" hangingPunct="1">
              <a:defRPr/>
            </a:pPr>
            <a:r>
              <a:rPr lang="tr-TR" sz="3200" dirty="0"/>
              <a:t>Dokularla temasa gelen alkaliler albüminleri </a:t>
            </a:r>
            <a:r>
              <a:rPr lang="tr-TR" sz="3200" dirty="0" err="1"/>
              <a:t>albüminatlara</a:t>
            </a:r>
            <a:r>
              <a:rPr lang="tr-TR" sz="3200" dirty="0"/>
              <a:t> çevirir.</a:t>
            </a:r>
          </a:p>
          <a:p>
            <a:pPr eaLnBrk="1" hangingPunct="1">
              <a:defRPr/>
            </a:pPr>
            <a:r>
              <a:rPr lang="tr-TR" sz="3200" u="sng" dirty="0"/>
              <a:t>Doku haşlanmış gibi görünür ve asitlerde olduğu gibi kuru kabuk bağlamaz. </a:t>
            </a:r>
          </a:p>
          <a:p>
            <a:pPr eaLnBrk="1" hangingPunct="1">
              <a:defRPr/>
            </a:pPr>
            <a:r>
              <a:rPr lang="tr-TR" sz="3200" dirty="0"/>
              <a:t>Alkali sıvılara uzun süreyle maruz kalınması asit-baz dengesi bozukluğuna yol açar.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tr-TR" b="1"/>
              <a:t>Alkaliler</a:t>
            </a:r>
          </a:p>
        </p:txBody>
      </p:sp>
      <p:sp>
        <p:nvSpPr>
          <p:cNvPr id="56323" name="Rectangle 3"/>
          <p:cNvSpPr>
            <a:spLocks noGrp="1" noChangeArrowheads="1"/>
          </p:cNvSpPr>
          <p:nvPr>
            <p:ph idx="1"/>
          </p:nvPr>
        </p:nvSpPr>
        <p:spPr/>
        <p:txBody>
          <a:bodyPr>
            <a:normAutofit/>
          </a:bodyPr>
          <a:lstStyle/>
          <a:p>
            <a:pPr eaLnBrk="1" hangingPunct="1">
              <a:buFont typeface="Wingdings" pitchFamily="2" charset="2"/>
              <a:buNone/>
              <a:defRPr/>
            </a:pPr>
            <a:r>
              <a:rPr lang="tr-TR" sz="3600" b="1" dirty="0"/>
              <a:t>Sağaltım</a:t>
            </a:r>
            <a:endParaRPr lang="tr-TR" sz="3600" dirty="0"/>
          </a:p>
          <a:p>
            <a:pPr lvl="1" eaLnBrk="1" hangingPunct="1">
              <a:defRPr/>
            </a:pPr>
            <a:r>
              <a:rPr lang="tr-TR" sz="3600" dirty="0"/>
              <a:t>Sulu asitlerin (%5 asetik asit, sitrik asit, sirke gibi) kullanılması dışında, uygulama asitlerde olduğu gibidir. </a:t>
            </a:r>
          </a:p>
        </p:txBody>
      </p:sp>
    </p:spTree>
  </p:cSld>
  <p:clrMapOvr>
    <a:masterClrMapping/>
  </p:clrMapOvr>
</p:sld>
</file>

<file path=ppt/theme/theme1.xml><?xml version="1.0" encoding="utf-8"?>
<a:theme xmlns:a="http://schemas.openxmlformats.org/drawingml/2006/main" name="Dairesel">
  <a:themeElements>
    <a:clrScheme name="Dairese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Dairese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irese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Dairese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Dairese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Dairese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Dairese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Dairese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Dairese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Dairese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Dairese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Dairese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lonlar">
  <a:themeElements>
    <a:clrScheme name="Balonlar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onlar">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onlar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onlar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onlar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onlar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onlar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onlar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onlar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onlar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onlar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3609</TotalTime>
  <Words>4048</Words>
  <Application>Microsoft Office PowerPoint</Application>
  <PresentationFormat>Ekran Gösterisi (4:3)</PresentationFormat>
  <Paragraphs>419</Paragraphs>
  <Slides>92</Slides>
  <Notes>0</Notes>
  <HiddenSlides>0</HiddenSlides>
  <MMClips>0</MMClips>
  <ScaleCrop>false</ScaleCrop>
  <HeadingPairs>
    <vt:vector size="6" baseType="variant">
      <vt:variant>
        <vt:lpstr>Kullanılan Yazı Tipleri</vt:lpstr>
      </vt:variant>
      <vt:variant>
        <vt:i4>9</vt:i4>
      </vt:variant>
      <vt:variant>
        <vt:lpstr>Tema</vt:lpstr>
      </vt:variant>
      <vt:variant>
        <vt:i4>7</vt:i4>
      </vt:variant>
      <vt:variant>
        <vt:lpstr>Slayt Başlıkları</vt:lpstr>
      </vt:variant>
      <vt:variant>
        <vt:i4>92</vt:i4>
      </vt:variant>
    </vt:vector>
  </HeadingPairs>
  <TitlesOfParts>
    <vt:vector size="108" baseType="lpstr">
      <vt:lpstr>Arial</vt:lpstr>
      <vt:lpstr>Arial Black</vt:lpstr>
      <vt:lpstr>Calibri</vt:lpstr>
      <vt:lpstr>Calibri Light</vt:lpstr>
      <vt:lpstr>Comic Sans MS</vt:lpstr>
      <vt:lpstr>Symbol</vt:lpstr>
      <vt:lpstr>Times New Roman</vt:lpstr>
      <vt:lpstr>Verdana</vt:lpstr>
      <vt:lpstr>Wingdings</vt:lpstr>
      <vt:lpstr>Dairesel</vt:lpstr>
      <vt:lpstr>Boyalı Kalemler</vt:lpstr>
      <vt:lpstr>Balonlar</vt:lpstr>
      <vt:lpstr>Office Teması</vt:lpstr>
      <vt:lpstr>1_Office Teması</vt:lpstr>
      <vt:lpstr>2_Office Teması</vt:lpstr>
      <vt:lpstr>3_Office Teması</vt:lpstr>
      <vt:lpstr>METAL ZEHİRLENMELERİ (Devam)</vt:lpstr>
      <vt:lpstr>Kadmiyum </vt:lpstr>
      <vt:lpstr>Kadmiyum</vt:lpstr>
      <vt:lpstr>Kadmiyum</vt:lpstr>
      <vt:lpstr>Kadmiyum</vt:lpstr>
      <vt:lpstr>Kadmiyum</vt:lpstr>
      <vt:lpstr>Kadmiyum</vt:lpstr>
      <vt:lpstr>Kadmiyum</vt:lpstr>
      <vt:lpstr>Kadmiyum</vt:lpstr>
      <vt:lpstr>Kadmiyum</vt:lpstr>
      <vt:lpstr>Kadmiyum</vt:lpstr>
      <vt:lpstr>Cd zehirlenmesi</vt:lpstr>
      <vt:lpstr>Kadmiyum</vt:lpstr>
      <vt:lpstr>Kadmiyum</vt:lpstr>
      <vt:lpstr>Kadmiyum</vt:lpstr>
      <vt:lpstr>TÜRK GIDA KODEKSİ BULAŞANLAR YÖNETMELİĞİ 29.12.2011 </vt:lpstr>
      <vt:lpstr>Kurşun (plumbism) </vt:lpstr>
      <vt:lpstr>PowerPoint Sunusu</vt:lpstr>
      <vt:lpstr>Kurşun</vt:lpstr>
      <vt:lpstr>Kurşun</vt:lpstr>
      <vt:lpstr>Kurşun</vt:lpstr>
      <vt:lpstr>Kurşun</vt:lpstr>
      <vt:lpstr>Kurşun-Etki Mekanizması</vt:lpstr>
      <vt:lpstr>Kurşun</vt:lpstr>
      <vt:lpstr>Kurşun</vt:lpstr>
      <vt:lpstr>Kurşun</vt:lpstr>
      <vt:lpstr>Kurşun</vt:lpstr>
      <vt:lpstr>Kurşun</vt:lpstr>
      <vt:lpstr>Kurşun</vt:lpstr>
      <vt:lpstr>Kurşun</vt:lpstr>
      <vt:lpstr>PowerPoint Sunusu</vt:lpstr>
      <vt:lpstr>Kurşun</vt:lpstr>
      <vt:lpstr>Kursakta kurşun taneleri</vt:lpstr>
      <vt:lpstr>Kurşun</vt:lpstr>
      <vt:lpstr>Kurşun</vt:lpstr>
      <vt:lpstr>Kurşun</vt:lpstr>
      <vt:lpstr>Kurşun</vt:lpstr>
      <vt:lpstr>Kurşun</vt:lpstr>
      <vt:lpstr>Kurşun</vt:lpstr>
      <vt:lpstr>Kurşun</vt:lpstr>
      <vt:lpstr>TÜRK GIDA KODEKSİ BULAŞANLAR YÖNETMELİĞİ 29.12.2011 </vt:lpstr>
      <vt:lpstr>Molibden </vt:lpstr>
      <vt:lpstr>PowerPoint Sunusu</vt:lpstr>
      <vt:lpstr>Molibden </vt:lpstr>
      <vt:lpstr>Mo zehirlenmesine duyarlılık </vt:lpstr>
      <vt:lpstr>Molibden</vt:lpstr>
      <vt:lpstr>Molibden</vt:lpstr>
      <vt:lpstr>Molibden</vt:lpstr>
      <vt:lpstr>Molibden</vt:lpstr>
      <vt:lpstr>Molibden</vt:lpstr>
      <vt:lpstr>Molibden</vt:lpstr>
      <vt:lpstr>Selenyum </vt:lpstr>
      <vt:lpstr>Selenyum</vt:lpstr>
      <vt:lpstr>Selenyum</vt:lpstr>
      <vt:lpstr>Selenyum</vt:lpstr>
      <vt:lpstr>PowerPoint Sunusu</vt:lpstr>
      <vt:lpstr>Selenyum</vt:lpstr>
      <vt:lpstr>Selenyum-Sağaltım</vt:lpstr>
      <vt:lpstr>PowerPoint Sunusu</vt:lpstr>
      <vt:lpstr>İnorganik Maddeler </vt:lpstr>
      <vt:lpstr>Nitrat ve Nitrit</vt:lpstr>
      <vt:lpstr>Nitrat ve Nitrit</vt:lpstr>
      <vt:lpstr>Nitrat ve Nitrit</vt:lpstr>
      <vt:lpstr>Nitrat ve Nitrit</vt:lpstr>
      <vt:lpstr>Nitrat ve Nitrit</vt:lpstr>
      <vt:lpstr>Nitrat ve Nitrit</vt:lpstr>
      <vt:lpstr>Nitrat ve Nitrit</vt:lpstr>
      <vt:lpstr>Nitrat ve Nitrit</vt:lpstr>
      <vt:lpstr>PowerPoint Sunusu</vt:lpstr>
      <vt:lpstr>Nitrat ve Nitrit</vt:lpstr>
      <vt:lpstr>Nitrat ve Nitrit</vt:lpstr>
      <vt:lpstr>Nitrat ve Nitrit</vt:lpstr>
      <vt:lpstr>Nitrat ve Nitrit</vt:lpstr>
      <vt:lpstr>Tuz Zehirlenmesi</vt:lpstr>
      <vt:lpstr>Yetişkin hayvan serum Na referans değerleri (mmol/L=mEq/L)</vt:lpstr>
      <vt:lpstr>Tuz-Zehirlilik</vt:lpstr>
      <vt:lpstr>Tuz</vt:lpstr>
      <vt:lpstr>Tuz- Etki şekli</vt:lpstr>
      <vt:lpstr>Tuz- Etki şekli</vt:lpstr>
      <vt:lpstr>PowerPoint Sunusu</vt:lpstr>
      <vt:lpstr>Tuz</vt:lpstr>
      <vt:lpstr>Tuz</vt:lpstr>
      <vt:lpstr>Asitler</vt:lpstr>
      <vt:lpstr>Asitler</vt:lpstr>
      <vt:lpstr>Asitler</vt:lpstr>
      <vt:lpstr>Sülfürik asitle zehirlenmiş köpek</vt:lpstr>
      <vt:lpstr>Hidroklorik asit zehirlenmesi</vt:lpstr>
      <vt:lpstr>Asitler</vt:lpstr>
      <vt:lpstr>Alkaliler</vt:lpstr>
      <vt:lpstr>Alkaliler</vt:lpstr>
      <vt:lpstr>Alkaliler</vt:lpstr>
      <vt:lpstr>Alkaliler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METALLE, DİĞER İNORGANİK MADDELER, YAKICI ASİT ve ALKALİLER</dc:title>
  <dc:creator>ay</dc:creator>
  <cp:lastModifiedBy>Ayhan FİLAZİ</cp:lastModifiedBy>
  <cp:revision>203</cp:revision>
  <dcterms:created xsi:type="dcterms:W3CDTF">2006-10-14T21:24:23Z</dcterms:created>
  <dcterms:modified xsi:type="dcterms:W3CDTF">2025-10-20T04:56:33Z</dcterms:modified>
</cp:coreProperties>
</file>