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2" r:id="rId9"/>
    <p:sldId id="263"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12075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555B3A5E-7BDA-4245-BAF2-E5C412968A6C}"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46828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382951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61265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92904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59917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289508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3114703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366206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175468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5B3A5E-7BDA-4245-BAF2-E5C412968A6C}"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57863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55B3A5E-7BDA-4245-BAF2-E5C412968A6C}"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1472592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5B3A5E-7BDA-4245-BAF2-E5C412968A6C}" type="datetimeFigureOut">
              <a:rPr lang="tr-TR" smtClean="0"/>
              <a:t>10.05.2019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839206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55B3A5E-7BDA-4245-BAF2-E5C412968A6C}"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73196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B3A5E-7BDA-4245-BAF2-E5C412968A6C}" type="datetimeFigureOut">
              <a:rPr lang="tr-TR" smtClean="0"/>
              <a:t>10.05.2019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1123634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55B3A5E-7BDA-4245-BAF2-E5C412968A6C}"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38479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55B3A5E-7BDA-4245-BAF2-E5C412968A6C}"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ACA1AB6-FDF3-4144-AF08-5E3BF357F3C2}" type="slidenum">
              <a:rPr lang="tr-TR" smtClean="0"/>
              <a:t>‹#›</a:t>
            </a:fld>
            <a:endParaRPr lang="tr-TR"/>
          </a:p>
        </p:txBody>
      </p:sp>
    </p:spTree>
    <p:extLst>
      <p:ext uri="{BB962C8B-B14F-4D97-AF65-F5344CB8AC3E}">
        <p14:creationId xmlns:p14="http://schemas.microsoft.com/office/powerpoint/2010/main" val="265095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55B3A5E-7BDA-4245-BAF2-E5C412968A6C}" type="datetimeFigureOut">
              <a:rPr lang="tr-TR" smtClean="0"/>
              <a:t>10.05.2019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ACA1AB6-FDF3-4144-AF08-5E3BF357F3C2}" type="slidenum">
              <a:rPr lang="tr-TR" smtClean="0"/>
              <a:t>‹#›</a:t>
            </a:fld>
            <a:endParaRPr lang="tr-TR"/>
          </a:p>
        </p:txBody>
      </p:sp>
    </p:spTree>
    <p:extLst>
      <p:ext uri="{BB962C8B-B14F-4D97-AF65-F5344CB8AC3E}">
        <p14:creationId xmlns:p14="http://schemas.microsoft.com/office/powerpoint/2010/main" val="95077976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9413" y="688769"/>
            <a:ext cx="7754587" cy="2031325"/>
          </a:xfrm>
          <a:prstGeom prst="rect">
            <a:avLst/>
          </a:prstGeom>
        </p:spPr>
        <p:txBody>
          <a:bodyPr wrap="square">
            <a:spAutoFit/>
          </a:bodyPr>
          <a:lstStyle/>
          <a:p>
            <a:r>
              <a:rPr lang="tr-TR" dirty="0"/>
              <a:t>İ</a:t>
            </a:r>
            <a:r>
              <a:rPr lang="tr-TR" dirty="0" smtClean="0"/>
              <a:t>nsanların sağlıkla ilgili inanç ve uygulamaları, içinde yaşadığı toplumun</a:t>
            </a:r>
          </a:p>
          <a:p>
            <a:r>
              <a:rPr lang="tr-TR" dirty="0" smtClean="0"/>
              <a:t>kültürünün bir parçasıdır. Daha iyi sağlık hizmeti verebilmek için bakım verilen grubun hastalık ve sağlığı nasıl algıladıklarını ve buna nasıl tepki verdiklerini anlamak gerekir.</a:t>
            </a:r>
          </a:p>
          <a:p>
            <a:r>
              <a:rPr lang="tr-TR" dirty="0" smtClean="0"/>
              <a:t>Toplumun sağlıkla ilgili davranışlarını geliştirebilmek için sağlık personellerinin bu tür davranışların arkasında hangi kültürel etmenlerin yer aldığını bilmesi, en azından anlamaya çalışması gerekmektedir</a:t>
            </a:r>
            <a:endParaRPr lang="tr-TR" dirty="0"/>
          </a:p>
        </p:txBody>
      </p:sp>
    </p:spTree>
    <p:extLst>
      <p:ext uri="{BB962C8B-B14F-4D97-AF65-F5344CB8AC3E}">
        <p14:creationId xmlns:p14="http://schemas.microsoft.com/office/powerpoint/2010/main" val="902429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1305342"/>
            <a:ext cx="6096000" cy="3970318"/>
          </a:xfrm>
          <a:prstGeom prst="rect">
            <a:avLst/>
          </a:prstGeom>
        </p:spPr>
        <p:txBody>
          <a:bodyPr>
            <a:spAutoFit/>
          </a:bodyPr>
          <a:lstStyle/>
          <a:p>
            <a:r>
              <a:rPr lang="tr-TR" dirty="0" smtClean="0"/>
              <a:t>*Allah’tan bir ceza</a:t>
            </a:r>
          </a:p>
          <a:p>
            <a:r>
              <a:rPr lang="tr-TR" dirty="0" smtClean="0"/>
              <a:t>*Nazar değmesi</a:t>
            </a:r>
          </a:p>
          <a:p>
            <a:r>
              <a:rPr lang="tr-TR" dirty="0" smtClean="0"/>
              <a:t>*Büyü, tılsım, efsun ya da kıskançlıklar</a:t>
            </a:r>
          </a:p>
          <a:p>
            <a:r>
              <a:rPr lang="tr-TR" dirty="0" smtClean="0"/>
              <a:t>*Büyücülük</a:t>
            </a:r>
          </a:p>
          <a:p>
            <a:r>
              <a:rPr lang="tr-TR" dirty="0" smtClean="0"/>
              <a:t>*Çevresel değişiklikler</a:t>
            </a:r>
          </a:p>
          <a:p>
            <a:r>
              <a:rPr lang="tr-TR" dirty="0" smtClean="0"/>
              <a:t>*Üzüntü ya da kayıplar</a:t>
            </a:r>
          </a:p>
          <a:p>
            <a:r>
              <a:rPr lang="tr-TR" dirty="0" smtClean="0"/>
              <a:t>*Çok ya da az çalışma</a:t>
            </a:r>
          </a:p>
          <a:p>
            <a:r>
              <a:rPr lang="tr-TR" dirty="0" smtClean="0"/>
              <a:t> 3-Sağlığı sürdürme yöntemleri</a:t>
            </a:r>
          </a:p>
          <a:p>
            <a:r>
              <a:rPr lang="tr-TR" dirty="0" smtClean="0"/>
              <a:t> 4-Sağlığı koruma yöntemleri</a:t>
            </a:r>
          </a:p>
          <a:p>
            <a:r>
              <a:rPr lang="tr-TR" dirty="0" smtClean="0"/>
              <a:t> 5-Sağlığı yeniden kazandırma yöntemleri-evde yapılan tedaviler</a:t>
            </a:r>
          </a:p>
          <a:p>
            <a:r>
              <a:rPr lang="tr-TR" dirty="0" smtClean="0"/>
              <a:t> 6-Ziyaretler ve sağlık bakım kaynaklarının kullanımı</a:t>
            </a:r>
          </a:p>
          <a:p>
            <a:r>
              <a:rPr lang="tr-TR" dirty="0" smtClean="0"/>
              <a:t> 7-Hastalanınca baş vurulan geleneksel şifa verenler</a:t>
            </a:r>
          </a:p>
          <a:p>
            <a:r>
              <a:rPr lang="tr-TR" dirty="0" smtClean="0"/>
              <a:t> 8-Çocuk doğurmakla ilgili sağlık inanç ve uygulamalar</a:t>
            </a:r>
          </a:p>
          <a:p>
            <a:r>
              <a:rPr lang="tr-TR" dirty="0" smtClean="0"/>
              <a:t> 9-Çocuk yetiştirmekle ilgili sağlık inanç ve uygulamalar </a:t>
            </a:r>
            <a:endParaRPr lang="tr-TR" dirty="0"/>
          </a:p>
        </p:txBody>
      </p:sp>
    </p:spTree>
    <p:extLst>
      <p:ext uri="{BB962C8B-B14F-4D97-AF65-F5344CB8AC3E}">
        <p14:creationId xmlns:p14="http://schemas.microsoft.com/office/powerpoint/2010/main" val="2447439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38795" y="1045029"/>
            <a:ext cx="7505205" cy="378565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Her insan, kendisini başkalarından ayıran düşünce ve uygulamaları geliştirir, zaman içinde kültürünü oluşturur. Kültür varlığını tutum, eylem ve örneklerin öğrenilmesi ve öğretilmesi yolu ile korur. Kültür, kişiliğin şekillenmesinden ana baba tutumlarına, çocuk yetiştirme biçimlerinden kullanılan dile kadar, insan yaşamının pek çok yönünü etkiler.</a:t>
            </a:r>
          </a:p>
          <a:p>
            <a:pPr algn="just"/>
            <a:r>
              <a:rPr lang="tr-TR" sz="2000" dirty="0" smtClean="0">
                <a:latin typeface="Times New Roman" panose="02020603050405020304" pitchFamily="18" charset="0"/>
                <a:cs typeface="Times New Roman" panose="02020603050405020304" pitchFamily="18" charset="0"/>
              </a:rPr>
              <a:t>Kültür, kişinin nasıl düşüneceği, hangi dili konuşacağı, nasıl giyineceği, nasıl inanacağı, hastalarını nasıl tedavi edeceği, ölülerini ne yapacağı, nasıl besleneceği konularında etkilidir. Yanı sıra, yeni tanı gruplarının</a:t>
            </a:r>
          </a:p>
          <a:p>
            <a:pPr algn="just"/>
            <a:r>
              <a:rPr lang="tr-TR" sz="2000" dirty="0" smtClean="0">
                <a:latin typeface="Times New Roman" panose="02020603050405020304" pitchFamily="18" charset="0"/>
                <a:cs typeface="Times New Roman" panose="02020603050405020304" pitchFamily="18" charset="0"/>
              </a:rPr>
              <a:t>oluşmasından, hastalıkların seyrine, semptom örüntülerinden neyin hastalık olup neyin olmadığının belirlenmesine dek pek çok düzeyde de etkilidir.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775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35034" y="1080655"/>
            <a:ext cx="8787740" cy="1631216"/>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Bu etkiyi beslenme düzeyinde bir örnekle ele alırsak, bazı Hinduların ve Budistlerin sığır etini yememeleri, bazı Afrika topluluklarının tavuk eti ve yumurta yememeleri, Orta Asya ülkelerinden Mongolia’da balık yememeleri, Çin’de bazı bölgelerde ve Polnesia’da süt ve süt ürünlerini yememeleri kültürel özelliklerinden kaynaklanmaktadır .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1108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8769" y="795648"/>
            <a:ext cx="9167750" cy="2554545"/>
          </a:xfrm>
          <a:prstGeom prst="rect">
            <a:avLst/>
          </a:prstGeom>
        </p:spPr>
        <p:txBody>
          <a:bodyPr wrap="square">
            <a:spAutoFit/>
          </a:bodyPr>
          <a:lstStyle/>
          <a:p>
            <a:pPr algn="just"/>
            <a:r>
              <a:rPr lang="tr-TR" sz="2000" dirty="0">
                <a:latin typeface="Times New Roman" panose="02020603050405020304" pitchFamily="18" charset="0"/>
                <a:cs typeface="Times New Roman" panose="02020603050405020304" pitchFamily="18" charset="0"/>
              </a:rPr>
              <a:t>İ</a:t>
            </a:r>
            <a:r>
              <a:rPr lang="tr-TR" sz="2000" dirty="0" smtClean="0">
                <a:latin typeface="Times New Roman" panose="02020603050405020304" pitchFamily="18" charset="0"/>
                <a:cs typeface="Times New Roman" panose="02020603050405020304" pitchFamily="18" charset="0"/>
              </a:rPr>
              <a:t>nsanlar yıllardır belli kültürel özelliklerini sürdürebilmek için çaba göstermişlerdir. Bu inanıú sağlık davranışlarına da yansımış ve sağlık sorunları ile karşılaşan bireyler çareyi kültürel yaúamlarında aramıúlardır. Böylece her taş parçası bir deva kapısı, her kuru ot bir ilaç, her doğa olayı bir işaret olarak bellekler de yer almış ve insanların yaşamlarından söküp atamayacakları birer parçaları olmuştur.</a:t>
            </a:r>
          </a:p>
          <a:p>
            <a:pPr algn="just"/>
            <a:r>
              <a:rPr lang="tr-TR" sz="2000" dirty="0" smtClean="0">
                <a:latin typeface="Times New Roman" panose="02020603050405020304" pitchFamily="18" charset="0"/>
                <a:cs typeface="Times New Roman" panose="02020603050405020304" pitchFamily="18" charset="0"/>
              </a:rPr>
              <a:t>Hastalıkların tedavisinde kimi zaman bir mezar, kimi zaman bir ateş, kimi zaman bir taş, </a:t>
            </a:r>
          </a:p>
          <a:p>
            <a:pPr algn="just"/>
            <a:r>
              <a:rPr lang="tr-TR" sz="2000" dirty="0" smtClean="0">
                <a:latin typeface="Times New Roman" panose="02020603050405020304" pitchFamily="18" charset="0"/>
                <a:cs typeface="Times New Roman" panose="02020603050405020304" pitchFamily="18" charset="0"/>
              </a:rPr>
              <a:t>kimi zaman bir toprak ve kimi zamanda su kullanılmış ve bunlar geleneksel tedavinin birer öğeleri olmuştur.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745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532" y="938151"/>
            <a:ext cx="7956468" cy="1938992"/>
          </a:xfrm>
          <a:prstGeom prst="rect">
            <a:avLst/>
          </a:prstGeom>
        </p:spPr>
        <p:txBody>
          <a:bodyPr wrap="square">
            <a:spAutoFit/>
          </a:bodyPr>
          <a:lstStyle/>
          <a:p>
            <a:pPr algn="just"/>
            <a:r>
              <a:rPr lang="tr-TR" dirty="0" smtClean="0"/>
              <a:t> </a:t>
            </a:r>
            <a:r>
              <a:rPr lang="tr-TR" sz="2000" dirty="0" smtClean="0">
                <a:latin typeface="Times New Roman" panose="02020603050405020304" pitchFamily="18" charset="0"/>
                <a:cs typeface="Times New Roman" panose="02020603050405020304" pitchFamily="18" charset="0"/>
              </a:rPr>
              <a:t>Çocuk isteyenlerin türbe toprağından çıkan solucanları yemesi, Hıdrellezde hastalıklardan korunmak için ateş üzerinden atlamalar,Nevşehir Hacıbektaş’ta kulunç taúı adı verilen bir taúın sırt a÷rılarında tedavi amaçlı kullanılması, Ankara’da altına kaçıran çocuğu yatır toprağının yedirilmesi, Ordu’da doğumu kolaylaştırmak için kadına Kabe toprağı konmuş su içirilmesi bunlara birer örnektir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0955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65662" y="1033154"/>
            <a:ext cx="7778338"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Sağlık kültürlere göre değişen göreceli bir kavramdır. Sağlık, biyolojik ve çevresel etmenler tarafından olduğu kadar kültürel etmenlerden de etkilenmektedir.</a:t>
            </a:r>
          </a:p>
          <a:p>
            <a:pPr algn="just"/>
            <a:r>
              <a:rPr lang="tr-TR" sz="2000" dirty="0" smtClean="0">
                <a:latin typeface="Times New Roman" panose="02020603050405020304" pitchFamily="18" charset="0"/>
                <a:cs typeface="Times New Roman" panose="02020603050405020304" pitchFamily="18" charset="0"/>
              </a:rPr>
              <a:t>Sağlık hizmetlerinin, çağdaş tıp anlayışına uygun olduğu ölçüde kültürlere de uygun olması gereklidir. Kültürel özellikleri dışlayan bir sağlık hizmet modeli, halk tarafından beğenilerek, istenerek ve verimli bir biçimde kullanılamaz. Halkın sağlık yapısı kültürel açıdan iyi bilinmelidir. Kültürel özellikler sağlık ve hastalığın dinamik bir etkeni olarak görülmelidir.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2337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1859340"/>
            <a:ext cx="6096000" cy="4093428"/>
          </a:xfrm>
          <a:prstGeom prst="rect">
            <a:avLst/>
          </a:prstGeom>
        </p:spPr>
        <p:txBody>
          <a:bodyPr>
            <a:spAutoFit/>
          </a:bodyPr>
          <a:lstStyle/>
          <a:p>
            <a:pPr algn="just"/>
            <a:r>
              <a:rPr lang="tr-TR" dirty="0" smtClean="0"/>
              <a:t> </a:t>
            </a:r>
            <a:r>
              <a:rPr lang="tr-TR" sz="2000" dirty="0" smtClean="0">
                <a:latin typeface="Times New Roman" panose="02020603050405020304" pitchFamily="18" charset="0"/>
                <a:cs typeface="Times New Roman" panose="02020603050405020304" pitchFamily="18" charset="0"/>
              </a:rPr>
              <a:t>Kültürel uygulamalar için temel ilkeler:</a:t>
            </a:r>
          </a:p>
          <a:p>
            <a:pPr algn="just"/>
            <a:r>
              <a:rPr lang="tr-TR" sz="2000" dirty="0" smtClean="0">
                <a:latin typeface="Times New Roman" panose="02020603050405020304" pitchFamily="18" charset="0"/>
                <a:cs typeface="Times New Roman" panose="02020603050405020304" pitchFamily="18" charset="0"/>
              </a:rPr>
              <a:t>1- Kültürün önemi üzerinde düúünülmeli,</a:t>
            </a:r>
          </a:p>
          <a:p>
            <a:pPr algn="just"/>
            <a:r>
              <a:rPr lang="tr-TR" sz="2000" dirty="0" smtClean="0">
                <a:latin typeface="Times New Roman" panose="02020603050405020304" pitchFamily="18" charset="0"/>
                <a:cs typeface="Times New Roman" panose="02020603050405020304" pitchFamily="18" charset="0"/>
              </a:rPr>
              <a:t>2- Kültürel farklılıklara de÷er verilmeli,</a:t>
            </a:r>
          </a:p>
          <a:p>
            <a:pPr algn="just"/>
            <a:r>
              <a:rPr lang="tr-TR" sz="2000" dirty="0" smtClean="0">
                <a:latin typeface="Times New Roman" panose="02020603050405020304" pitchFamily="18" charset="0"/>
                <a:cs typeface="Times New Roman" panose="02020603050405020304" pitchFamily="18" charset="0"/>
              </a:rPr>
              <a:t>3- Bireylerin davranıúlarındaki kültürel etkiler anlaúılmalı,</a:t>
            </a:r>
          </a:p>
          <a:p>
            <a:pPr algn="just"/>
            <a:r>
              <a:rPr lang="tr-TR" sz="2000" dirty="0" smtClean="0">
                <a:latin typeface="Times New Roman" panose="02020603050405020304" pitchFamily="18" charset="0"/>
                <a:cs typeface="Times New Roman" panose="02020603050405020304" pitchFamily="18" charset="0"/>
              </a:rPr>
              <a:t>4- Kültürel farklılı÷a sahip bireylere empatik yaklaúılmalı,</a:t>
            </a:r>
          </a:p>
          <a:p>
            <a:pPr algn="just"/>
            <a:r>
              <a:rPr lang="tr-TR" sz="2000" dirty="0" smtClean="0">
                <a:latin typeface="Times New Roman" panose="02020603050405020304" pitchFamily="18" charset="0"/>
                <a:cs typeface="Times New Roman" panose="02020603050405020304" pitchFamily="18" charset="0"/>
              </a:rPr>
              <a:t>5- Bireylerin kültürlerine saygı gösterilmeli,</a:t>
            </a:r>
          </a:p>
          <a:p>
            <a:pPr algn="just"/>
            <a:r>
              <a:rPr lang="tr-TR" sz="2000" dirty="0" smtClean="0">
                <a:latin typeface="Times New Roman" panose="02020603050405020304" pitchFamily="18" charset="0"/>
                <a:cs typeface="Times New Roman" panose="02020603050405020304" pitchFamily="18" charset="0"/>
              </a:rPr>
              <a:t>6- Bireylere karúı kültürel konularda sabırlı olunmalı,</a:t>
            </a:r>
          </a:p>
          <a:p>
            <a:pPr algn="just"/>
            <a:r>
              <a:rPr lang="tr-TR" sz="2000" dirty="0" smtClean="0">
                <a:latin typeface="Times New Roman" panose="02020603050405020304" pitchFamily="18" charset="0"/>
                <a:cs typeface="Times New Roman" panose="02020603050405020304" pitchFamily="18" charset="0"/>
              </a:rPr>
              <a:t>7- Bireylerin davranıúları iyice analiz edilmeli,</a:t>
            </a:r>
          </a:p>
          <a:p>
            <a:pPr algn="just"/>
            <a:r>
              <a:rPr lang="tr-TR" sz="2000" dirty="0" smtClean="0">
                <a:latin typeface="Times New Roman" panose="02020603050405020304" pitchFamily="18" charset="0"/>
                <a:cs typeface="Times New Roman" panose="02020603050405020304" pitchFamily="18" charset="0"/>
              </a:rPr>
              <a:t>8- Kültürel bilgi birikimi oluúturulmalı,</a:t>
            </a:r>
          </a:p>
          <a:p>
            <a:pPr algn="just"/>
            <a:r>
              <a:rPr lang="tr-TR" sz="2000" dirty="0" smtClean="0">
                <a:latin typeface="Times New Roman" panose="02020603050405020304" pitchFamily="18" charset="0"/>
                <a:cs typeface="Times New Roman" panose="02020603050405020304" pitchFamily="18" charset="0"/>
              </a:rPr>
              <a:t>9- Kültürel farklılıklara yönelik uyum hizmeti sa÷lanmalı,</a:t>
            </a:r>
          </a:p>
          <a:p>
            <a:pPr algn="just"/>
            <a:r>
              <a:rPr lang="tr-TR" sz="2000" dirty="0" smtClean="0">
                <a:latin typeface="Times New Roman" panose="02020603050405020304" pitchFamily="18" charset="0"/>
                <a:cs typeface="Times New Roman" panose="02020603050405020304" pitchFamily="18" charset="0"/>
              </a:rPr>
              <a:t> olarak sıralanabilir.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524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690336"/>
            <a:ext cx="6096000" cy="1631216"/>
          </a:xfrm>
          <a:prstGeom prst="rect">
            <a:avLst/>
          </a:prstGeom>
        </p:spPr>
        <p:txBody>
          <a:bodyPr>
            <a:spAutoFit/>
          </a:bodyPr>
          <a:lstStyle/>
          <a:p>
            <a:pPr algn="just"/>
            <a:r>
              <a:rPr lang="tr-TR" sz="2000" dirty="0" smtClean="0">
                <a:latin typeface="Times New Roman" panose="02020603050405020304" pitchFamily="18" charset="0"/>
                <a:cs typeface="Times New Roman" panose="02020603050405020304" pitchFamily="18" charset="0"/>
              </a:rPr>
              <a:t>Derinlemesine yapılan değerlendirmede ise bireyden aşağıdaki veriler toplanır:</a:t>
            </a:r>
          </a:p>
          <a:p>
            <a:pPr algn="just"/>
            <a:r>
              <a:rPr lang="tr-TR" sz="2000" dirty="0" smtClean="0">
                <a:latin typeface="Times New Roman" panose="02020603050405020304" pitchFamily="18" charset="0"/>
                <a:cs typeface="Times New Roman" panose="02020603050405020304" pitchFamily="18" charset="0"/>
              </a:rPr>
              <a:t>1-Demografik veriler</a:t>
            </a:r>
          </a:p>
          <a:p>
            <a:pPr algn="just"/>
            <a:r>
              <a:rPr lang="tr-TR" sz="2000" dirty="0" smtClean="0">
                <a:latin typeface="Times New Roman" panose="02020603050405020304" pitchFamily="18" charset="0"/>
                <a:cs typeface="Times New Roman" panose="02020603050405020304" pitchFamily="18" charset="0"/>
              </a:rPr>
              <a:t>x Bölgenin nüfus yerleúim yoğunluğu</a:t>
            </a:r>
          </a:p>
          <a:p>
            <a:pPr algn="just"/>
            <a:r>
              <a:rPr lang="tr-TR" sz="2000" dirty="0" smtClean="0">
                <a:latin typeface="Times New Roman" panose="02020603050405020304" pitchFamily="18" charset="0"/>
                <a:cs typeface="Times New Roman" panose="02020603050405020304" pitchFamily="18" charset="0"/>
              </a:rPr>
              <a:t>x Bölgeye giren nüfus yoğunluğu</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992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9413" y="1056904"/>
            <a:ext cx="7754587" cy="3139321"/>
          </a:xfrm>
          <a:prstGeom prst="rect">
            <a:avLst/>
          </a:prstGeom>
        </p:spPr>
        <p:txBody>
          <a:bodyPr wrap="square">
            <a:spAutoFit/>
          </a:bodyPr>
          <a:lstStyle/>
          <a:p>
            <a:r>
              <a:rPr lang="tr-TR" dirty="0" smtClean="0"/>
              <a:t>x Bölgede yaşayanların yaş dağılımı</a:t>
            </a:r>
          </a:p>
          <a:p>
            <a:r>
              <a:rPr lang="tr-TR" dirty="0" smtClean="0"/>
              <a:t>x Eğitim, iş, gelir gibi demografik özelliklerinin dağılımı</a:t>
            </a:r>
          </a:p>
          <a:p>
            <a:r>
              <a:rPr lang="tr-TR" dirty="0" smtClean="0"/>
              <a:t>x Bölgede yaşayan nüfusun ulusal kökeni</a:t>
            </a:r>
          </a:p>
          <a:p>
            <a:r>
              <a:rPr lang="tr-TR" dirty="0" smtClean="0"/>
              <a:t>2- Geleneksel sağlık inançları</a:t>
            </a:r>
          </a:p>
          <a:p>
            <a:r>
              <a:rPr lang="tr-TR" dirty="0" smtClean="0"/>
              <a:t>x Hastalığın tanımı</a:t>
            </a:r>
          </a:p>
          <a:p>
            <a:r>
              <a:rPr lang="tr-TR" dirty="0" smtClean="0"/>
              <a:t>x Sağlığın tanımı</a:t>
            </a:r>
          </a:p>
          <a:p>
            <a:r>
              <a:rPr lang="tr-TR" dirty="0" smtClean="0"/>
              <a:t>x Sağlık ile ilgili davranıúlar</a:t>
            </a:r>
          </a:p>
          <a:p>
            <a:r>
              <a:rPr lang="tr-TR" dirty="0" smtClean="0"/>
              <a:t>x Hastalığın nedenleri</a:t>
            </a:r>
          </a:p>
          <a:p>
            <a:r>
              <a:rPr lang="tr-TR" dirty="0" smtClean="0"/>
              <a:t>*Yetersiz beslenme alışkanlıkları</a:t>
            </a:r>
          </a:p>
          <a:p>
            <a:r>
              <a:rPr lang="tr-TR" dirty="0" smtClean="0"/>
              <a:t>*Yanlış yeme düzenlemeleri</a:t>
            </a:r>
          </a:p>
          <a:p>
            <a:r>
              <a:rPr lang="tr-TR" dirty="0" smtClean="0"/>
              <a:t>*Virüs, bakteri ve diğer organizmalar</a:t>
            </a:r>
          </a:p>
        </p:txBody>
      </p:sp>
    </p:spTree>
    <p:extLst>
      <p:ext uri="{BB962C8B-B14F-4D97-AF65-F5344CB8AC3E}">
        <p14:creationId xmlns:p14="http://schemas.microsoft.com/office/powerpoint/2010/main" val="4164703794"/>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163</TotalTime>
  <Words>659</Words>
  <Application>Microsoft Office PowerPoint</Application>
  <PresentationFormat>Geniş ekran</PresentationFormat>
  <Paragraphs>53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7</cp:revision>
  <dcterms:created xsi:type="dcterms:W3CDTF">2019-04-21T12:57:15Z</dcterms:created>
  <dcterms:modified xsi:type="dcterms:W3CDTF">2019-05-10T11:13:16Z</dcterms:modified>
</cp:coreProperties>
</file>