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531" r:id="rId2"/>
    <p:sldId id="768" r:id="rId3"/>
    <p:sldId id="538" r:id="rId4"/>
    <p:sldId id="541" r:id="rId5"/>
    <p:sldId id="542" r:id="rId6"/>
    <p:sldId id="543"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a:xfrm>
            <a:off x="457200" y="1752600"/>
            <a:ext cx="8229600" cy="4916760"/>
          </a:xfrm>
        </p:spPr>
        <p:txBody>
          <a:bodyPr>
            <a:normAutofit/>
          </a:bodyPr>
          <a:lstStyle/>
          <a:p>
            <a:pPr algn="just"/>
            <a:r>
              <a:rPr lang="tr-TR" dirty="0" smtClean="0"/>
              <a:t>Edebiyat</a:t>
            </a:r>
            <a:r>
              <a:rPr lang="tr-TR" dirty="0"/>
              <a:t>, “Yaşama ve insana ilişkin her türlü durumun, duygunun, düşün, düşüncenin, sorunun, güzelliğin sanatçının yaratıcılığı, düş gücü ve dilin olanaklarıyla yaşam bulmasıdır. Edebiyat yapıtları; insanın duygularının, düşlerinin, düşüncelerinin, umutlarının, kaygılarının, sorunlarının, yaşama ilişkin tasarılarının, karşı çıkışlarının sanatçı tarafından oluşturulan kurgu yoluyla dilin zengin olanaklarına dönüşmüş biçimleridir” (Aslan, 2013a). </a:t>
            </a:r>
            <a:endParaRPr lang="tr-TR" dirty="0" smtClean="0"/>
          </a:p>
          <a:p>
            <a:pPr algn="just"/>
            <a:endParaRPr lang="tr-TR" dirty="0" smtClean="0"/>
          </a:p>
        </p:txBody>
      </p:sp>
    </p:spTree>
    <p:extLst>
      <p:ext uri="{BB962C8B-B14F-4D97-AF65-F5344CB8AC3E}">
        <p14:creationId xmlns:p14="http://schemas.microsoft.com/office/powerpoint/2010/main" val="2398153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p:txBody>
          <a:bodyPr/>
          <a:lstStyle/>
          <a:p>
            <a:pPr lvl="0" algn="just">
              <a:buClr>
                <a:srgbClr val="93A299"/>
              </a:buClr>
            </a:pPr>
            <a:r>
              <a:rPr lang="tr-TR" sz="2200" dirty="0" err="1">
                <a:solidFill>
                  <a:srgbClr val="564B3C"/>
                </a:solidFill>
              </a:rPr>
              <a:t>Kavcar</a:t>
            </a:r>
            <a:r>
              <a:rPr lang="tr-TR" sz="2200" dirty="0">
                <a:solidFill>
                  <a:srgbClr val="564B3C"/>
                </a:solidFill>
              </a:rPr>
              <a:t> (1999: 4) edebiyatı, “Çağlar boyunca insanoğlunun duyduğu, düşündüğü ve yaptığı her şeyi en zengin ve etkili biçimde ortaya koyan bir sanat”; Adalı (2003: 25) ise “Dolaylı bir anlamı ileten özel bir dil” olarak tanımlar.</a:t>
            </a:r>
          </a:p>
          <a:p>
            <a:endParaRPr lang="tr-TR" dirty="0"/>
          </a:p>
        </p:txBody>
      </p:sp>
    </p:spTree>
    <p:extLst>
      <p:ext uri="{BB962C8B-B14F-4D97-AF65-F5344CB8AC3E}">
        <p14:creationId xmlns:p14="http://schemas.microsoft.com/office/powerpoint/2010/main" val="3898643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p:txBody>
          <a:bodyPr>
            <a:normAutofit/>
          </a:bodyPr>
          <a:lstStyle/>
          <a:p>
            <a:pPr algn="just"/>
            <a:r>
              <a:rPr lang="tr-TR" dirty="0"/>
              <a:t>Özdemir (2013: 75)’e göre edebiyatın varoluş gerekçesi insanı ve insanlık durumlarını </a:t>
            </a:r>
            <a:r>
              <a:rPr lang="tr-TR" dirty="0" err="1"/>
              <a:t>güzelduyusal</a:t>
            </a:r>
            <a:r>
              <a:rPr lang="tr-TR" dirty="0"/>
              <a:t> bir söylemle anlatmak, insana başka hayatları yaşama düşleri kurdurmaktır. </a:t>
            </a:r>
            <a:endParaRPr lang="tr-TR" dirty="0" smtClean="0"/>
          </a:p>
        </p:txBody>
      </p:sp>
    </p:spTree>
    <p:extLst>
      <p:ext uri="{BB962C8B-B14F-4D97-AF65-F5344CB8AC3E}">
        <p14:creationId xmlns:p14="http://schemas.microsoft.com/office/powerpoint/2010/main" val="161368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p:txBody>
          <a:bodyPr/>
          <a:lstStyle/>
          <a:p>
            <a:pPr lvl="0" algn="just">
              <a:buClr>
                <a:srgbClr val="93A299"/>
              </a:buClr>
            </a:pPr>
            <a:r>
              <a:rPr lang="tr-TR" sz="2000" dirty="0" err="1">
                <a:solidFill>
                  <a:srgbClr val="564B3C"/>
                </a:solidFill>
              </a:rPr>
              <a:t>Kavcar</a:t>
            </a:r>
            <a:r>
              <a:rPr lang="tr-TR" sz="2000" dirty="0">
                <a:solidFill>
                  <a:srgbClr val="564B3C"/>
                </a:solidFill>
              </a:rPr>
              <a:t> (1999:4-5)’a göre edebiyat, çağlar boyunca insanın duyduğu, düşündüğü ve yaptığı her şeyi zengin ve etkili biçimde ortaya koyduğundan insanda çok çeşitli duyma, düşünme ve hareket etme bilincini uyandıran önemli bir araç işlevi görür. Eğitim bakımından edebiyatın değeri insana çok çeşitli duyma, düşünme ve hareket etme örnekleri vermesidir. </a:t>
            </a:r>
            <a:endParaRPr lang="tr-TR" sz="2000" dirty="0" smtClean="0">
              <a:solidFill>
                <a:srgbClr val="564B3C"/>
              </a:solidFill>
            </a:endParaRPr>
          </a:p>
          <a:p>
            <a:pPr marL="114300" lvl="0" indent="0" algn="just">
              <a:buClr>
                <a:srgbClr val="93A299"/>
              </a:buClr>
              <a:buNone/>
            </a:pPr>
            <a:endParaRPr lang="tr-TR" sz="2000" dirty="0" smtClean="0">
              <a:solidFill>
                <a:srgbClr val="564B3C"/>
              </a:solidFill>
            </a:endParaRPr>
          </a:p>
          <a:p>
            <a:pPr lvl="0" algn="just">
              <a:buClr>
                <a:srgbClr val="93A299"/>
              </a:buClr>
            </a:pPr>
            <a:r>
              <a:rPr lang="tr-TR" sz="2000" dirty="0">
                <a:solidFill>
                  <a:srgbClr val="564B3C"/>
                </a:solidFill>
              </a:rPr>
              <a:t>Sever (2012: 11)’e göre edebiyat, bize sanatçı duyarlığı ile kurgulanmış bir yaşam sunar. Yaşamımıza yeni anlamlar katar. İnsan ve yaşam gerçekliğini sanatçı duyarlığıyla kavramamıza, bu gerçekliğe sanatçının penceresinden bakmamıza olanak sağlar. </a:t>
            </a:r>
          </a:p>
          <a:p>
            <a:endParaRPr lang="tr-TR" dirty="0"/>
          </a:p>
        </p:txBody>
      </p:sp>
    </p:spTree>
    <p:extLst>
      <p:ext uri="{BB962C8B-B14F-4D97-AF65-F5344CB8AC3E}">
        <p14:creationId xmlns:p14="http://schemas.microsoft.com/office/powerpoint/2010/main" val="92156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p:txBody>
          <a:bodyPr>
            <a:normAutofit/>
          </a:bodyPr>
          <a:lstStyle/>
          <a:p>
            <a:pPr algn="just"/>
            <a:r>
              <a:rPr lang="tr-TR" dirty="0"/>
              <a:t>Özdemir (2013: 131-132)’e göre, yazınsal yapıtlar bilgi de verir; ancak bunlar belleğimizin bilgi katmanında biriktireceğimiz türden bilgiler değildir, </a:t>
            </a:r>
            <a:r>
              <a:rPr lang="tr-TR" dirty="0" err="1"/>
              <a:t>yaşantısaldır</a:t>
            </a:r>
            <a:r>
              <a:rPr lang="tr-TR" dirty="0"/>
              <a:t>. Bir yaşamın içinden süzülüp gelmiş, düşlerin imbiğinden geçmiştir. </a:t>
            </a:r>
            <a:endParaRPr lang="tr-TR" dirty="0" smtClean="0"/>
          </a:p>
          <a:p>
            <a:pPr algn="just"/>
            <a:endParaRPr lang="tr-TR" dirty="0"/>
          </a:p>
        </p:txBody>
      </p:sp>
    </p:spTree>
    <p:extLst>
      <p:ext uri="{BB962C8B-B14F-4D97-AF65-F5344CB8AC3E}">
        <p14:creationId xmlns:p14="http://schemas.microsoft.com/office/powerpoint/2010/main" val="3541925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93A299">
                    <a:lumMod val="75000"/>
                  </a:srgbClr>
                </a:solidFill>
                <a:latin typeface="Arial" panose="020B0604020202020204" pitchFamily="34" charset="0"/>
                <a:cs typeface="Arial" panose="020B0604020202020204" pitchFamily="34" charset="0"/>
              </a:rPr>
              <a:t>Edebiyatın İnsan ve Toplum Yaşamı Açısından İşlevleri </a:t>
            </a:r>
            <a:endParaRPr lang="tr-TR" dirty="0"/>
          </a:p>
        </p:txBody>
      </p:sp>
      <p:sp>
        <p:nvSpPr>
          <p:cNvPr id="3" name="İçerik Yer Tutucusu 2"/>
          <p:cNvSpPr>
            <a:spLocks noGrp="1"/>
          </p:cNvSpPr>
          <p:nvPr>
            <p:ph idx="1"/>
          </p:nvPr>
        </p:nvSpPr>
        <p:spPr/>
        <p:txBody>
          <a:bodyPr>
            <a:normAutofit/>
          </a:bodyPr>
          <a:lstStyle/>
          <a:p>
            <a:pPr algn="just"/>
            <a:r>
              <a:rPr lang="tr-TR" dirty="0" err="1"/>
              <a:t>Çotuksöken</a:t>
            </a:r>
            <a:r>
              <a:rPr lang="tr-TR" dirty="0"/>
              <a:t> (2003: 149)’e göre edebiyat, her şeyden önce insana kendi bireyini öğretir; “Ben kimim, neyim, nasıl bir insanım?” gibi soruları sordurur. Kimi ipuçları sunarak, kimi gerçekleri göstererek ya da sezdirerek bize bir ayna görevi yapar. </a:t>
            </a:r>
            <a:endParaRPr lang="tr-TR" dirty="0" smtClean="0"/>
          </a:p>
          <a:p>
            <a:pPr algn="just"/>
            <a:endParaRPr lang="tr-TR" dirty="0"/>
          </a:p>
        </p:txBody>
      </p:sp>
    </p:spTree>
    <p:extLst>
      <p:ext uri="{BB962C8B-B14F-4D97-AF65-F5344CB8AC3E}">
        <p14:creationId xmlns:p14="http://schemas.microsoft.com/office/powerpoint/2010/main" val="104817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2932</TotalTime>
  <Words>382</Words>
  <Application>Microsoft Macintosh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Eczacı</vt:lpstr>
      <vt:lpstr>Edebiyatın İnsan ve Toplum Yaşamı Açısından İşlevleri </vt:lpstr>
      <vt:lpstr>Edebiyatın İnsan ve Toplum Yaşamı Açısından İşlevleri </vt:lpstr>
      <vt:lpstr>Edebiyatın İnsan ve Toplum Yaşamı Açısından İşlevleri </vt:lpstr>
      <vt:lpstr>Edebiyatın İnsan ve Toplum Yaşamı Açısından İşlevleri </vt:lpstr>
      <vt:lpstr>Edebiyatın İnsan ve Toplum Yaşamı Açısından İşlevleri </vt:lpstr>
      <vt:lpstr>Edebiyatın İnsan ve Toplum Yaşamı Açısından İşlevleri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150</cp:revision>
  <dcterms:created xsi:type="dcterms:W3CDTF">2013-04-08T11:12:00Z</dcterms:created>
  <dcterms:modified xsi:type="dcterms:W3CDTF">2019-11-28T19:10:55Z</dcterms:modified>
</cp:coreProperties>
</file>