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0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48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019365" y="2185988"/>
            <a:ext cx="6878003" cy="291810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4763" indent="-205740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İnsanların sonsuz olan istekleri için sınırlı kaynakların bir  kısmından vazgeçmeleri değiş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tokuşu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gerektirir.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şeyi elde  etmek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için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vazgeçilen en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iyi alternatife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fırsat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 da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vazgeçme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maliyeti</a:t>
            </a:r>
            <a:r>
              <a:rPr spc="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denilir.</a:t>
            </a:r>
            <a:endParaRPr dirty="0">
              <a:latin typeface="Arial"/>
              <a:cs typeface="Arial"/>
            </a:endParaRPr>
          </a:p>
          <a:p>
            <a:pPr marL="215265" marR="3810" indent="-205740" algn="just">
              <a:lnSpc>
                <a:spcPct val="150000"/>
              </a:lnSpc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Pazarda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kg elma almanın en iyi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alternatifi 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kg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armut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satın  almak ise, 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kg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elma satın almanın fırsat maliyeti bir kg armut  satın almaktan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vazgeçmektir.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92426" y="5879068"/>
            <a:ext cx="605027" cy="90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6362224" y="5878001"/>
            <a:ext cx="661892" cy="9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91551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019365" y="2135238"/>
            <a:ext cx="6878003" cy="2799965"/>
          </a:xfrm>
          <a:prstGeom prst="rect">
            <a:avLst/>
          </a:prstGeom>
        </p:spPr>
        <p:txBody>
          <a:bodyPr vert="horz" wrap="square" lIns="0" tIns="34766" rIns="0" bIns="0" rtlCol="0">
            <a:spAutoFit/>
          </a:bodyPr>
          <a:lstStyle/>
          <a:p>
            <a:pPr marL="196691" indent="-187643" algn="just">
              <a:spcBef>
                <a:spcPts val="274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197168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İktisadi </a:t>
            </a: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Kararların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Rasyonel</a:t>
            </a:r>
            <a:r>
              <a:rPr sz="1650" b="1"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Olması</a:t>
            </a:r>
            <a:endParaRPr sz="1650">
              <a:latin typeface="Arial"/>
              <a:cs typeface="Arial"/>
            </a:endParaRPr>
          </a:p>
          <a:p>
            <a:pPr marL="9525" marR="5715" algn="just">
              <a:lnSpc>
                <a:spcPts val="1785"/>
              </a:lnSpc>
              <a:spcBef>
                <a:spcPts val="420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25527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Her karar birimi karşı karşıya olduğu alternatifler arasından seçim  yaparken kendi çıkarı için en iyi olan alternatifi (optimumu)</a:t>
            </a:r>
            <a:r>
              <a:rPr sz="1650" spc="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seçer.</a:t>
            </a:r>
            <a:endParaRPr sz="1650">
              <a:latin typeface="Arial"/>
              <a:cs typeface="Arial"/>
            </a:endParaRPr>
          </a:p>
          <a:p>
            <a:pPr marL="9525" marR="3810" algn="just">
              <a:lnSpc>
                <a:spcPts val="1785"/>
              </a:lnSpc>
              <a:spcBef>
                <a:spcPts val="390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25527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Mevcut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teknik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bilgiden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yararlanarak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yapan bir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hangi  malları ne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kadar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nasıl üreteceği konularında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karar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verirken kendisine </a:t>
            </a:r>
            <a:r>
              <a:rPr sz="1650" spc="-11" dirty="0">
                <a:solidFill>
                  <a:srgbClr val="FF0000"/>
                </a:solidFill>
                <a:latin typeface="Arial"/>
                <a:cs typeface="Arial"/>
              </a:rPr>
              <a:t>en  </a:t>
            </a:r>
            <a:r>
              <a:rPr sz="1650" spc="-4" dirty="0">
                <a:solidFill>
                  <a:srgbClr val="FF0000"/>
                </a:solidFill>
                <a:latin typeface="Arial"/>
                <a:cs typeface="Arial"/>
              </a:rPr>
              <a:t>fazla kar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sağlayan alternatifleri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seçer.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Üreticiler teknoloji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sınırlaması 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altında </a:t>
            </a:r>
            <a:r>
              <a:rPr sz="1650" spc="-4" dirty="0">
                <a:solidFill>
                  <a:srgbClr val="FF0000"/>
                </a:solidFill>
                <a:latin typeface="Arial"/>
                <a:cs typeface="Arial"/>
              </a:rPr>
              <a:t>karlarını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maksimize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eder.</a:t>
            </a:r>
            <a:endParaRPr sz="1650">
              <a:latin typeface="Arial"/>
              <a:cs typeface="Arial"/>
            </a:endParaRPr>
          </a:p>
          <a:p>
            <a:pPr marL="251460" indent="-242411" algn="just">
              <a:spcBef>
                <a:spcPts val="164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251936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Tüketiciler gelir-zaman sınırlaması altında </a:t>
            </a:r>
            <a:r>
              <a:rPr sz="1650" spc="-4" dirty="0">
                <a:solidFill>
                  <a:srgbClr val="FF0000"/>
                </a:solidFill>
                <a:latin typeface="Arial"/>
                <a:cs typeface="Arial"/>
              </a:rPr>
              <a:t>faydalarını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maksimize</a:t>
            </a:r>
            <a:r>
              <a:rPr sz="1650" spc="15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eder.</a:t>
            </a:r>
            <a:endParaRPr sz="1650">
              <a:latin typeface="Arial"/>
              <a:cs typeface="Arial"/>
            </a:endParaRPr>
          </a:p>
          <a:p>
            <a:pPr marL="9525" marR="5239" algn="just">
              <a:lnSpc>
                <a:spcPts val="1785"/>
              </a:lnSpc>
              <a:spcBef>
                <a:spcPts val="420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255270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Homo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Economicus: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Karar birimlerinin alternatifler arasından kendi  çıkarları itibariyle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en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iyi olan alternatifi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seçmeleri olan rasyonel davranış  Pareto tarafından bu kavramla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tanımlanmıştır.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92426" y="5879068"/>
            <a:ext cx="605027" cy="90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6362224" y="5878001"/>
            <a:ext cx="661892" cy="9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66441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019365" y="2131123"/>
            <a:ext cx="6877526" cy="1501212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75749" indent="-266700" algn="just">
              <a:spcBef>
                <a:spcPts val="506"/>
              </a:spcBef>
              <a:buClr>
                <a:srgbClr val="AC0000"/>
              </a:buClr>
              <a:buFont typeface="Wingdings"/>
              <a:buChar char=""/>
              <a:tabLst>
                <a:tab pos="27622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Etkinlik – 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Verimlilik</a:t>
            </a:r>
            <a:r>
              <a:rPr b="1" spc="-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:</a:t>
            </a:r>
            <a:endParaRPr>
              <a:latin typeface="Arial"/>
              <a:cs typeface="Arial"/>
            </a:endParaRPr>
          </a:p>
          <a:p>
            <a:pPr marL="9525" marR="3810" algn="just">
              <a:spcBef>
                <a:spcPts val="431"/>
              </a:spcBef>
              <a:buClr>
                <a:srgbClr val="AC0000"/>
              </a:buClr>
              <a:buFont typeface="Wingdings"/>
              <a:buChar char=""/>
              <a:tabLst>
                <a:tab pos="277178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Ekonomik etkinlik, kaynakların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yeniden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dağılımı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ile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diğer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kişileri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daha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kötü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konuma getirmeden, insanların 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kısmını veya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tamamını daha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iyi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konuma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getirme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imkanının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olmadığı 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durum  olarak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tanımlanmaktadır.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92426" y="5879068"/>
            <a:ext cx="605027" cy="90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6362224" y="5878001"/>
            <a:ext cx="661892" cy="9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420540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019365" y="2140558"/>
            <a:ext cx="6876098" cy="1497205"/>
          </a:xfrm>
          <a:prstGeom prst="rect">
            <a:avLst/>
          </a:prstGeom>
        </p:spPr>
        <p:txBody>
          <a:bodyPr vert="horz" wrap="square" lIns="0" tIns="55245" rIns="0" bIns="0" rtlCol="0">
            <a:spAutoFit/>
          </a:bodyPr>
          <a:lstStyle/>
          <a:p>
            <a:pPr marL="232410" indent="-222885" algn="just">
              <a:spcBef>
                <a:spcPts val="435"/>
              </a:spcBef>
              <a:buClr>
                <a:srgbClr val="AC0000"/>
              </a:buClr>
              <a:buFont typeface="Wingdings"/>
              <a:buChar char=""/>
              <a:tabLst>
                <a:tab pos="232410" algn="l"/>
              </a:tabLst>
            </a:pP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Etkinlik – </a:t>
            </a:r>
            <a:r>
              <a:rPr sz="1500" b="1" spc="-11" dirty="0">
                <a:solidFill>
                  <a:srgbClr val="2F2F2F"/>
                </a:solidFill>
                <a:latin typeface="Arial"/>
                <a:cs typeface="Arial"/>
              </a:rPr>
              <a:t>Verimlilik</a:t>
            </a:r>
            <a:r>
              <a:rPr sz="1500" b="1" spc="-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:</a:t>
            </a:r>
            <a:endParaRPr sz="1500">
              <a:latin typeface="Arial"/>
              <a:cs typeface="Arial"/>
            </a:endParaRPr>
          </a:p>
          <a:p>
            <a:pPr marL="275749" indent="-266700" algn="just">
              <a:spcBef>
                <a:spcPts val="428"/>
              </a:spcBef>
              <a:buClr>
                <a:srgbClr val="AC0000"/>
              </a:buClr>
              <a:buFont typeface="Wingdings"/>
              <a:buChar char=""/>
              <a:tabLst>
                <a:tab pos="27622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Pareto etkin olma</a:t>
            </a:r>
            <a:r>
              <a:rPr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durumu</a:t>
            </a:r>
            <a:endParaRPr>
              <a:latin typeface="Arial"/>
              <a:cs typeface="Arial"/>
            </a:endParaRPr>
          </a:p>
          <a:p>
            <a:pPr marL="9525" marR="3810" algn="just">
              <a:spcBef>
                <a:spcPts val="431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4313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Kaynakların yeniden dağılımı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bireylerin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kısmını daha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kötü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duruma getirmiyor ise, ekonomik etkinlik sağlanmış veya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Pareto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optimum yakalanmış</a:t>
            </a:r>
            <a:r>
              <a:rPr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olmaktadır.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92426" y="5879068"/>
            <a:ext cx="605027" cy="90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6362224" y="5878001"/>
            <a:ext cx="661892" cy="9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51934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019365" y="2135695"/>
            <a:ext cx="6877050" cy="279964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196691" indent="-187643">
              <a:spcBef>
                <a:spcPts val="71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197168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Prodüktivite</a:t>
            </a:r>
            <a:r>
              <a:rPr sz="1650" b="1"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11" dirty="0">
                <a:solidFill>
                  <a:srgbClr val="2F2F2F"/>
                </a:solidFill>
                <a:latin typeface="Arial"/>
                <a:cs typeface="Arial"/>
              </a:rPr>
              <a:t>(Verimlilik):</a:t>
            </a:r>
            <a:endParaRPr sz="1650">
              <a:latin typeface="Arial"/>
              <a:cs typeface="Arial"/>
            </a:endParaRPr>
          </a:p>
          <a:p>
            <a:pPr marL="9525" marR="3810">
              <a:lnSpc>
                <a:spcPts val="1583"/>
              </a:lnSpc>
              <a:spcBef>
                <a:spcPts val="439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25527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Belirli bir üretim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yapabilmek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 kullanılan üretim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faktöleri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arasındaki  oran şeklinde ifade</a:t>
            </a:r>
            <a:r>
              <a:rPr sz="1650"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edilmektedir.</a:t>
            </a:r>
            <a:endParaRPr sz="1650">
              <a:latin typeface="Arial"/>
              <a:cs typeface="Arial"/>
            </a:endParaRPr>
          </a:p>
          <a:p>
            <a:pPr marL="196691" indent="-187643">
              <a:lnSpc>
                <a:spcPts val="1781"/>
              </a:lnSpc>
              <a:spcBef>
                <a:spcPts val="68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197168" algn="l"/>
                <a:tab pos="1498759" algn="l"/>
                <a:tab pos="2626995" algn="l"/>
                <a:tab pos="3298984" algn="l"/>
                <a:tab pos="4252436" algn="l"/>
                <a:tab pos="5008244" algn="l"/>
                <a:tab pos="6111240" algn="l"/>
                <a:tab pos="6633686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Prodüktivite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he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ap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arı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zında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ç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işletmele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de</a:t>
            </a:r>
            <a:endParaRPr sz="1650">
              <a:latin typeface="Arial"/>
              <a:cs typeface="Arial"/>
            </a:endParaRPr>
          </a:p>
          <a:p>
            <a:pPr marL="9525">
              <a:lnSpc>
                <a:spcPts val="1781"/>
              </a:lnSpc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ölçülebilirken, ülke düzeyinde de</a:t>
            </a:r>
            <a:r>
              <a:rPr sz="1650"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hesaplanabilmektedir.</a:t>
            </a:r>
            <a:endParaRPr sz="1650">
              <a:latin typeface="Arial"/>
              <a:cs typeface="Arial"/>
            </a:endParaRPr>
          </a:p>
          <a:p>
            <a:pPr marL="196691" indent="-187643">
              <a:spcBef>
                <a:spcPts val="56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197168" algn="l"/>
              </a:tabLst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geniş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anlamıyla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çıktıların girdilere oranı bize verimliliği</a:t>
            </a:r>
            <a:r>
              <a:rPr sz="1650" spc="18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vermektedir.</a:t>
            </a:r>
            <a:endParaRPr sz="1650">
              <a:latin typeface="Arial"/>
              <a:cs typeface="Arial"/>
            </a:endParaRPr>
          </a:p>
          <a:p>
            <a:pPr marL="196691" indent="-187643">
              <a:spcBef>
                <a:spcPts val="53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197168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Faktörlerinin </a:t>
            </a:r>
            <a:r>
              <a:rPr sz="1650" spc="-34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Prodüktivitesi =</a:t>
            </a:r>
            <a:r>
              <a:rPr sz="1650" spc="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Y/(K+L)</a:t>
            </a:r>
            <a:endParaRPr sz="1650">
              <a:latin typeface="Arial"/>
              <a:cs typeface="Arial"/>
            </a:endParaRPr>
          </a:p>
          <a:p>
            <a:pPr marL="255270" indent="-245745">
              <a:spcBef>
                <a:spcPts val="53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25527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Burada;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56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9" dirty="0">
                <a:solidFill>
                  <a:srgbClr val="2F2F2F"/>
                </a:solidFill>
                <a:latin typeface="Arial"/>
                <a:cs typeface="Arial"/>
              </a:rPr>
              <a:t>Y: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Ekonominin Üretimini (Çıktı</a:t>
            </a:r>
            <a:r>
              <a:rPr sz="1650"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miktarı)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56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K: Sermaye Faktörünü</a:t>
            </a:r>
            <a:r>
              <a:rPr sz="1650" spc="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(Girdi)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53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L: Emek Faktörünü göstermektedir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(Girdi)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92426" y="5879068"/>
            <a:ext cx="605027" cy="90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6362224" y="5878001"/>
            <a:ext cx="661892" cy="9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46401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019365" y="2103313"/>
            <a:ext cx="6877050" cy="1703511"/>
          </a:xfrm>
          <a:prstGeom prst="rect">
            <a:avLst/>
          </a:prstGeom>
        </p:spPr>
        <p:txBody>
          <a:bodyPr vert="horz" wrap="square" lIns="0" tIns="95726" rIns="0" bIns="0" rtlCol="0">
            <a:spAutoFit/>
          </a:bodyPr>
          <a:lstStyle/>
          <a:p>
            <a:pPr marL="230981" indent="-221933" algn="just">
              <a:spcBef>
                <a:spcPts val="754"/>
              </a:spcBef>
              <a:buClr>
                <a:srgbClr val="AC0000"/>
              </a:buClr>
              <a:buSzPct val="96153"/>
              <a:buFont typeface="Wingdings"/>
              <a:buChar char=""/>
              <a:tabLst>
                <a:tab pos="231458" algn="l"/>
              </a:tabLst>
            </a:pPr>
            <a:r>
              <a:rPr sz="1950" b="1" dirty="0">
                <a:solidFill>
                  <a:srgbClr val="2F2F2F"/>
                </a:solidFill>
                <a:latin typeface="Arial"/>
                <a:cs typeface="Arial"/>
              </a:rPr>
              <a:t>Rantabilite</a:t>
            </a:r>
            <a:r>
              <a:rPr sz="1950" b="1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950" b="1" spc="-4" dirty="0">
                <a:solidFill>
                  <a:srgbClr val="2F2F2F"/>
                </a:solidFill>
                <a:latin typeface="Arial"/>
                <a:cs typeface="Arial"/>
              </a:rPr>
              <a:t>(Karlılık):</a:t>
            </a:r>
            <a:endParaRPr sz="1950">
              <a:latin typeface="Arial"/>
              <a:cs typeface="Arial"/>
            </a:endParaRPr>
          </a:p>
          <a:p>
            <a:pPr marL="9525" marR="3810" algn="just">
              <a:lnSpc>
                <a:spcPct val="110700"/>
              </a:lnSpc>
              <a:spcBef>
                <a:spcPts val="604"/>
              </a:spcBef>
              <a:buClr>
                <a:srgbClr val="AC0000"/>
              </a:buClr>
              <a:buSzPct val="104166"/>
              <a:buFont typeface="Wingdings"/>
              <a:buChar char=""/>
              <a:tabLst>
                <a:tab pos="29908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Herhangi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üretim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faaliyetinde,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yatırılan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sermayenin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para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ile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ifade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edilen kazanç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veya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sonuç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ortaya çıkarma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özelliğidir.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Diğer bir  ifade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ile belirli bir süre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içerisinde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kullanılan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sermaye ile aynı süre  içinde elde edilen net kar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arasındaki</a:t>
            </a:r>
            <a:r>
              <a:rPr spc="9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orandır.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92426" y="5879068"/>
            <a:ext cx="605027" cy="90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6362224" y="5878001"/>
            <a:ext cx="661892" cy="9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92695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019365" y="2161984"/>
            <a:ext cx="6876574" cy="2267095"/>
          </a:xfrm>
          <a:prstGeom prst="rect">
            <a:avLst/>
          </a:prstGeom>
        </p:spPr>
        <p:txBody>
          <a:bodyPr vert="horz" wrap="square" lIns="0" tIns="33338" rIns="0" bIns="0" rtlCol="0">
            <a:spAutoFit/>
          </a:bodyPr>
          <a:lstStyle/>
          <a:p>
            <a:pPr marL="213360" indent="-204311" algn="just">
              <a:spcBef>
                <a:spcPts val="263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Rantabilite</a:t>
            </a:r>
            <a:r>
              <a:rPr b="1" spc="-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(Karlılık):</a:t>
            </a:r>
            <a:endParaRPr>
              <a:latin typeface="Arial"/>
              <a:cs typeface="Arial"/>
            </a:endParaRPr>
          </a:p>
          <a:p>
            <a:pPr marL="276701" indent="-267653" algn="just">
              <a:spcBef>
                <a:spcPts val="191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77178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Üretim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faaliyetlerinin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bütün toplum açısından</a:t>
            </a:r>
            <a:r>
              <a:rPr spc="22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değerlendirilmesi</a:t>
            </a:r>
            <a:endParaRPr>
              <a:latin typeface="Arial"/>
              <a:cs typeface="Arial"/>
            </a:endParaRPr>
          </a:p>
          <a:p>
            <a:pPr marL="9525" algn="just">
              <a:spcBef>
                <a:spcPts val="431"/>
              </a:spcBef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sonucunda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ortaya çıkan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rantabiliteye </a:t>
            </a:r>
            <a:r>
              <a:rPr b="1" i="1" spc="-4" dirty="0">
                <a:solidFill>
                  <a:srgbClr val="2F2F2F"/>
                </a:solidFill>
                <a:latin typeface="Arial"/>
                <a:cs typeface="Arial"/>
              </a:rPr>
              <a:t>“iktisadi rantabilite</a:t>
            </a:r>
            <a:r>
              <a:rPr b="1" i="1" spc="3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i="1" dirty="0">
                <a:solidFill>
                  <a:srgbClr val="2F2F2F"/>
                </a:solidFill>
                <a:latin typeface="Arial"/>
                <a:cs typeface="Arial"/>
              </a:rPr>
              <a:t>(veya</a:t>
            </a:r>
            <a:endParaRPr>
              <a:latin typeface="Arial"/>
              <a:cs typeface="Arial"/>
            </a:endParaRPr>
          </a:p>
          <a:p>
            <a:pPr marL="9525" algn="just">
              <a:spcBef>
                <a:spcPts val="431"/>
              </a:spcBef>
            </a:pPr>
            <a:r>
              <a:rPr b="1" i="1" spc="-4" dirty="0">
                <a:solidFill>
                  <a:srgbClr val="2F2F2F"/>
                </a:solidFill>
                <a:latin typeface="Arial"/>
                <a:cs typeface="Arial"/>
              </a:rPr>
              <a:t>sosyal rantabilite)”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adı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verilmektedir.</a:t>
            </a:r>
            <a:endParaRPr>
              <a:latin typeface="Arial"/>
              <a:cs typeface="Arial"/>
            </a:endParaRPr>
          </a:p>
          <a:p>
            <a:pPr marL="9525" marR="3810" algn="just">
              <a:lnSpc>
                <a:spcPct val="120000"/>
              </a:lnSpc>
              <a:buClr>
                <a:srgbClr val="AC0000"/>
              </a:buClr>
              <a:buSzPct val="95833"/>
              <a:buFont typeface="Wingdings"/>
              <a:buChar char=""/>
              <a:tabLst>
                <a:tab pos="27622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Örneğin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özel 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işletmenin üretim faaliyetinin etkinliğinin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tüm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toplum açısından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çok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yararlı, az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yararlı veya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yarasız olması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iktisadi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(sosyal) rantabiliteyi</a:t>
            </a:r>
            <a:r>
              <a:rPr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göstermektedir.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5692426" y="5879068"/>
            <a:ext cx="605027" cy="90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6362224" y="5878001"/>
            <a:ext cx="661892" cy="91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869650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0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12476</TotalTime>
  <Words>449</Words>
  <Application>Microsoft Office PowerPoint</Application>
  <PresentationFormat>Ekran Gösterisi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813</cp:revision>
  <cp:lastPrinted>2016-10-24T07:53:35Z</cp:lastPrinted>
  <dcterms:created xsi:type="dcterms:W3CDTF">2016-09-18T09:35:24Z</dcterms:created>
  <dcterms:modified xsi:type="dcterms:W3CDTF">2020-02-24T11:32:22Z</dcterms:modified>
</cp:coreProperties>
</file>