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6" r:id="rId27"/>
    <p:sldId id="287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C5989-88C6-4852-82E4-F74B8B946E86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68CAF-6824-43A6-9CDA-7E938439A4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31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F0B300-EE9F-49CF-81CA-99BA27D2FE98}" type="slidenum">
              <a:rPr lang="tr-TR" altLang="tr-TR">
                <a:latin typeface="Times New Roman" panose="02020603050405020304" pitchFamily="18" charset="0"/>
              </a:rPr>
              <a:pPr/>
              <a:t>1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076045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B025EA1-3286-4908-821D-680265F0A01E}" type="slidenum">
              <a:rPr lang="tr-TR" altLang="tr-TR">
                <a:latin typeface="Times New Roman" panose="02020603050405020304" pitchFamily="18" charset="0"/>
              </a:rPr>
              <a:pPr/>
              <a:t>11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78459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B5278E2-61D7-4D9C-87CF-E1E0D30B9E70}" type="slidenum">
              <a:rPr lang="tr-TR" altLang="tr-TR">
                <a:latin typeface="Times New Roman" panose="02020603050405020304" pitchFamily="18" charset="0"/>
              </a:rPr>
              <a:pPr/>
              <a:t>12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29917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DC9B3F-9FB8-41FE-82F4-C210F0C5B51E}" type="slidenum">
              <a:rPr lang="tr-TR" altLang="tr-TR">
                <a:latin typeface="Times New Roman" panose="02020603050405020304" pitchFamily="18" charset="0"/>
              </a:rPr>
              <a:pPr/>
              <a:t>13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15264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4DFB91E-C7AA-4405-9694-0EA1EBFBB284}" type="slidenum">
              <a:rPr lang="tr-TR" altLang="tr-TR">
                <a:latin typeface="Times New Roman" panose="02020603050405020304" pitchFamily="18" charset="0"/>
              </a:rPr>
              <a:pPr/>
              <a:t>14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061124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9AC41C5-D648-4B67-BFA8-975F4053A291}" type="slidenum">
              <a:rPr lang="tr-TR" altLang="tr-TR">
                <a:latin typeface="Times New Roman" panose="02020603050405020304" pitchFamily="18" charset="0"/>
              </a:rPr>
              <a:pPr/>
              <a:t>15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396273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F74872-01E1-45AC-8A7A-87DAAD949DD9}" type="slidenum">
              <a:rPr lang="tr-TR" altLang="tr-TR">
                <a:latin typeface="Times New Roman" panose="02020603050405020304" pitchFamily="18" charset="0"/>
              </a:rPr>
              <a:pPr/>
              <a:t>16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13728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4B0165-F0AA-4C30-8743-120AA56EC99D}" type="slidenum">
              <a:rPr lang="tr-TR" altLang="tr-TR">
                <a:latin typeface="Times New Roman" panose="02020603050405020304" pitchFamily="18" charset="0"/>
              </a:rPr>
              <a:pPr/>
              <a:t>17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089337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67BC54-09A1-4C11-95CD-51F87B0CA87D}" type="slidenum">
              <a:rPr lang="tr-TR" altLang="tr-TR">
                <a:latin typeface="Times New Roman" panose="02020603050405020304" pitchFamily="18" charset="0"/>
              </a:rPr>
              <a:pPr/>
              <a:t>18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976395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542A7E5-0BD6-47E5-B4D2-7E0AF6D3BA6B}" type="slidenum">
              <a:rPr lang="tr-TR" altLang="tr-TR">
                <a:latin typeface="Times New Roman" panose="02020603050405020304" pitchFamily="18" charset="0"/>
              </a:rPr>
              <a:pPr/>
              <a:t>24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042632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372CBA4-2C0E-448F-BABA-2A448264585C}" type="slidenum">
              <a:rPr lang="tr-TR" altLang="tr-TR">
                <a:latin typeface="Times New Roman" panose="02020603050405020304" pitchFamily="18" charset="0"/>
              </a:rPr>
              <a:pPr/>
              <a:t>25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31686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3615945-3243-4412-8461-210BB16080AC}" type="slidenum">
              <a:rPr lang="tr-TR" altLang="tr-TR">
                <a:latin typeface="Times New Roman" panose="02020603050405020304" pitchFamily="18" charset="0"/>
              </a:rPr>
              <a:pPr/>
              <a:t>2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06541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58265C-3628-43C7-A7DC-41CEE3AE323A}" type="slidenum">
              <a:rPr lang="tr-TR" altLang="tr-TR">
                <a:latin typeface="Times New Roman" panose="02020603050405020304" pitchFamily="18" charset="0"/>
              </a:rPr>
              <a:pPr/>
              <a:t>3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29225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3ACEE5-3FB3-420A-893C-07DB0684C18F}" type="slidenum">
              <a:rPr lang="tr-TR" altLang="tr-TR">
                <a:latin typeface="Times New Roman" panose="02020603050405020304" pitchFamily="18" charset="0"/>
              </a:rPr>
              <a:pPr/>
              <a:t>4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811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D0B6010-8CFA-41AF-819F-2A474C8F5045}" type="slidenum">
              <a:rPr lang="tr-TR" altLang="tr-TR">
                <a:latin typeface="Times New Roman" panose="02020603050405020304" pitchFamily="18" charset="0"/>
              </a:rPr>
              <a:pPr/>
              <a:t>5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93619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9DF42B-C027-45BC-A066-D1E46AF4A8E6}" type="slidenum">
              <a:rPr lang="tr-TR" altLang="tr-TR">
                <a:latin typeface="Times New Roman" panose="02020603050405020304" pitchFamily="18" charset="0"/>
              </a:rPr>
              <a:pPr/>
              <a:t>6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tr-TR" sz="2400" smtClean="0"/>
              <a:t>The lecturer can point out that this important distinction will be discussed more in the context of the linear quadratic model.</a:t>
            </a:r>
          </a:p>
        </p:txBody>
      </p:sp>
    </p:spTree>
    <p:extLst>
      <p:ext uri="{BB962C8B-B14F-4D97-AF65-F5344CB8AC3E}">
        <p14:creationId xmlns:p14="http://schemas.microsoft.com/office/powerpoint/2010/main" val="188305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ED3995-6D04-47BD-BD48-68348A9E1585}" type="slidenum">
              <a:rPr lang="tr-TR" altLang="tr-TR">
                <a:latin typeface="Times New Roman" panose="02020603050405020304" pitchFamily="18" charset="0"/>
              </a:rPr>
              <a:pPr/>
              <a:t>7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420704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C7D54EB-3855-4209-AA62-04D87B2F30AB}" type="slidenum">
              <a:rPr lang="tr-TR" altLang="tr-TR">
                <a:latin typeface="Times New Roman" panose="02020603050405020304" pitchFamily="18" charset="0"/>
              </a:rPr>
              <a:pPr/>
              <a:t>8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5051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147598D-9596-4C5B-961F-ADFEBCA997FA}" type="slidenum">
              <a:rPr lang="tr-TR" altLang="tr-TR">
                <a:latin typeface="Times New Roman" panose="02020603050405020304" pitchFamily="18" charset="0"/>
              </a:rPr>
              <a:pPr/>
              <a:t>10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51078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67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68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65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0CFF-56E6-43DA-8EDF-FDC1A135FB0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5905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12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71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28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14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73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21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2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8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4678-B88F-4DB8-840D-2E992010E955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59AB-1CEE-4E7E-960C-CF995C8E0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0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685800"/>
            <a:ext cx="7620000" cy="28194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tr-TR" b="1" dirty="0" smtClean="0">
                <a:solidFill>
                  <a:srgbClr val="FF0000"/>
                </a:solidFill>
              </a:rPr>
              <a:t>Radyoterapinin Akut (Erken) ve </a:t>
            </a:r>
            <a:r>
              <a:rPr lang="tr-TR" b="1" smtClean="0">
                <a:solidFill>
                  <a:srgbClr val="FF0000"/>
                </a:solidFill>
              </a:rPr>
              <a:t>Geç Etkileri-I</a:t>
            </a:r>
            <a:endParaRPr lang="tr-TR" b="1" dirty="0" smtClean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7443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Deri-Akut etkiler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İlk 7-10 gün</a:t>
            </a:r>
          </a:p>
          <a:p>
            <a:pPr eaLnBrk="1" hangingPunct="1">
              <a:defRPr/>
            </a:pPr>
            <a:r>
              <a:rPr lang="tr-TR" dirty="0" err="1" smtClean="0"/>
              <a:t>Eritem</a:t>
            </a:r>
            <a:endParaRPr lang="tr-TR" dirty="0" smtClean="0"/>
          </a:p>
          <a:p>
            <a:pPr eaLnBrk="1" hangingPunct="1">
              <a:defRPr/>
            </a:pPr>
            <a:r>
              <a:rPr lang="tr-TR" dirty="0" err="1" smtClean="0"/>
              <a:t>Progresif</a:t>
            </a:r>
            <a:r>
              <a:rPr lang="tr-TR" dirty="0" smtClean="0"/>
              <a:t> </a:t>
            </a:r>
            <a:r>
              <a:rPr lang="tr-TR" dirty="0" err="1" smtClean="0"/>
              <a:t>pigmentasyon</a:t>
            </a: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Epilasyon</a:t>
            </a:r>
          </a:p>
          <a:p>
            <a:pPr eaLnBrk="1" hangingPunct="1">
              <a:defRPr/>
            </a:pPr>
            <a:r>
              <a:rPr lang="tr-TR" dirty="0" err="1" smtClean="0"/>
              <a:t>Desquamasyon</a:t>
            </a: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Yaş dermatit</a:t>
            </a:r>
          </a:p>
          <a:p>
            <a:pPr eaLnBrk="1" hangingPunct="1">
              <a:defRPr/>
            </a:pPr>
            <a:r>
              <a:rPr lang="tr-TR" dirty="0" smtClean="0"/>
              <a:t>Nekroz</a:t>
            </a:r>
          </a:p>
        </p:txBody>
      </p:sp>
      <p:pic>
        <p:nvPicPr>
          <p:cNvPr id="12292" name="Picture 4" descr="C:\Users\sony\Desktop\RT ERKEN VE GEÇ ETKİLER\fotoğra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828800"/>
            <a:ext cx="2286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sony\Desktop\RT ERKEN VE GEÇ ETKİLER\rt yan etk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19400"/>
            <a:ext cx="228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73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Dermatiti Etkileyen Faktörler</a:t>
            </a:r>
          </a:p>
        </p:txBody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smtClean="0"/>
              <a:t>Hastaya Bağlı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smtClean="0"/>
              <a:t>Deri katlantısı olan bölgeler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smtClean="0"/>
              <a:t>Terleyen, ıslanan bölgeler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smtClean="0"/>
              <a:t>Şişman hasta, aksilla, intergluteal bölge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smtClean="0"/>
              <a:t>Fiziksel tahrişe maruz kalan bölgeler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smtClean="0"/>
              <a:t>Comorbid hastalıklar (Kollajen doku hast, Diyabet)</a:t>
            </a:r>
          </a:p>
        </p:txBody>
      </p:sp>
    </p:spTree>
    <p:extLst>
      <p:ext uri="{BB962C8B-B14F-4D97-AF65-F5344CB8AC3E}">
        <p14:creationId xmlns:p14="http://schemas.microsoft.com/office/powerpoint/2010/main" val="4565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Dermatiti Etkileyen Faktörler</a:t>
            </a:r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tr-TR" smtClean="0"/>
              <a:t>XRT bağlı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tr-TR" smtClean="0"/>
              <a:t>Ortovoltaj ve elektron enerjileri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tr-TR" smtClean="0"/>
              <a:t>Bolus kullanımı</a:t>
            </a:r>
          </a:p>
        </p:txBody>
      </p:sp>
    </p:spTree>
    <p:extLst>
      <p:ext uri="{BB962C8B-B14F-4D97-AF65-F5344CB8AC3E}">
        <p14:creationId xmlns:p14="http://schemas.microsoft.com/office/powerpoint/2010/main" val="15819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1096963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 smtClean="0">
                <a:solidFill>
                  <a:srgbClr val="FF0000"/>
                </a:solidFill>
              </a:rPr>
              <a:t>Kemo</a:t>
            </a:r>
            <a:r>
              <a:rPr lang="tr-TR" b="1" dirty="0" smtClean="0">
                <a:solidFill>
                  <a:srgbClr val="FF0000"/>
                </a:solidFill>
              </a:rPr>
              <a:t>-radyoterapi Etkisi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178800" cy="4876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tr-TR" smtClean="0"/>
              <a:t>Methotrexate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mtClean="0"/>
              <a:t>Taxan grubu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mtClean="0"/>
              <a:t>5-FU kullanan hastalarda (kümülatif 5FU dozu artmasıyla)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mtClean="0"/>
              <a:t>Doxorubicin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mtClean="0"/>
              <a:t>Bleomisin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mtClean="0"/>
              <a:t>Aktinomisin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mtClean="0"/>
              <a:t>Hidroksiüre</a:t>
            </a:r>
          </a:p>
        </p:txBody>
      </p:sp>
    </p:spTree>
    <p:extLst>
      <p:ext uri="{BB962C8B-B14F-4D97-AF65-F5344CB8AC3E}">
        <p14:creationId xmlns:p14="http://schemas.microsoft.com/office/powerpoint/2010/main" val="13039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Korunma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08214"/>
            <a:ext cx="8229600" cy="388778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tr-TR" smtClean="0"/>
              <a:t>Cilt dozuna dikkat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tr-TR" smtClean="0"/>
              <a:t>Koruyucu ajan yok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tr-TR" smtClean="0"/>
              <a:t>Cilt temizliği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tr-TR" smtClean="0"/>
              <a:t>Cildi tahriş etmeyen giyim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tr-TR" smtClean="0"/>
              <a:t>Güneşten koruma</a:t>
            </a:r>
          </a:p>
        </p:txBody>
      </p:sp>
    </p:spTree>
    <p:extLst>
      <p:ext uri="{BB962C8B-B14F-4D97-AF65-F5344CB8AC3E}">
        <p14:creationId xmlns:p14="http://schemas.microsoft.com/office/powerpoint/2010/main" val="30866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Cilt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Temizliği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178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 smtClean="0"/>
              <a:t>99 Meme kanserli hasta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err="1" smtClean="0"/>
              <a:t>Prospektif</a:t>
            </a:r>
            <a:r>
              <a:rPr lang="tr-TR" dirty="0" smtClean="0"/>
              <a:t> </a:t>
            </a:r>
            <a:r>
              <a:rPr lang="tr-TR" dirty="0" err="1" smtClean="0"/>
              <a:t>randomize</a:t>
            </a:r>
            <a:r>
              <a:rPr lang="tr-TR" dirty="0" smtClean="0"/>
              <a:t> çalışma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dirty="0" smtClean="0"/>
              <a:t>XRT s</a:t>
            </a:r>
            <a:r>
              <a:rPr lang="en-US" dirty="0" smtClean="0"/>
              <a:t>ı</a:t>
            </a:r>
            <a:r>
              <a:rPr lang="tr-TR" dirty="0" err="1" smtClean="0"/>
              <a:t>rasında</a:t>
            </a:r>
            <a:endParaRPr lang="tr-TR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dirty="0" smtClean="0"/>
              <a:t>Sabun ve suyla yıkanma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vs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dirty="0" smtClean="0"/>
              <a:t>Yıkanma yok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dirty="0" smtClean="0"/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400" dirty="0" err="1"/>
              <a:t>Roy</a:t>
            </a:r>
            <a:r>
              <a:rPr lang="tr-TR" sz="2400" dirty="0"/>
              <a:t> et al. </a:t>
            </a:r>
            <a:r>
              <a:rPr lang="tr-TR" sz="2400" dirty="0" err="1"/>
              <a:t>Radiother</a:t>
            </a:r>
            <a:r>
              <a:rPr lang="tr-TR" sz="2400" dirty="0"/>
              <a:t> </a:t>
            </a:r>
            <a:r>
              <a:rPr lang="tr-TR" sz="2400" dirty="0" err="1"/>
              <a:t>Oncol</a:t>
            </a:r>
            <a:r>
              <a:rPr lang="tr-TR" sz="2400" dirty="0"/>
              <a:t> 2001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615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Cilt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Temizliği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Sonuçlar</a:t>
            </a:r>
            <a:endParaRPr lang="en-US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Yaş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desquamasyon</a:t>
            </a:r>
            <a:endParaRPr lang="en-US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% 14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% 33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p&lt;0.05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Ağrı</a:t>
            </a:r>
            <a:r>
              <a:rPr lang="en-US" dirty="0" smtClean="0"/>
              <a:t>, </a:t>
            </a:r>
            <a:r>
              <a:rPr lang="en-US" dirty="0" err="1" smtClean="0"/>
              <a:t>kaşınma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yanma</a:t>
            </a:r>
            <a:r>
              <a:rPr lang="en-US" dirty="0" smtClean="0"/>
              <a:t> </a:t>
            </a:r>
            <a:r>
              <a:rPr lang="en-US" dirty="0" err="1" smtClean="0"/>
              <a:t>hissi</a:t>
            </a:r>
            <a:r>
              <a:rPr lang="en-US" dirty="0" smtClean="0"/>
              <a:t> </a:t>
            </a:r>
            <a:r>
              <a:rPr lang="en-US" dirty="0" err="1" smtClean="0"/>
              <a:t>skorlaması</a:t>
            </a:r>
            <a:endParaRPr lang="en-US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yıkanmayan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grupta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daha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kötü</a:t>
            </a:r>
            <a:endParaRPr lang="en-US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 (trend </a:t>
            </a:r>
            <a:r>
              <a:rPr lang="en-US" dirty="0" err="1" smtClean="0"/>
              <a:t>var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43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Tedavi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9" y="2468563"/>
            <a:ext cx="7489825" cy="362426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tr-TR" smtClean="0"/>
              <a:t>Semptomatik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tr-TR" smtClean="0"/>
              <a:t>Ağrı kontrolü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tr-TR" smtClean="0"/>
              <a:t>Cilt temizliği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tr-TR" smtClean="0"/>
              <a:t>Pansuman 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tr-TR" smtClean="0"/>
              <a:t>%0.9 NaCl veya Burrow solüsyonu</a:t>
            </a:r>
          </a:p>
        </p:txBody>
      </p:sp>
    </p:spTree>
    <p:extLst>
      <p:ext uri="{BB962C8B-B14F-4D97-AF65-F5344CB8AC3E}">
        <p14:creationId xmlns:p14="http://schemas.microsoft.com/office/powerpoint/2010/main" val="21207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Tedavi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411" y="1941534"/>
            <a:ext cx="9721589" cy="4383066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tr-TR" dirty="0" err="1" smtClean="0"/>
              <a:t>Topikal</a:t>
            </a:r>
            <a:r>
              <a:rPr lang="tr-TR" dirty="0" smtClean="0"/>
              <a:t> </a:t>
            </a:r>
            <a:r>
              <a:rPr lang="tr-TR" dirty="0" err="1" smtClean="0"/>
              <a:t>kortikosteroidler</a:t>
            </a:r>
            <a:r>
              <a:rPr lang="tr-TR" dirty="0" smtClean="0"/>
              <a:t> </a:t>
            </a: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r>
              <a:rPr lang="tr-TR" dirty="0" err="1" smtClean="0"/>
              <a:t>Prednol</a:t>
            </a:r>
            <a:r>
              <a:rPr lang="tr-TR" dirty="0" smtClean="0"/>
              <a:t>, </a:t>
            </a:r>
            <a:r>
              <a:rPr lang="tr-TR" dirty="0" err="1" smtClean="0"/>
              <a:t>Kenacort</a:t>
            </a:r>
            <a:r>
              <a:rPr lang="tr-TR" dirty="0" smtClean="0"/>
              <a:t>, </a:t>
            </a:r>
            <a:r>
              <a:rPr lang="tr-TR" dirty="0" err="1" smtClean="0"/>
              <a:t>Beklazon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endParaRPr lang="tr-TR" dirty="0" smtClean="0"/>
          </a:p>
          <a:p>
            <a:pPr eaLnBrk="1" hangingPunct="1">
              <a:lnSpc>
                <a:spcPct val="140000"/>
              </a:lnSpc>
              <a:defRPr/>
            </a:pPr>
            <a:r>
              <a:rPr lang="tr-TR" dirty="0" smtClean="0"/>
              <a:t>Nemlendiriciler (</a:t>
            </a:r>
            <a:r>
              <a:rPr lang="tr-TR" dirty="0" err="1" smtClean="0"/>
              <a:t>non</a:t>
            </a:r>
            <a:r>
              <a:rPr lang="tr-TR" dirty="0" smtClean="0"/>
              <a:t>-iyonik) </a:t>
            </a:r>
          </a:p>
          <a:p>
            <a:pPr lvl="1" eaLnBrk="1" hangingPunct="1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r>
              <a:rPr lang="tr-TR" dirty="0" err="1" smtClean="0"/>
              <a:t>TheraCare</a:t>
            </a:r>
            <a:r>
              <a:rPr lang="tr-TR" dirty="0" smtClean="0"/>
              <a:t>, </a:t>
            </a:r>
            <a:r>
              <a:rPr lang="tr-TR" dirty="0" err="1" smtClean="0"/>
              <a:t>Aquaphor</a:t>
            </a:r>
            <a:r>
              <a:rPr lang="tr-TR" dirty="0" smtClean="0"/>
              <a:t>, Vazelin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tr-TR" dirty="0" smtClean="0"/>
              <a:t>Kremler-Vitamin A ve E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tr-TR" dirty="0" smtClean="0"/>
              <a:t>Antibiyotikli ve/veya </a:t>
            </a:r>
            <a:r>
              <a:rPr lang="tr-TR" dirty="0" err="1" smtClean="0"/>
              <a:t>antifungal</a:t>
            </a:r>
            <a:r>
              <a:rPr lang="tr-TR" dirty="0" smtClean="0"/>
              <a:t> kremler 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7327726" y="2066794"/>
            <a:ext cx="4434214" cy="377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tr-TR" smtClean="0"/>
              <a:t>Pruritis</a:t>
            </a:r>
          </a:p>
          <a:p>
            <a:pPr lvl="1">
              <a:lnSpc>
                <a:spcPct val="120000"/>
              </a:lnSpc>
              <a:defRPr/>
            </a:pPr>
            <a:r>
              <a:rPr lang="tr-TR" smtClean="0"/>
              <a:t>Aloe vera, antihistaminikli (Bendaryl), düşük doz steroidli kremler, nişasta, petrolatum ürünleri (vazelin)</a:t>
            </a:r>
          </a:p>
          <a:p>
            <a:pPr lvl="1">
              <a:lnSpc>
                <a:spcPct val="120000"/>
              </a:lnSpc>
              <a:defRPr/>
            </a:pPr>
            <a:r>
              <a:rPr lang="tr-TR" smtClean="0"/>
              <a:t>Aloe vera; bactericidal, epitelizasyonu artırır, akut infalamasyonu yatıştırır.</a:t>
            </a:r>
          </a:p>
          <a:p>
            <a:pPr lvl="1">
              <a:lnSpc>
                <a:spcPct val="120000"/>
              </a:lnSpc>
              <a:defRPr/>
            </a:pPr>
            <a:r>
              <a:rPr lang="tr-TR" smtClean="0"/>
              <a:t>Steroid; dermal atrofi yapabilir.</a:t>
            </a:r>
          </a:p>
          <a:p>
            <a:pPr lvl="1"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937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Deri-Geç etkiler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847850" y="1447800"/>
            <a:ext cx="4476750" cy="510540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C000"/>
              </a:buClr>
              <a:defRPr/>
            </a:pPr>
            <a:r>
              <a:rPr lang="tr-TR" b="1" dirty="0" err="1" smtClean="0"/>
              <a:t>Fibrosiz</a:t>
            </a:r>
            <a:r>
              <a:rPr lang="tr-TR" b="1" dirty="0" smtClean="0"/>
              <a:t>:</a:t>
            </a:r>
            <a:r>
              <a:rPr lang="tr-TR" dirty="0" smtClean="0"/>
              <a:t> Hasarlı dokudan salınan büyüme faktörleri etkisinde </a:t>
            </a:r>
            <a:r>
              <a:rPr lang="tr-TR" dirty="0" err="1" smtClean="0"/>
              <a:t>fibrositlerin</a:t>
            </a:r>
            <a:r>
              <a:rPr lang="tr-TR" dirty="0" smtClean="0"/>
              <a:t> aşırı </a:t>
            </a:r>
            <a:r>
              <a:rPr lang="tr-TR" dirty="0" err="1" smtClean="0"/>
              <a:t>proliferasyonu</a:t>
            </a:r>
            <a:r>
              <a:rPr lang="tr-TR" dirty="0" smtClean="0"/>
              <a:t>  </a:t>
            </a:r>
          </a:p>
          <a:p>
            <a:pPr algn="just">
              <a:buClr>
                <a:srgbClr val="FFC000"/>
              </a:buClr>
              <a:defRPr/>
            </a:pPr>
            <a:endParaRPr lang="tr-TR" b="1" dirty="0" smtClean="0"/>
          </a:p>
          <a:p>
            <a:pPr algn="just">
              <a:buClr>
                <a:srgbClr val="FFC000"/>
              </a:buClr>
              <a:defRPr/>
            </a:pPr>
            <a:r>
              <a:rPr lang="tr-TR" b="1" dirty="0" err="1" smtClean="0"/>
              <a:t>Telenjektazi</a:t>
            </a:r>
            <a:r>
              <a:rPr lang="tr-TR" dirty="0" smtClean="0"/>
              <a:t>: İncelmiş </a:t>
            </a:r>
            <a:r>
              <a:rPr lang="tr-TR" dirty="0" err="1" smtClean="0"/>
              <a:t>epitel</a:t>
            </a:r>
            <a:r>
              <a:rPr lang="tr-TR" dirty="0" smtClean="0"/>
              <a:t> altında </a:t>
            </a:r>
            <a:r>
              <a:rPr lang="tr-TR" dirty="0" err="1" smtClean="0"/>
              <a:t>atrofik</a:t>
            </a:r>
            <a:r>
              <a:rPr lang="tr-TR" dirty="0" smtClean="0"/>
              <a:t> </a:t>
            </a:r>
            <a:r>
              <a:rPr lang="tr-TR" dirty="0" err="1" smtClean="0"/>
              <a:t>dermisde</a:t>
            </a:r>
            <a:r>
              <a:rPr lang="tr-TR" dirty="0" smtClean="0"/>
              <a:t> ince duvarlı, </a:t>
            </a:r>
            <a:r>
              <a:rPr lang="tr-TR" dirty="0" err="1" smtClean="0"/>
              <a:t>dilate</a:t>
            </a:r>
            <a:r>
              <a:rPr lang="tr-TR" dirty="0" smtClean="0"/>
              <a:t> damarlar</a:t>
            </a:r>
          </a:p>
          <a:p>
            <a:pPr algn="just">
              <a:buClr>
                <a:srgbClr val="FFC000"/>
              </a:buClr>
              <a:defRPr/>
            </a:pPr>
            <a:r>
              <a:rPr lang="tr-TR" b="1" dirty="0" err="1" smtClean="0"/>
              <a:t>Atrofi</a:t>
            </a:r>
            <a:r>
              <a:rPr lang="tr-TR" dirty="0" smtClean="0"/>
              <a:t>: Hem </a:t>
            </a:r>
            <a:r>
              <a:rPr lang="tr-TR" dirty="0" err="1" smtClean="0"/>
              <a:t>fibrositlerin</a:t>
            </a:r>
            <a:r>
              <a:rPr lang="tr-TR" dirty="0" smtClean="0"/>
              <a:t> kaybı </a:t>
            </a:r>
            <a:r>
              <a:rPr lang="tr-TR" dirty="0" err="1" smtClean="0"/>
              <a:t>hemde</a:t>
            </a:r>
            <a:r>
              <a:rPr lang="tr-TR" dirty="0" smtClean="0"/>
              <a:t> </a:t>
            </a:r>
            <a:r>
              <a:rPr lang="tr-TR" dirty="0" err="1" smtClean="0"/>
              <a:t>kollajen</a:t>
            </a:r>
            <a:r>
              <a:rPr lang="tr-TR" dirty="0" smtClean="0"/>
              <a:t> </a:t>
            </a:r>
            <a:r>
              <a:rPr lang="tr-TR" dirty="0" err="1" smtClean="0"/>
              <a:t>reabsorbsiyonunun</a:t>
            </a:r>
            <a:r>
              <a:rPr lang="tr-TR" dirty="0" smtClean="0"/>
              <a:t> kaybı</a:t>
            </a:r>
          </a:p>
          <a:p>
            <a:pPr algn="just">
              <a:buClr>
                <a:srgbClr val="FFC000"/>
              </a:buClr>
              <a:defRPr/>
            </a:pPr>
            <a:r>
              <a:rPr lang="tr-TR" b="1" dirty="0" err="1" smtClean="0"/>
              <a:t>Lenfödem</a:t>
            </a:r>
            <a:r>
              <a:rPr lang="tr-TR" b="1" dirty="0" smtClean="0"/>
              <a:t>: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tr-TR" dirty="0" smtClean="0"/>
          </a:p>
          <a:p>
            <a:pPr algn="just">
              <a:defRPr/>
            </a:pPr>
            <a:endParaRPr lang="tr-TR" dirty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3810001"/>
            <a:ext cx="2732088" cy="2303463"/>
          </a:xfrm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9972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6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0000"/>
                </a:solidFill>
              </a:rPr>
              <a:t>Radyoterapi Yan Etkileri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tr-TR" dirty="0" smtClean="0"/>
              <a:t>Fonksiyonel Bozukluklar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tr-TR" dirty="0" smtClean="0"/>
              <a:t>Erken Yan Etkiler (RT- 3 ay)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tr-TR" dirty="0" smtClean="0"/>
              <a:t>Orta (</a:t>
            </a:r>
            <a:r>
              <a:rPr lang="tr-TR" dirty="0" err="1" smtClean="0"/>
              <a:t>intermediate</a:t>
            </a:r>
            <a:r>
              <a:rPr lang="tr-TR" dirty="0" smtClean="0"/>
              <a:t>) Etkiler (3-6 ay)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tr-TR" dirty="0" smtClean="0"/>
              <a:t>Geç Yan Etkiler (</a:t>
            </a:r>
            <a:r>
              <a:rPr lang="tr-TR" u="sng" dirty="0" smtClean="0"/>
              <a:t>&gt;</a:t>
            </a:r>
            <a:r>
              <a:rPr lang="tr-TR" dirty="0" smtClean="0"/>
              <a:t>6 ay)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tr-TR" dirty="0" err="1" smtClean="0"/>
              <a:t>Karsinogenez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858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Deri-Geç etkiler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205039"/>
            <a:ext cx="27368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7575" y="2205038"/>
            <a:ext cx="2808288" cy="3168650"/>
          </a:xfrm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133601"/>
            <a:ext cx="26638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6 Metin kutusu"/>
          <p:cNvSpPr txBox="1">
            <a:spLocks noChangeArrowheads="1"/>
          </p:cNvSpPr>
          <p:nvPr/>
        </p:nvSpPr>
        <p:spPr bwMode="auto">
          <a:xfrm>
            <a:off x="2063750" y="5661026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tr-TR" altLang="tr-TR" sz="2400" b="1"/>
              <a:t>Grade 1</a:t>
            </a:r>
          </a:p>
        </p:txBody>
      </p:sp>
      <p:sp>
        <p:nvSpPr>
          <p:cNvPr id="23559" name="7 Metin kutusu"/>
          <p:cNvSpPr txBox="1">
            <a:spLocks noChangeArrowheads="1"/>
          </p:cNvSpPr>
          <p:nvPr/>
        </p:nvSpPr>
        <p:spPr bwMode="auto">
          <a:xfrm>
            <a:off x="5087938" y="5732463"/>
            <a:ext cx="187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tr-TR" altLang="tr-TR" sz="2400" b="1"/>
              <a:t>Grade 2</a:t>
            </a:r>
          </a:p>
        </p:txBody>
      </p:sp>
      <p:sp>
        <p:nvSpPr>
          <p:cNvPr id="23560" name="8 Metin kutusu"/>
          <p:cNvSpPr txBox="1">
            <a:spLocks noChangeArrowheads="1"/>
          </p:cNvSpPr>
          <p:nvPr/>
        </p:nvSpPr>
        <p:spPr bwMode="auto">
          <a:xfrm>
            <a:off x="8399464" y="5732463"/>
            <a:ext cx="172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tr-TR" altLang="tr-TR" sz="2400" b="1"/>
              <a:t>Grade 3</a:t>
            </a:r>
          </a:p>
        </p:txBody>
      </p:sp>
    </p:spTree>
    <p:extLst>
      <p:ext uri="{BB962C8B-B14F-4D97-AF65-F5344CB8AC3E}">
        <p14:creationId xmlns:p14="http://schemas.microsoft.com/office/powerpoint/2010/main" val="39859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Deri-Geç etkiler-</a:t>
            </a:r>
            <a:r>
              <a:rPr lang="tr-TR" b="1" dirty="0" err="1" smtClean="0">
                <a:solidFill>
                  <a:srgbClr val="FF0000"/>
                </a:solidFill>
              </a:rPr>
              <a:t>Lenfödem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1"/>
          </p:nvPr>
        </p:nvSpPr>
        <p:spPr>
          <a:xfrm>
            <a:off x="1919289" y="1484313"/>
            <a:ext cx="4968875" cy="5040312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defRPr/>
            </a:pPr>
            <a:r>
              <a:rPr lang="tr-TR" sz="2400" dirty="0" err="1"/>
              <a:t>Kapiller</a:t>
            </a:r>
            <a:r>
              <a:rPr lang="tr-TR" sz="2400" dirty="0"/>
              <a:t> - </a:t>
            </a:r>
            <a:r>
              <a:rPr lang="tr-TR" sz="2400" dirty="0" err="1"/>
              <a:t>interstisyel</a:t>
            </a:r>
            <a:r>
              <a:rPr lang="tr-TR" sz="2400" dirty="0"/>
              <a:t> doku ve lenfatikler arasında geçişin bozulması sonucu </a:t>
            </a:r>
            <a:r>
              <a:rPr lang="tr-TR" sz="2400" dirty="0" err="1"/>
              <a:t>subkutan</a:t>
            </a:r>
            <a:r>
              <a:rPr lang="tr-TR" sz="2400" dirty="0"/>
              <a:t> dokuda sıvı birikimi</a:t>
            </a:r>
          </a:p>
          <a:p>
            <a:pPr algn="just">
              <a:buClr>
                <a:srgbClr val="FFC000"/>
              </a:buClr>
              <a:defRPr/>
            </a:pPr>
            <a:endParaRPr lang="tr-TR" sz="2400" dirty="0"/>
          </a:p>
          <a:p>
            <a:pPr algn="just">
              <a:buClr>
                <a:srgbClr val="FFC000"/>
              </a:buClr>
              <a:defRPr/>
            </a:pPr>
            <a:r>
              <a:rPr lang="tr-TR" sz="2400" dirty="0"/>
              <a:t>İlk ellerde ödem</a:t>
            </a:r>
          </a:p>
          <a:p>
            <a:pPr algn="just">
              <a:buClr>
                <a:srgbClr val="FFC000"/>
              </a:buClr>
              <a:defRPr/>
            </a:pPr>
            <a:endParaRPr lang="tr-TR" sz="2400" dirty="0"/>
          </a:p>
          <a:p>
            <a:pPr algn="just">
              <a:buClr>
                <a:srgbClr val="FFC000"/>
              </a:buClr>
              <a:defRPr/>
            </a:pPr>
            <a:r>
              <a:rPr lang="tr-TR" sz="2400" dirty="0"/>
              <a:t>AD ile ortalama </a:t>
            </a:r>
            <a:r>
              <a:rPr lang="tr-TR" sz="2400" dirty="0" err="1"/>
              <a:t>insdansı</a:t>
            </a:r>
            <a:r>
              <a:rPr lang="tr-TR" sz="2400" dirty="0"/>
              <a:t> %13</a:t>
            </a:r>
          </a:p>
          <a:p>
            <a:pPr algn="just">
              <a:buClr>
                <a:srgbClr val="FFC000"/>
              </a:buClr>
              <a:defRPr/>
            </a:pPr>
            <a:r>
              <a:rPr lang="tr-TR" sz="2400" dirty="0"/>
              <a:t>SLND sonrasında &lt;%1-3</a:t>
            </a:r>
          </a:p>
          <a:p>
            <a:pPr algn="just">
              <a:buClr>
                <a:srgbClr val="FFC000"/>
              </a:buClr>
              <a:defRPr/>
            </a:pPr>
            <a:r>
              <a:rPr lang="tr-TR" sz="2400" dirty="0"/>
              <a:t>AD + RT ile   %9-58</a:t>
            </a:r>
          </a:p>
          <a:p>
            <a:pPr algn="just">
              <a:buClr>
                <a:srgbClr val="FFC000"/>
              </a:buClr>
              <a:defRPr/>
            </a:pPr>
            <a:r>
              <a:rPr lang="tr-TR" sz="2400" dirty="0"/>
              <a:t>AD yapılmadan RT ile %4-8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1773239"/>
            <a:ext cx="3313112" cy="4103687"/>
          </a:xfrm>
        </p:spPr>
      </p:pic>
    </p:spTree>
    <p:extLst>
      <p:ext uri="{BB962C8B-B14F-4D97-AF65-F5344CB8AC3E}">
        <p14:creationId xmlns:p14="http://schemas.microsoft.com/office/powerpoint/2010/main" val="32660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Deri-Geç etkiler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Tedavi</a:t>
            </a:r>
          </a:p>
          <a:p>
            <a:pPr lvl="1">
              <a:defRPr/>
            </a:pPr>
            <a:r>
              <a:rPr lang="tr-TR" dirty="0" err="1" smtClean="0"/>
              <a:t>Fibrosiz</a:t>
            </a:r>
            <a:r>
              <a:rPr lang="tr-TR" dirty="0" smtClean="0"/>
              <a:t>: </a:t>
            </a:r>
            <a:r>
              <a:rPr lang="tr-TR" dirty="0" err="1" smtClean="0"/>
              <a:t>Vit</a:t>
            </a:r>
            <a:r>
              <a:rPr lang="tr-TR" dirty="0" smtClean="0"/>
              <a:t> E+</a:t>
            </a:r>
            <a:r>
              <a:rPr lang="tr-TR" dirty="0" err="1" smtClean="0"/>
              <a:t>pentoksifilin</a:t>
            </a:r>
            <a:endParaRPr lang="tr-TR" dirty="0" smtClean="0"/>
          </a:p>
          <a:p>
            <a:pPr lvl="1">
              <a:defRPr/>
            </a:pPr>
            <a:r>
              <a:rPr lang="tr-TR" dirty="0" err="1" smtClean="0"/>
              <a:t>Telenjektazi</a:t>
            </a:r>
            <a:r>
              <a:rPr lang="tr-TR" dirty="0" smtClean="0"/>
              <a:t>: Lazer tedavisi</a:t>
            </a:r>
          </a:p>
          <a:p>
            <a:pPr lvl="1">
              <a:defRPr/>
            </a:pPr>
            <a:r>
              <a:rPr lang="tr-TR" dirty="0" err="1" smtClean="0"/>
              <a:t>Lenfödem</a:t>
            </a:r>
            <a:r>
              <a:rPr lang="tr-TR" dirty="0" smtClean="0"/>
              <a:t>: </a:t>
            </a:r>
            <a:r>
              <a:rPr lang="tr-TR" dirty="0" err="1" smtClean="0"/>
              <a:t>Dekonjestif</a:t>
            </a:r>
            <a:r>
              <a:rPr lang="tr-TR" dirty="0" smtClean="0"/>
              <a:t> tedavi, kompresyon bandajı, fizik tedavi, cerrahi (</a:t>
            </a:r>
            <a:r>
              <a:rPr lang="tr-TR" dirty="0" err="1" smtClean="0"/>
              <a:t>lenfatiko</a:t>
            </a:r>
            <a:r>
              <a:rPr lang="tr-TR" dirty="0" smtClean="0"/>
              <a:t>-</a:t>
            </a:r>
            <a:r>
              <a:rPr lang="tr-TR" dirty="0" err="1" smtClean="0"/>
              <a:t>venöz</a:t>
            </a:r>
            <a:r>
              <a:rPr lang="tr-TR" dirty="0" smtClean="0"/>
              <a:t> drenaj)</a:t>
            </a: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52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1828800"/>
            <a:ext cx="8229600" cy="1905000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SANTRAL SİNİR SİSTEMİ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Santral Sinir Sistemi-Akut etkiler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tr-TR" dirty="0" smtClean="0"/>
              <a:t>Beyin: Radyoterapiye bağlı ödem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tr-TR" dirty="0" smtClean="0"/>
              <a:t>Nörolojik semptomların alevlenmesi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tr-TR" dirty="0" err="1" smtClean="0"/>
              <a:t>Başağrısı</a:t>
            </a:r>
            <a:r>
              <a:rPr lang="tr-TR" dirty="0" smtClean="0"/>
              <a:t> 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tr-TR" dirty="0" smtClean="0"/>
              <a:t>Bulantı-kusma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tr-TR" dirty="0" smtClean="0"/>
              <a:t>Tedavi: </a:t>
            </a:r>
            <a:r>
              <a:rPr lang="tr-TR" dirty="0" err="1" smtClean="0"/>
              <a:t>Kortikosteroidler</a:t>
            </a:r>
            <a:r>
              <a:rPr lang="tr-TR" dirty="0" smtClean="0"/>
              <a:t> (</a:t>
            </a:r>
            <a:r>
              <a:rPr lang="tr-TR" dirty="0" err="1" smtClean="0"/>
              <a:t>Deksametazon</a:t>
            </a:r>
            <a:r>
              <a:rPr lang="tr-T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34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err="1" smtClean="0">
                <a:solidFill>
                  <a:srgbClr val="FF0000"/>
                </a:solidFill>
              </a:rPr>
              <a:t>Kemo</a:t>
            </a:r>
            <a:r>
              <a:rPr lang="tr-TR" b="1" dirty="0" smtClean="0">
                <a:solidFill>
                  <a:srgbClr val="FF0000"/>
                </a:solidFill>
              </a:rPr>
              <a:t>-radyoterapi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9" y="2047875"/>
            <a:ext cx="7489825" cy="404495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Akut ensefalopatiye neden olabilir</a:t>
            </a:r>
          </a:p>
          <a:p>
            <a:pPr lvl="1" eaLnBrk="1" hangingPunct="1">
              <a:defRPr/>
            </a:pPr>
            <a:r>
              <a:rPr lang="tr-TR" smtClean="0"/>
              <a:t>Sisplatin</a:t>
            </a:r>
          </a:p>
          <a:p>
            <a:pPr lvl="1" eaLnBrk="1" hangingPunct="1">
              <a:defRPr/>
            </a:pPr>
            <a:r>
              <a:rPr lang="tr-TR" smtClean="0"/>
              <a:t>Asparajinaz</a:t>
            </a:r>
          </a:p>
          <a:p>
            <a:pPr lvl="1" eaLnBrk="1" hangingPunct="1">
              <a:defRPr/>
            </a:pPr>
            <a:r>
              <a:rPr lang="tr-TR" smtClean="0"/>
              <a:t>İfosfamid</a:t>
            </a:r>
          </a:p>
          <a:p>
            <a:pPr lvl="1" eaLnBrk="1" hangingPunct="1">
              <a:defRPr/>
            </a:pPr>
            <a:r>
              <a:rPr lang="tr-TR" smtClean="0"/>
              <a:t>Methotrexate</a:t>
            </a:r>
          </a:p>
          <a:p>
            <a:pPr lvl="1" eaLnBrk="1" hangingPunct="1">
              <a:defRPr/>
            </a:pPr>
            <a:r>
              <a:rPr lang="tr-TR" smtClean="0"/>
              <a:t>Sitarabin (Ara-C)</a:t>
            </a:r>
          </a:p>
          <a:p>
            <a:pPr lvl="1" eaLnBrk="1" hangingPunct="1">
              <a:defRPr/>
            </a:pPr>
            <a:r>
              <a:rPr lang="tr-TR" smtClean="0"/>
              <a:t>İnterferon</a:t>
            </a:r>
          </a:p>
          <a:p>
            <a:pPr lvl="1" eaLnBrk="1" hangingPunct="1">
              <a:defRPr/>
            </a:pPr>
            <a:r>
              <a:rPr lang="tr-TR" smtClean="0"/>
              <a:t>IL-2</a:t>
            </a:r>
          </a:p>
        </p:txBody>
      </p:sp>
    </p:spTree>
    <p:extLst>
      <p:ext uri="{BB962C8B-B14F-4D97-AF65-F5344CB8AC3E}">
        <p14:creationId xmlns:p14="http://schemas.microsoft.com/office/powerpoint/2010/main" val="18406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Santral Sinir Sistemi-Geç etkiler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Nörokognitif</a:t>
            </a:r>
            <a:r>
              <a:rPr lang="tr-TR" dirty="0" smtClean="0"/>
              <a:t> problemler</a:t>
            </a:r>
          </a:p>
          <a:p>
            <a:pPr lvl="1">
              <a:defRPr/>
            </a:pPr>
            <a:r>
              <a:rPr lang="tr-TR" dirty="0" smtClean="0"/>
              <a:t>Matematik öğrenme güçlüğü</a:t>
            </a:r>
          </a:p>
          <a:p>
            <a:pPr lvl="1">
              <a:defRPr/>
            </a:pPr>
            <a:r>
              <a:rPr lang="tr-TR" dirty="0" smtClean="0"/>
              <a:t>Unutkanlık</a:t>
            </a:r>
          </a:p>
          <a:p>
            <a:pPr>
              <a:defRPr/>
            </a:pP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: </a:t>
            </a:r>
            <a:r>
              <a:rPr lang="tr-TR" dirty="0" err="1" smtClean="0"/>
              <a:t>myelit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Hipofiz hormon baskılanması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Beyin nekrozu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00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Santral Sinir Sistemi-Geç etkiler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Tedavi:</a:t>
            </a:r>
          </a:p>
          <a:p>
            <a:pPr lvl="1">
              <a:defRPr/>
            </a:pPr>
            <a:r>
              <a:rPr lang="tr-TR" dirty="0" err="1" smtClean="0"/>
              <a:t>Nörokognitif</a:t>
            </a:r>
            <a:r>
              <a:rPr lang="tr-TR" dirty="0" smtClean="0"/>
              <a:t> etkiler için: </a:t>
            </a:r>
            <a:r>
              <a:rPr lang="tr-TR" dirty="0" err="1" smtClean="0"/>
              <a:t>Donezepril</a:t>
            </a:r>
            <a:r>
              <a:rPr lang="tr-TR" dirty="0" smtClean="0"/>
              <a:t>, </a:t>
            </a:r>
            <a:r>
              <a:rPr lang="tr-TR" dirty="0" err="1" smtClean="0"/>
              <a:t>ginko</a:t>
            </a:r>
            <a:r>
              <a:rPr lang="tr-TR" dirty="0" smtClean="0"/>
              <a:t> </a:t>
            </a:r>
            <a:r>
              <a:rPr lang="tr-TR" dirty="0" err="1" smtClean="0"/>
              <a:t>biloba</a:t>
            </a:r>
            <a:r>
              <a:rPr lang="tr-TR" dirty="0" smtClean="0"/>
              <a:t>, metil </a:t>
            </a:r>
            <a:r>
              <a:rPr lang="tr-TR" dirty="0" err="1" smtClean="0"/>
              <a:t>fenidat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Endokrin yetmezlik: hormon </a:t>
            </a:r>
            <a:r>
              <a:rPr lang="tr-TR" dirty="0" err="1" smtClean="0"/>
              <a:t>replasmanı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Beyin nekrozu: cerrahi girişim, </a:t>
            </a:r>
            <a:r>
              <a:rPr lang="tr-TR" dirty="0" err="1" smtClean="0"/>
              <a:t>antikoagülan</a:t>
            </a:r>
            <a:r>
              <a:rPr lang="tr-TR" dirty="0" smtClean="0"/>
              <a:t>, HBO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8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Tolerans Doz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305800" cy="4724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tr-TR" dirty="0" smtClean="0"/>
              <a:t>Minimal tolerans dozu TD 5/5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tr-TR" dirty="0" smtClean="0"/>
              <a:t>Maksimal tolerans dozu TD 50/5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tr-TR" dirty="0" err="1" smtClean="0"/>
              <a:t>Quantec</a:t>
            </a:r>
            <a:endParaRPr lang="tr-TR" dirty="0" smtClean="0"/>
          </a:p>
          <a:p>
            <a:pPr eaLnBrk="1" hangingPunct="1">
              <a:lnSpc>
                <a:spcPct val="130000"/>
              </a:lnSpc>
              <a:defRPr/>
            </a:pPr>
            <a:endParaRPr lang="tr-TR" dirty="0" smtClean="0"/>
          </a:p>
          <a:p>
            <a:pPr eaLnBrk="1" hangingPunct="1">
              <a:lnSpc>
                <a:spcPct val="130000"/>
              </a:lnSpc>
              <a:defRPr/>
            </a:pPr>
            <a:r>
              <a:rPr lang="tr-TR" dirty="0" smtClean="0"/>
              <a:t>Dikkat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tr-TR" dirty="0" smtClean="0"/>
              <a:t>Kombine </a:t>
            </a:r>
            <a:r>
              <a:rPr lang="tr-TR" dirty="0" err="1" smtClean="0"/>
              <a:t>modalite</a:t>
            </a:r>
            <a:r>
              <a:rPr lang="tr-TR" dirty="0" smtClean="0"/>
              <a:t> tedaviler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tr-TR" dirty="0" smtClean="0"/>
              <a:t>Konvansiyonel dışı </a:t>
            </a:r>
            <a:r>
              <a:rPr lang="tr-TR" dirty="0" err="1" smtClean="0"/>
              <a:t>fraksiyone</a:t>
            </a:r>
            <a:r>
              <a:rPr lang="tr-TR" dirty="0" smtClean="0"/>
              <a:t> şemalar</a:t>
            </a:r>
          </a:p>
        </p:txBody>
      </p:sp>
    </p:spTree>
    <p:extLst>
      <p:ext uri="{BB962C8B-B14F-4D97-AF65-F5344CB8AC3E}">
        <p14:creationId xmlns:p14="http://schemas.microsoft.com/office/powerpoint/2010/main" val="32665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b="1" dirty="0" smtClean="0">
                <a:solidFill>
                  <a:srgbClr val="FF0000"/>
                </a:solidFill>
              </a:rPr>
              <a:t>Hedef hücreler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3434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tr-TR" smtClean="0"/>
              <a:t>Kök hücreler (klonojenik keratinosit, hematopoietik kök hücre)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tr-TR" smtClean="0"/>
              <a:t>Epiteliyal hücreler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tr-TR" smtClean="0"/>
              <a:t>Tanımlanamayanlar (Mesane)</a:t>
            </a:r>
          </a:p>
        </p:txBody>
      </p:sp>
    </p:spTree>
    <p:extLst>
      <p:ext uri="{BB962C8B-B14F-4D97-AF65-F5344CB8AC3E}">
        <p14:creationId xmlns:p14="http://schemas.microsoft.com/office/powerpoint/2010/main" val="13653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Yan Etkileri Nasıl  Değerlendirelim??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 smtClean="0"/>
              <a:t>Akut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smtClean="0"/>
              <a:t>RTOG akut </a:t>
            </a:r>
            <a:r>
              <a:rPr lang="tr-TR" dirty="0" err="1" smtClean="0"/>
              <a:t>toksisite</a:t>
            </a:r>
            <a:r>
              <a:rPr lang="tr-TR" dirty="0" smtClean="0"/>
              <a:t> kriterleri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smtClean="0"/>
              <a:t>NCI akut </a:t>
            </a:r>
            <a:r>
              <a:rPr lang="tr-TR" dirty="0" err="1" smtClean="0"/>
              <a:t>toksisite</a:t>
            </a:r>
            <a:r>
              <a:rPr lang="tr-TR" dirty="0" smtClean="0"/>
              <a:t> değerlendirmesi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smtClean="0"/>
              <a:t>WHO- CTC (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toxicity</a:t>
            </a:r>
            <a:r>
              <a:rPr lang="tr-TR" dirty="0" smtClean="0"/>
              <a:t> </a:t>
            </a:r>
            <a:r>
              <a:rPr lang="tr-TR" dirty="0" err="1" smtClean="0"/>
              <a:t>criteria</a:t>
            </a:r>
            <a:r>
              <a:rPr lang="tr-TR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/>
              <a:t>Geç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smtClean="0"/>
              <a:t>LENT (RTOG-EORTC)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NCI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WHO-CTC</a:t>
            </a:r>
          </a:p>
        </p:txBody>
      </p:sp>
    </p:spTree>
    <p:extLst>
      <p:ext uri="{BB962C8B-B14F-4D97-AF65-F5344CB8AC3E}">
        <p14:creationId xmlns:p14="http://schemas.microsoft.com/office/powerpoint/2010/main" val="8671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452" y="150312"/>
            <a:ext cx="9347548" cy="10688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r-TR" sz="4000" b="1" dirty="0">
                <a:solidFill>
                  <a:srgbClr val="FF0000"/>
                </a:solidFill>
              </a:rPr>
              <a:t>Erken ve Geç </a:t>
            </a:r>
            <a:r>
              <a:rPr lang="en-US" sz="4000" b="1" dirty="0" err="1">
                <a:solidFill>
                  <a:srgbClr val="FF0000"/>
                </a:solidFill>
              </a:rPr>
              <a:t>Komplikasyonlari</a:t>
            </a:r>
            <a:r>
              <a:rPr lang="tr-TR" sz="4000" b="1" dirty="0">
                <a:solidFill>
                  <a:srgbClr val="FF0000"/>
                </a:solidFill>
              </a:rPr>
              <a:t> Etki</a:t>
            </a:r>
            <a:r>
              <a:rPr lang="en-US" sz="4000" b="1" dirty="0" err="1">
                <a:solidFill>
                  <a:srgbClr val="FF0000"/>
                </a:solidFill>
              </a:rPr>
              <a:t>leyen</a:t>
            </a:r>
            <a:r>
              <a:rPr lang="tr-TR" sz="4000" b="1" dirty="0">
                <a:solidFill>
                  <a:srgbClr val="FF0000"/>
                </a:solidFill>
              </a:rPr>
              <a:t> Faktörler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1" y="1981200"/>
            <a:ext cx="6931025" cy="4191000"/>
          </a:xfrm>
        </p:spPr>
        <p:txBody>
          <a:bodyPr/>
          <a:lstStyle/>
          <a:p>
            <a:pPr eaLnBrk="1" hangingPunct="1">
              <a:defRPr/>
            </a:pPr>
            <a:endParaRPr lang="tr-TR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tr-TR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tr-TR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smtClean="0">
              <a:latin typeface="Comic Sans MS" pitchFamily="66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09800" y="14478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r-TR" altLang="tr-TR" sz="2800">
                <a:solidFill>
                  <a:schemeClr val="tx2"/>
                </a:solidFill>
                <a:latin typeface="Comic Sans MS" panose="030F0702030302020204" pitchFamily="66" charset="0"/>
              </a:rPr>
              <a:t>    </a:t>
            </a:r>
            <a:r>
              <a:rPr lang="tr-TR" altLang="tr-TR" sz="2800">
                <a:solidFill>
                  <a:srgbClr val="FF0000"/>
                </a:solidFill>
                <a:latin typeface="Arial" panose="020B0604020202020204" pitchFamily="34" charset="0"/>
              </a:rPr>
              <a:t>Tedaviye ait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2800">
                <a:latin typeface="Arial" panose="020B0604020202020204" pitchFamily="34" charset="0"/>
              </a:rPr>
              <a:t>Cerrahi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2800">
                <a:latin typeface="Arial" panose="020B0604020202020204" pitchFamily="34" charset="0"/>
              </a:rPr>
              <a:t>Radyoterapi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2800">
                <a:latin typeface="Arial" panose="020B0604020202020204" pitchFamily="34" charset="0"/>
              </a:rPr>
              <a:t>Kemoterapi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tr-TR" altLang="tr-TR" sz="2800">
                <a:solidFill>
                  <a:srgbClr val="FF0000"/>
                </a:solidFill>
                <a:latin typeface="Arial" panose="020B0604020202020204" pitchFamily="34" charset="0"/>
              </a:rPr>
              <a:t>Hastaya ait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2800">
                <a:latin typeface="Arial" panose="020B0604020202020204" pitchFamily="34" charset="0"/>
              </a:rPr>
              <a:t>Beslenme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2800">
                <a:latin typeface="Arial" panose="020B0604020202020204" pitchFamily="34" charset="0"/>
              </a:rPr>
              <a:t>Hijyenik durum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2800">
                <a:latin typeface="Arial" panose="020B0604020202020204" pitchFamily="34" charset="0"/>
              </a:rPr>
              <a:t>Bağışıklık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2800">
                <a:latin typeface="Arial" panose="020B0604020202020204" pitchFamily="34" charset="0"/>
              </a:rPr>
              <a:t>Komorbid hastalıklar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2800">
                <a:latin typeface="Arial" panose="020B0604020202020204" pitchFamily="34" charset="0"/>
              </a:rPr>
              <a:t>Yaş</a:t>
            </a:r>
          </a:p>
        </p:txBody>
      </p:sp>
    </p:spTree>
    <p:extLst>
      <p:ext uri="{BB962C8B-B14F-4D97-AF65-F5344CB8AC3E}">
        <p14:creationId xmlns:p14="http://schemas.microsoft.com/office/powerpoint/2010/main" val="16822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Radyoterapi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Toksisitesini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Etkileyen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en-US" sz="4000" b="1" dirty="0" err="1">
                <a:solidFill>
                  <a:srgbClr val="FF0000"/>
                </a:solidFill>
              </a:rPr>
              <a:t>Faktörler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Total doz</a:t>
            </a:r>
          </a:p>
          <a:p>
            <a:pPr eaLnBrk="1" hangingPunct="1">
              <a:defRPr/>
            </a:pPr>
            <a:r>
              <a:rPr lang="en-US" smtClean="0"/>
              <a:t>Fraksiyon dozu</a:t>
            </a:r>
          </a:p>
          <a:p>
            <a:pPr eaLnBrk="1" hangingPunct="1">
              <a:defRPr/>
            </a:pPr>
            <a:r>
              <a:rPr lang="en-US" smtClean="0"/>
              <a:t>Fraksiyonlar arası süre</a:t>
            </a:r>
          </a:p>
          <a:p>
            <a:pPr eaLnBrk="1" hangingPunct="1">
              <a:defRPr/>
            </a:pPr>
            <a:r>
              <a:rPr lang="en-US" smtClean="0"/>
              <a:t>Radyasyon kalitesi ve tipi</a:t>
            </a:r>
          </a:p>
          <a:p>
            <a:pPr eaLnBrk="1" hangingPunct="1">
              <a:defRPr/>
            </a:pPr>
            <a:r>
              <a:rPr lang="en-US" smtClean="0"/>
              <a:t>Doz hızı</a:t>
            </a:r>
          </a:p>
          <a:p>
            <a:pPr eaLnBrk="1" hangingPunct="1">
              <a:defRPr/>
            </a:pPr>
            <a:r>
              <a:rPr lang="en-US" smtClean="0"/>
              <a:t>İntrinsik radyosensitivite</a:t>
            </a:r>
          </a:p>
          <a:p>
            <a:pPr eaLnBrk="1" hangingPunct="1">
              <a:defRPr/>
            </a:pPr>
            <a:r>
              <a:rPr lang="en-US" smtClean="0"/>
              <a:t>Radyasyon uygulanan doku</a:t>
            </a:r>
          </a:p>
        </p:txBody>
      </p:sp>
    </p:spTree>
    <p:extLst>
      <p:ext uri="{BB962C8B-B14F-4D97-AF65-F5344CB8AC3E}">
        <p14:creationId xmlns:p14="http://schemas.microsoft.com/office/powerpoint/2010/main" val="11316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00"/>
                </a:solidFill>
              </a:rPr>
              <a:t>Radyoterapi Akut ve Geç  Etkileri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Deri</a:t>
            </a:r>
          </a:p>
          <a:p>
            <a:pPr eaLnBrk="1" hangingPunct="1">
              <a:defRPr/>
            </a:pPr>
            <a:r>
              <a:rPr lang="tr-TR" dirty="0"/>
              <a:t>SSS</a:t>
            </a:r>
          </a:p>
          <a:p>
            <a:pPr eaLnBrk="1" hangingPunct="1">
              <a:defRPr/>
            </a:pPr>
            <a:r>
              <a:rPr lang="tr-TR" dirty="0"/>
              <a:t>Baş-boyun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Toraks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GİS</a:t>
            </a:r>
          </a:p>
          <a:p>
            <a:pPr eaLnBrk="1" hangingPunct="1">
              <a:defRPr/>
            </a:pPr>
            <a:r>
              <a:rPr lang="tr-TR" dirty="0" err="1"/>
              <a:t>Hematopoietik</a:t>
            </a:r>
            <a:r>
              <a:rPr lang="tr-TR" dirty="0"/>
              <a:t> Sistem</a:t>
            </a:r>
          </a:p>
          <a:p>
            <a:pPr eaLnBrk="1" hangingPunct="1">
              <a:defRPr/>
            </a:pPr>
            <a:r>
              <a:rPr lang="tr-TR" dirty="0" err="1"/>
              <a:t>Üriner</a:t>
            </a:r>
            <a:r>
              <a:rPr lang="tr-TR" dirty="0"/>
              <a:t> sistem</a:t>
            </a:r>
          </a:p>
          <a:p>
            <a:pPr eaLnBrk="1" hangingPunct="1">
              <a:defRPr/>
            </a:pPr>
            <a:r>
              <a:rPr lang="tr-TR" dirty="0"/>
              <a:t>Kas-iskelet sistemi</a:t>
            </a:r>
          </a:p>
        </p:txBody>
      </p:sp>
    </p:spTree>
    <p:extLst>
      <p:ext uri="{BB962C8B-B14F-4D97-AF65-F5344CB8AC3E}">
        <p14:creationId xmlns:p14="http://schemas.microsoft.com/office/powerpoint/2010/main" val="12461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1981200"/>
            <a:ext cx="8229600" cy="2057400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DERİ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630</Words>
  <Application>Microsoft Office PowerPoint</Application>
  <PresentationFormat>Geniş ekran</PresentationFormat>
  <Paragraphs>200</Paragraphs>
  <Slides>27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Office Teması</vt:lpstr>
      <vt:lpstr>Radyoterapinin Akut (Erken) ve Geç Etkileri-I</vt:lpstr>
      <vt:lpstr>Radyoterapi Yan Etkileri</vt:lpstr>
      <vt:lpstr>Tolerans Doz</vt:lpstr>
      <vt:lpstr>Hedef hücreler</vt:lpstr>
      <vt:lpstr>Yan Etkileri Nasıl  Değerlendirelim??</vt:lpstr>
      <vt:lpstr>Erken ve Geç Komplikasyonlari Etkileyen Faktörler</vt:lpstr>
      <vt:lpstr>Radyoterapi Toksisitesini Etkileyen  Faktörler</vt:lpstr>
      <vt:lpstr>Radyoterapi Akut ve Geç  Etkileri</vt:lpstr>
      <vt:lpstr>DERİ </vt:lpstr>
      <vt:lpstr>Deri-Akut etkiler</vt:lpstr>
      <vt:lpstr>Dermatiti Etkileyen Faktörler</vt:lpstr>
      <vt:lpstr>Dermatiti Etkileyen Faktörler</vt:lpstr>
      <vt:lpstr>Kemo-radyoterapi Etkisi</vt:lpstr>
      <vt:lpstr>Korunma</vt:lpstr>
      <vt:lpstr>Cilt Temizliği</vt:lpstr>
      <vt:lpstr>Cilt Temizliği</vt:lpstr>
      <vt:lpstr>Tedavi</vt:lpstr>
      <vt:lpstr>Tedavi</vt:lpstr>
      <vt:lpstr>Deri-Geç etkiler</vt:lpstr>
      <vt:lpstr>Deri-Geç etkiler</vt:lpstr>
      <vt:lpstr>Deri-Geç etkiler-Lenfödem</vt:lpstr>
      <vt:lpstr>Deri-Geç etkiler</vt:lpstr>
      <vt:lpstr>SANTRAL SİNİR SİSTEMİ</vt:lpstr>
      <vt:lpstr>Santral Sinir Sistemi-Akut etkiler</vt:lpstr>
      <vt:lpstr>Kemo-radyoterapi</vt:lpstr>
      <vt:lpstr>Santral Sinir Sistemi-Geç etkiler</vt:lpstr>
      <vt:lpstr>Santral Sinir Sistemi-Geç etkiler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Radyoterapinin Akut (Erken) ve Geç Etkileri-I</dc:title>
  <dc:creator>user</dc:creator>
  <cp:lastModifiedBy>user</cp:lastModifiedBy>
  <cp:revision>3</cp:revision>
  <dcterms:created xsi:type="dcterms:W3CDTF">2021-04-01T07:44:23Z</dcterms:created>
  <dcterms:modified xsi:type="dcterms:W3CDTF">2021-04-01T08:53:55Z</dcterms:modified>
</cp:coreProperties>
</file>