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handoutMasterIdLst>
    <p:handoutMasterId r:id="rId26"/>
  </p:handoutMasterIdLst>
  <p:sldIdLst>
    <p:sldId id="256" r:id="rId2"/>
    <p:sldId id="273" r:id="rId3"/>
    <p:sldId id="274" r:id="rId4"/>
    <p:sldId id="258" r:id="rId5"/>
    <p:sldId id="259" r:id="rId6"/>
    <p:sldId id="270" r:id="rId7"/>
    <p:sldId id="271" r:id="rId8"/>
    <p:sldId id="275" r:id="rId9"/>
    <p:sldId id="276" r:id="rId10"/>
    <p:sldId id="277" r:id="rId11"/>
    <p:sldId id="278" r:id="rId12"/>
    <p:sldId id="257" r:id="rId13"/>
    <p:sldId id="260" r:id="rId14"/>
    <p:sldId id="261" r:id="rId15"/>
    <p:sldId id="262" r:id="rId16"/>
    <p:sldId id="263" r:id="rId17"/>
    <p:sldId id="264" r:id="rId18"/>
    <p:sldId id="265" r:id="rId19"/>
    <p:sldId id="266" r:id="rId20"/>
    <p:sldId id="267" r:id="rId21"/>
    <p:sldId id="268" r:id="rId22"/>
    <p:sldId id="269" r:id="rId23"/>
    <p:sldId id="272"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8C1028-78AC-4CBA-92FE-00C1DD821D1D}" type="doc">
      <dgm:prSet loTypeId="urn:microsoft.com/office/officeart/2005/8/layout/equation2" loCatId="relationship" qsTypeId="urn:microsoft.com/office/officeart/2005/8/quickstyle/simple1" qsCatId="simple" csTypeId="urn:microsoft.com/office/officeart/2005/8/colors/accent1_2" csCatId="accent1" phldr="1"/>
      <dgm:spPr/>
      <dgm:t>
        <a:bodyPr/>
        <a:lstStyle/>
        <a:p>
          <a:endParaRPr lang="tr-TR"/>
        </a:p>
      </dgm:t>
    </dgm:pt>
    <dgm:pt modelId="{AAC0C565-871F-4D5F-B457-A4FC860BE856}">
      <dgm:prSet/>
      <dgm:spPr/>
      <dgm:t>
        <a:bodyPr/>
        <a:lstStyle/>
        <a:p>
          <a:pPr rtl="0"/>
          <a:r>
            <a:rPr lang="tr-TR" dirty="0" smtClean="0"/>
            <a:t>Şeffaflık</a:t>
          </a:r>
          <a:endParaRPr lang="tr-TR" dirty="0"/>
        </a:p>
      </dgm:t>
    </dgm:pt>
    <dgm:pt modelId="{5876D1D8-C5C9-4387-8BDC-6371831358E1}" type="parTrans" cxnId="{36A12B22-BCEA-49C6-BBEA-987CDD91CD4B}">
      <dgm:prSet/>
      <dgm:spPr/>
      <dgm:t>
        <a:bodyPr/>
        <a:lstStyle/>
        <a:p>
          <a:endParaRPr lang="tr-TR"/>
        </a:p>
      </dgm:t>
    </dgm:pt>
    <dgm:pt modelId="{23A4AC6A-6689-4943-AE1C-1383F5BA431F}" type="sibTrans" cxnId="{36A12B22-BCEA-49C6-BBEA-987CDD91CD4B}">
      <dgm:prSet/>
      <dgm:spPr/>
      <dgm:t>
        <a:bodyPr/>
        <a:lstStyle/>
        <a:p>
          <a:endParaRPr lang="tr-TR"/>
        </a:p>
      </dgm:t>
    </dgm:pt>
    <dgm:pt modelId="{8F9102AF-614D-4458-B066-F178D68A6641}">
      <dgm:prSet/>
      <dgm:spPr/>
      <dgm:t>
        <a:bodyPr/>
        <a:lstStyle/>
        <a:p>
          <a:pPr rtl="0"/>
          <a:r>
            <a:rPr lang="tr-TR" dirty="0" smtClean="0"/>
            <a:t>Ulaşılabilirlik</a:t>
          </a:r>
          <a:endParaRPr lang="tr-TR" dirty="0"/>
        </a:p>
      </dgm:t>
    </dgm:pt>
    <dgm:pt modelId="{A957786C-2DA8-4A0F-9108-877A1C6287ED}" type="parTrans" cxnId="{03D387B1-D6FC-4C38-A739-231C74932ECF}">
      <dgm:prSet/>
      <dgm:spPr/>
      <dgm:t>
        <a:bodyPr/>
        <a:lstStyle/>
        <a:p>
          <a:endParaRPr lang="tr-TR"/>
        </a:p>
      </dgm:t>
    </dgm:pt>
    <dgm:pt modelId="{8E0AA417-990C-4BE5-8464-0A0E60BC2CA8}" type="sibTrans" cxnId="{03D387B1-D6FC-4C38-A739-231C74932ECF}">
      <dgm:prSet/>
      <dgm:spPr/>
      <dgm:t>
        <a:bodyPr/>
        <a:lstStyle/>
        <a:p>
          <a:endParaRPr lang="tr-TR"/>
        </a:p>
      </dgm:t>
    </dgm:pt>
    <dgm:pt modelId="{01B5DEB8-4565-4420-8E40-EF8A3CECD6C8}">
      <dgm:prSet/>
      <dgm:spPr/>
      <dgm:t>
        <a:bodyPr/>
        <a:lstStyle/>
        <a:p>
          <a:pPr rtl="0"/>
          <a:r>
            <a:rPr lang="tr-TR" dirty="0" smtClean="0"/>
            <a:t>Demokratiklik Açık Yönetim</a:t>
          </a:r>
          <a:endParaRPr lang="tr-TR" dirty="0"/>
        </a:p>
      </dgm:t>
    </dgm:pt>
    <dgm:pt modelId="{A461C3C1-93C6-4FF0-984B-87E6CB718FA1}" type="parTrans" cxnId="{CA1F6D95-DF7F-45BB-9E5E-B15E7D454741}">
      <dgm:prSet/>
      <dgm:spPr/>
      <dgm:t>
        <a:bodyPr/>
        <a:lstStyle/>
        <a:p>
          <a:endParaRPr lang="tr-TR"/>
        </a:p>
      </dgm:t>
    </dgm:pt>
    <dgm:pt modelId="{5BF70CE9-702F-4C34-94DC-C9B42F44B21A}" type="sibTrans" cxnId="{CA1F6D95-DF7F-45BB-9E5E-B15E7D454741}">
      <dgm:prSet/>
      <dgm:spPr/>
      <dgm:t>
        <a:bodyPr/>
        <a:lstStyle/>
        <a:p>
          <a:endParaRPr lang="tr-TR"/>
        </a:p>
      </dgm:t>
    </dgm:pt>
    <dgm:pt modelId="{2327836B-ADAC-43E6-B7A6-10E1ADD43025}">
      <dgm:prSet/>
      <dgm:spPr/>
      <dgm:t>
        <a:bodyPr/>
        <a:lstStyle/>
        <a:p>
          <a:pPr rtl="0"/>
          <a:r>
            <a:rPr lang="tr-TR" dirty="0" smtClean="0"/>
            <a:t>Hesap verebilirlik</a:t>
          </a:r>
          <a:endParaRPr lang="tr-TR" dirty="0"/>
        </a:p>
      </dgm:t>
    </dgm:pt>
    <dgm:pt modelId="{EA761125-F205-4B3D-A9A1-8FABFBCC29A7}" type="parTrans" cxnId="{45269397-7EDA-4196-B36B-9C04FA453CF8}">
      <dgm:prSet/>
      <dgm:spPr/>
      <dgm:t>
        <a:bodyPr/>
        <a:lstStyle/>
        <a:p>
          <a:endParaRPr lang="tr-TR"/>
        </a:p>
      </dgm:t>
    </dgm:pt>
    <dgm:pt modelId="{7DC76CD7-4FB0-42A1-9FAB-908395B7BF5C}" type="sibTrans" cxnId="{45269397-7EDA-4196-B36B-9C04FA453CF8}">
      <dgm:prSet/>
      <dgm:spPr/>
      <dgm:t>
        <a:bodyPr/>
        <a:lstStyle/>
        <a:p>
          <a:endParaRPr lang="tr-TR"/>
        </a:p>
      </dgm:t>
    </dgm:pt>
    <dgm:pt modelId="{BAC11424-F99B-4CC4-9706-260901D0FC38}" type="pres">
      <dgm:prSet presAssocID="{248C1028-78AC-4CBA-92FE-00C1DD821D1D}" presName="Name0" presStyleCnt="0">
        <dgm:presLayoutVars>
          <dgm:dir/>
          <dgm:resizeHandles val="exact"/>
        </dgm:presLayoutVars>
      </dgm:prSet>
      <dgm:spPr/>
      <dgm:t>
        <a:bodyPr/>
        <a:lstStyle/>
        <a:p>
          <a:endParaRPr lang="tr-TR"/>
        </a:p>
      </dgm:t>
    </dgm:pt>
    <dgm:pt modelId="{7679BDEE-5AC8-406F-B572-BFE85221C693}" type="pres">
      <dgm:prSet presAssocID="{248C1028-78AC-4CBA-92FE-00C1DD821D1D}" presName="vNodes" presStyleCnt="0"/>
      <dgm:spPr/>
    </dgm:pt>
    <dgm:pt modelId="{2EBE5D3E-80E3-49D2-8B99-5B5A29A6570C}" type="pres">
      <dgm:prSet presAssocID="{2327836B-ADAC-43E6-B7A6-10E1ADD43025}" presName="node" presStyleLbl="node1" presStyleIdx="0" presStyleCnt="4">
        <dgm:presLayoutVars>
          <dgm:bulletEnabled val="1"/>
        </dgm:presLayoutVars>
      </dgm:prSet>
      <dgm:spPr/>
      <dgm:t>
        <a:bodyPr/>
        <a:lstStyle/>
        <a:p>
          <a:endParaRPr lang="tr-TR"/>
        </a:p>
      </dgm:t>
    </dgm:pt>
    <dgm:pt modelId="{E5DE3FCE-F389-4236-A34C-5C81050107C5}" type="pres">
      <dgm:prSet presAssocID="{7DC76CD7-4FB0-42A1-9FAB-908395B7BF5C}" presName="spacerT" presStyleCnt="0"/>
      <dgm:spPr/>
    </dgm:pt>
    <dgm:pt modelId="{F7351439-74B5-4BDF-930B-D24CB2F294BD}" type="pres">
      <dgm:prSet presAssocID="{7DC76CD7-4FB0-42A1-9FAB-908395B7BF5C}" presName="sibTrans" presStyleLbl="sibTrans2D1" presStyleIdx="0" presStyleCnt="3"/>
      <dgm:spPr/>
      <dgm:t>
        <a:bodyPr/>
        <a:lstStyle/>
        <a:p>
          <a:endParaRPr lang="tr-TR"/>
        </a:p>
      </dgm:t>
    </dgm:pt>
    <dgm:pt modelId="{F6894D2F-5AC3-49EC-944F-53B31926DDA9}" type="pres">
      <dgm:prSet presAssocID="{7DC76CD7-4FB0-42A1-9FAB-908395B7BF5C}" presName="spacerB" presStyleCnt="0"/>
      <dgm:spPr/>
    </dgm:pt>
    <dgm:pt modelId="{BBC6F029-5071-493F-812D-91D5969ABD93}" type="pres">
      <dgm:prSet presAssocID="{AAC0C565-871F-4D5F-B457-A4FC860BE856}" presName="node" presStyleLbl="node1" presStyleIdx="1" presStyleCnt="4">
        <dgm:presLayoutVars>
          <dgm:bulletEnabled val="1"/>
        </dgm:presLayoutVars>
      </dgm:prSet>
      <dgm:spPr/>
      <dgm:t>
        <a:bodyPr/>
        <a:lstStyle/>
        <a:p>
          <a:endParaRPr lang="tr-TR"/>
        </a:p>
      </dgm:t>
    </dgm:pt>
    <dgm:pt modelId="{0B99BC50-AF40-434E-A946-A7DF9AE080FA}" type="pres">
      <dgm:prSet presAssocID="{23A4AC6A-6689-4943-AE1C-1383F5BA431F}" presName="spacerT" presStyleCnt="0"/>
      <dgm:spPr/>
    </dgm:pt>
    <dgm:pt modelId="{A6CA67F5-3A0F-42B4-A855-599544AFE2C4}" type="pres">
      <dgm:prSet presAssocID="{23A4AC6A-6689-4943-AE1C-1383F5BA431F}" presName="sibTrans" presStyleLbl="sibTrans2D1" presStyleIdx="1" presStyleCnt="3"/>
      <dgm:spPr/>
      <dgm:t>
        <a:bodyPr/>
        <a:lstStyle/>
        <a:p>
          <a:endParaRPr lang="tr-TR"/>
        </a:p>
      </dgm:t>
    </dgm:pt>
    <dgm:pt modelId="{BDADD196-A8B5-4A35-828E-3BC8B9EF588D}" type="pres">
      <dgm:prSet presAssocID="{23A4AC6A-6689-4943-AE1C-1383F5BA431F}" presName="spacerB" presStyleCnt="0"/>
      <dgm:spPr/>
    </dgm:pt>
    <dgm:pt modelId="{84478263-C749-4E03-8F9C-A241EC8D0902}" type="pres">
      <dgm:prSet presAssocID="{8F9102AF-614D-4458-B066-F178D68A6641}" presName="node" presStyleLbl="node1" presStyleIdx="2" presStyleCnt="4">
        <dgm:presLayoutVars>
          <dgm:bulletEnabled val="1"/>
        </dgm:presLayoutVars>
      </dgm:prSet>
      <dgm:spPr/>
      <dgm:t>
        <a:bodyPr/>
        <a:lstStyle/>
        <a:p>
          <a:endParaRPr lang="tr-TR"/>
        </a:p>
      </dgm:t>
    </dgm:pt>
    <dgm:pt modelId="{A6611143-6CDF-4A5A-BB94-B4640FE2FD50}" type="pres">
      <dgm:prSet presAssocID="{248C1028-78AC-4CBA-92FE-00C1DD821D1D}" presName="sibTransLast" presStyleLbl="sibTrans2D1" presStyleIdx="2" presStyleCnt="3"/>
      <dgm:spPr/>
      <dgm:t>
        <a:bodyPr/>
        <a:lstStyle/>
        <a:p>
          <a:endParaRPr lang="tr-TR"/>
        </a:p>
      </dgm:t>
    </dgm:pt>
    <dgm:pt modelId="{15DFD24B-F3EE-4CB2-AA23-B6F3C300B913}" type="pres">
      <dgm:prSet presAssocID="{248C1028-78AC-4CBA-92FE-00C1DD821D1D}" presName="connectorText" presStyleLbl="sibTrans2D1" presStyleIdx="2" presStyleCnt="3"/>
      <dgm:spPr/>
      <dgm:t>
        <a:bodyPr/>
        <a:lstStyle/>
        <a:p>
          <a:endParaRPr lang="tr-TR"/>
        </a:p>
      </dgm:t>
    </dgm:pt>
    <dgm:pt modelId="{9FB5ED37-70B9-4CAF-8069-676B101622AC}" type="pres">
      <dgm:prSet presAssocID="{248C1028-78AC-4CBA-92FE-00C1DD821D1D}" presName="lastNode" presStyleLbl="node1" presStyleIdx="3" presStyleCnt="4">
        <dgm:presLayoutVars>
          <dgm:bulletEnabled val="1"/>
        </dgm:presLayoutVars>
      </dgm:prSet>
      <dgm:spPr/>
      <dgm:t>
        <a:bodyPr/>
        <a:lstStyle/>
        <a:p>
          <a:endParaRPr lang="tr-TR"/>
        </a:p>
      </dgm:t>
    </dgm:pt>
  </dgm:ptLst>
  <dgm:cxnLst>
    <dgm:cxn modelId="{2C058830-394A-4D40-A9A1-196F2659C361}" type="presOf" srcId="{2327836B-ADAC-43E6-B7A6-10E1ADD43025}" destId="{2EBE5D3E-80E3-49D2-8B99-5B5A29A6570C}" srcOrd="0" destOrd="0" presId="urn:microsoft.com/office/officeart/2005/8/layout/equation2"/>
    <dgm:cxn modelId="{9ECD966B-2AEB-443E-8C6B-53E93AA95843}" type="presOf" srcId="{AAC0C565-871F-4D5F-B457-A4FC860BE856}" destId="{BBC6F029-5071-493F-812D-91D5969ABD93}" srcOrd="0" destOrd="0" presId="urn:microsoft.com/office/officeart/2005/8/layout/equation2"/>
    <dgm:cxn modelId="{B5F7D855-9DD6-466A-B9D7-4C918E6C2579}" type="presOf" srcId="{8E0AA417-990C-4BE5-8464-0A0E60BC2CA8}" destId="{15DFD24B-F3EE-4CB2-AA23-B6F3C300B913}" srcOrd="1" destOrd="0" presId="urn:microsoft.com/office/officeart/2005/8/layout/equation2"/>
    <dgm:cxn modelId="{7B2E5A87-0795-4824-81CC-4EB698214844}" type="presOf" srcId="{23A4AC6A-6689-4943-AE1C-1383F5BA431F}" destId="{A6CA67F5-3A0F-42B4-A855-599544AFE2C4}" srcOrd="0" destOrd="0" presId="urn:microsoft.com/office/officeart/2005/8/layout/equation2"/>
    <dgm:cxn modelId="{45269397-7EDA-4196-B36B-9C04FA453CF8}" srcId="{248C1028-78AC-4CBA-92FE-00C1DD821D1D}" destId="{2327836B-ADAC-43E6-B7A6-10E1ADD43025}" srcOrd="0" destOrd="0" parTransId="{EA761125-F205-4B3D-A9A1-8FABFBCC29A7}" sibTransId="{7DC76CD7-4FB0-42A1-9FAB-908395B7BF5C}"/>
    <dgm:cxn modelId="{345BD190-F8F3-45AE-8FF1-08C8FD40A62A}" type="presOf" srcId="{8E0AA417-990C-4BE5-8464-0A0E60BC2CA8}" destId="{A6611143-6CDF-4A5A-BB94-B4640FE2FD50}" srcOrd="0" destOrd="0" presId="urn:microsoft.com/office/officeart/2005/8/layout/equation2"/>
    <dgm:cxn modelId="{59E4A9F3-95A5-41CD-86E7-6289190D0E44}" type="presOf" srcId="{7DC76CD7-4FB0-42A1-9FAB-908395B7BF5C}" destId="{F7351439-74B5-4BDF-930B-D24CB2F294BD}" srcOrd="0" destOrd="0" presId="urn:microsoft.com/office/officeart/2005/8/layout/equation2"/>
    <dgm:cxn modelId="{B16C85F6-C99B-4C4E-85C8-939417E517B0}" type="presOf" srcId="{8F9102AF-614D-4458-B066-F178D68A6641}" destId="{84478263-C749-4E03-8F9C-A241EC8D0902}" srcOrd="0" destOrd="0" presId="urn:microsoft.com/office/officeart/2005/8/layout/equation2"/>
    <dgm:cxn modelId="{CA1F6D95-DF7F-45BB-9E5E-B15E7D454741}" srcId="{248C1028-78AC-4CBA-92FE-00C1DD821D1D}" destId="{01B5DEB8-4565-4420-8E40-EF8A3CECD6C8}" srcOrd="3" destOrd="0" parTransId="{A461C3C1-93C6-4FF0-984B-87E6CB718FA1}" sibTransId="{5BF70CE9-702F-4C34-94DC-C9B42F44B21A}"/>
    <dgm:cxn modelId="{36A12B22-BCEA-49C6-BBEA-987CDD91CD4B}" srcId="{248C1028-78AC-4CBA-92FE-00C1DD821D1D}" destId="{AAC0C565-871F-4D5F-B457-A4FC860BE856}" srcOrd="1" destOrd="0" parTransId="{5876D1D8-C5C9-4387-8BDC-6371831358E1}" sibTransId="{23A4AC6A-6689-4943-AE1C-1383F5BA431F}"/>
    <dgm:cxn modelId="{7C555959-0D78-477B-9A91-6D5211C1634B}" type="presOf" srcId="{248C1028-78AC-4CBA-92FE-00C1DD821D1D}" destId="{BAC11424-F99B-4CC4-9706-260901D0FC38}" srcOrd="0" destOrd="0" presId="urn:microsoft.com/office/officeart/2005/8/layout/equation2"/>
    <dgm:cxn modelId="{03D387B1-D6FC-4C38-A739-231C74932ECF}" srcId="{248C1028-78AC-4CBA-92FE-00C1DD821D1D}" destId="{8F9102AF-614D-4458-B066-F178D68A6641}" srcOrd="2" destOrd="0" parTransId="{A957786C-2DA8-4A0F-9108-877A1C6287ED}" sibTransId="{8E0AA417-990C-4BE5-8464-0A0E60BC2CA8}"/>
    <dgm:cxn modelId="{D7FE96B8-E4BF-4306-90C0-5F6DC146E7C4}" type="presOf" srcId="{01B5DEB8-4565-4420-8E40-EF8A3CECD6C8}" destId="{9FB5ED37-70B9-4CAF-8069-676B101622AC}" srcOrd="0" destOrd="0" presId="urn:microsoft.com/office/officeart/2005/8/layout/equation2"/>
    <dgm:cxn modelId="{8B73133A-16B8-4A45-A381-38A21DBE5D5C}" type="presParOf" srcId="{BAC11424-F99B-4CC4-9706-260901D0FC38}" destId="{7679BDEE-5AC8-406F-B572-BFE85221C693}" srcOrd="0" destOrd="0" presId="urn:microsoft.com/office/officeart/2005/8/layout/equation2"/>
    <dgm:cxn modelId="{0A6BE72C-4B44-41E0-B272-053005C4BE14}" type="presParOf" srcId="{7679BDEE-5AC8-406F-B572-BFE85221C693}" destId="{2EBE5D3E-80E3-49D2-8B99-5B5A29A6570C}" srcOrd="0" destOrd="0" presId="urn:microsoft.com/office/officeart/2005/8/layout/equation2"/>
    <dgm:cxn modelId="{36B4AF59-65DC-4787-B560-50100D878A08}" type="presParOf" srcId="{7679BDEE-5AC8-406F-B572-BFE85221C693}" destId="{E5DE3FCE-F389-4236-A34C-5C81050107C5}" srcOrd="1" destOrd="0" presId="urn:microsoft.com/office/officeart/2005/8/layout/equation2"/>
    <dgm:cxn modelId="{61B2AE76-1D56-4D0F-BB33-D3BA190B3E2A}" type="presParOf" srcId="{7679BDEE-5AC8-406F-B572-BFE85221C693}" destId="{F7351439-74B5-4BDF-930B-D24CB2F294BD}" srcOrd="2" destOrd="0" presId="urn:microsoft.com/office/officeart/2005/8/layout/equation2"/>
    <dgm:cxn modelId="{EDD2BD3D-9EFD-482B-95CA-8C6B6F2E8E27}" type="presParOf" srcId="{7679BDEE-5AC8-406F-B572-BFE85221C693}" destId="{F6894D2F-5AC3-49EC-944F-53B31926DDA9}" srcOrd="3" destOrd="0" presId="urn:microsoft.com/office/officeart/2005/8/layout/equation2"/>
    <dgm:cxn modelId="{E7162ED9-9E98-45ED-850B-FD06011F1AAF}" type="presParOf" srcId="{7679BDEE-5AC8-406F-B572-BFE85221C693}" destId="{BBC6F029-5071-493F-812D-91D5969ABD93}" srcOrd="4" destOrd="0" presId="urn:microsoft.com/office/officeart/2005/8/layout/equation2"/>
    <dgm:cxn modelId="{A82DDAFE-8B45-4CE2-9892-D24B56EE0D23}" type="presParOf" srcId="{7679BDEE-5AC8-406F-B572-BFE85221C693}" destId="{0B99BC50-AF40-434E-A946-A7DF9AE080FA}" srcOrd="5" destOrd="0" presId="urn:microsoft.com/office/officeart/2005/8/layout/equation2"/>
    <dgm:cxn modelId="{7C025C4C-DCFF-4D95-A721-87C04E832EC2}" type="presParOf" srcId="{7679BDEE-5AC8-406F-B572-BFE85221C693}" destId="{A6CA67F5-3A0F-42B4-A855-599544AFE2C4}" srcOrd="6" destOrd="0" presId="urn:microsoft.com/office/officeart/2005/8/layout/equation2"/>
    <dgm:cxn modelId="{873CF0EB-6E3B-4DEA-A54E-D393EF14C522}" type="presParOf" srcId="{7679BDEE-5AC8-406F-B572-BFE85221C693}" destId="{BDADD196-A8B5-4A35-828E-3BC8B9EF588D}" srcOrd="7" destOrd="0" presId="urn:microsoft.com/office/officeart/2005/8/layout/equation2"/>
    <dgm:cxn modelId="{0325BD52-66D5-4CD5-93E7-21F642C71A17}" type="presParOf" srcId="{7679BDEE-5AC8-406F-B572-BFE85221C693}" destId="{84478263-C749-4E03-8F9C-A241EC8D0902}" srcOrd="8" destOrd="0" presId="urn:microsoft.com/office/officeart/2005/8/layout/equation2"/>
    <dgm:cxn modelId="{5C999DA4-EE0F-4498-B707-940391A530B9}" type="presParOf" srcId="{BAC11424-F99B-4CC4-9706-260901D0FC38}" destId="{A6611143-6CDF-4A5A-BB94-B4640FE2FD50}" srcOrd="1" destOrd="0" presId="urn:microsoft.com/office/officeart/2005/8/layout/equation2"/>
    <dgm:cxn modelId="{900C2C0B-B714-4DEB-882E-C47528015C42}" type="presParOf" srcId="{A6611143-6CDF-4A5A-BB94-B4640FE2FD50}" destId="{15DFD24B-F3EE-4CB2-AA23-B6F3C300B913}" srcOrd="0" destOrd="0" presId="urn:microsoft.com/office/officeart/2005/8/layout/equation2"/>
    <dgm:cxn modelId="{9DEAF1E9-9845-4A6B-B608-DED2637FB679}" type="presParOf" srcId="{BAC11424-F99B-4CC4-9706-260901D0FC38}" destId="{9FB5ED37-70B9-4CAF-8069-676B101622AC}"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BE5D3E-80E3-49D2-8B99-5B5A29A6570C}">
      <dsp:nvSpPr>
        <dsp:cNvPr id="0" name=""/>
        <dsp:cNvSpPr/>
      </dsp:nvSpPr>
      <dsp:spPr>
        <a:xfrm>
          <a:off x="2353553" y="437"/>
          <a:ext cx="978470" cy="97847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rtl="0">
            <a:lnSpc>
              <a:spcPct val="90000"/>
            </a:lnSpc>
            <a:spcBef>
              <a:spcPct val="0"/>
            </a:spcBef>
            <a:spcAft>
              <a:spcPct val="35000"/>
            </a:spcAft>
          </a:pPr>
          <a:r>
            <a:rPr lang="tr-TR" sz="900" kern="1200" dirty="0" smtClean="0"/>
            <a:t>Hesap verebilirlik</a:t>
          </a:r>
          <a:endParaRPr lang="tr-TR" sz="900" kern="1200" dirty="0"/>
        </a:p>
      </dsp:txBody>
      <dsp:txXfrm>
        <a:off x="2496847" y="143731"/>
        <a:ext cx="691882" cy="691882"/>
      </dsp:txXfrm>
    </dsp:sp>
    <dsp:sp modelId="{F7351439-74B5-4BDF-930B-D24CB2F294BD}">
      <dsp:nvSpPr>
        <dsp:cNvPr id="0" name=""/>
        <dsp:cNvSpPr/>
      </dsp:nvSpPr>
      <dsp:spPr>
        <a:xfrm>
          <a:off x="2559031" y="1058360"/>
          <a:ext cx="567512" cy="567512"/>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tr-TR" sz="700" kern="1200"/>
        </a:p>
      </dsp:txBody>
      <dsp:txXfrm>
        <a:off x="2634255" y="1275377"/>
        <a:ext cx="417064" cy="133478"/>
      </dsp:txXfrm>
    </dsp:sp>
    <dsp:sp modelId="{BBC6F029-5071-493F-812D-91D5969ABD93}">
      <dsp:nvSpPr>
        <dsp:cNvPr id="0" name=""/>
        <dsp:cNvSpPr/>
      </dsp:nvSpPr>
      <dsp:spPr>
        <a:xfrm>
          <a:off x="2353553" y="1705324"/>
          <a:ext cx="978470" cy="97847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rtl="0">
            <a:lnSpc>
              <a:spcPct val="90000"/>
            </a:lnSpc>
            <a:spcBef>
              <a:spcPct val="0"/>
            </a:spcBef>
            <a:spcAft>
              <a:spcPct val="35000"/>
            </a:spcAft>
          </a:pPr>
          <a:r>
            <a:rPr lang="tr-TR" sz="900" kern="1200" dirty="0" smtClean="0"/>
            <a:t>Şeffaflık</a:t>
          </a:r>
          <a:endParaRPr lang="tr-TR" sz="900" kern="1200" dirty="0"/>
        </a:p>
      </dsp:txBody>
      <dsp:txXfrm>
        <a:off x="2496847" y="1848618"/>
        <a:ext cx="691882" cy="691882"/>
      </dsp:txXfrm>
    </dsp:sp>
    <dsp:sp modelId="{A6CA67F5-3A0F-42B4-A855-599544AFE2C4}">
      <dsp:nvSpPr>
        <dsp:cNvPr id="0" name=""/>
        <dsp:cNvSpPr/>
      </dsp:nvSpPr>
      <dsp:spPr>
        <a:xfrm>
          <a:off x="2559031" y="2763247"/>
          <a:ext cx="567512" cy="567512"/>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tr-TR" sz="700" kern="1200"/>
        </a:p>
      </dsp:txBody>
      <dsp:txXfrm>
        <a:off x="2634255" y="2980264"/>
        <a:ext cx="417064" cy="133478"/>
      </dsp:txXfrm>
    </dsp:sp>
    <dsp:sp modelId="{84478263-C749-4E03-8F9C-A241EC8D0902}">
      <dsp:nvSpPr>
        <dsp:cNvPr id="0" name=""/>
        <dsp:cNvSpPr/>
      </dsp:nvSpPr>
      <dsp:spPr>
        <a:xfrm>
          <a:off x="2353553" y="3410211"/>
          <a:ext cx="978470" cy="97847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rtl="0">
            <a:lnSpc>
              <a:spcPct val="90000"/>
            </a:lnSpc>
            <a:spcBef>
              <a:spcPct val="0"/>
            </a:spcBef>
            <a:spcAft>
              <a:spcPct val="35000"/>
            </a:spcAft>
          </a:pPr>
          <a:r>
            <a:rPr lang="tr-TR" sz="900" kern="1200" dirty="0" smtClean="0"/>
            <a:t>Ulaşılabilirlik</a:t>
          </a:r>
          <a:endParaRPr lang="tr-TR" sz="900" kern="1200" dirty="0"/>
        </a:p>
      </dsp:txBody>
      <dsp:txXfrm>
        <a:off x="2496847" y="3553505"/>
        <a:ext cx="691882" cy="691882"/>
      </dsp:txXfrm>
    </dsp:sp>
    <dsp:sp modelId="{A6611143-6CDF-4A5A-BB94-B4640FE2FD50}">
      <dsp:nvSpPr>
        <dsp:cNvPr id="0" name=""/>
        <dsp:cNvSpPr/>
      </dsp:nvSpPr>
      <dsp:spPr>
        <a:xfrm>
          <a:off x="3478794" y="2012564"/>
          <a:ext cx="311153" cy="36399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tr-TR" sz="700" kern="1200"/>
        </a:p>
      </dsp:txBody>
      <dsp:txXfrm>
        <a:off x="3478794" y="2085362"/>
        <a:ext cx="217807" cy="218395"/>
      </dsp:txXfrm>
    </dsp:sp>
    <dsp:sp modelId="{9FB5ED37-70B9-4CAF-8069-676B101622AC}">
      <dsp:nvSpPr>
        <dsp:cNvPr id="0" name=""/>
        <dsp:cNvSpPr/>
      </dsp:nvSpPr>
      <dsp:spPr>
        <a:xfrm>
          <a:off x="3919105" y="1216089"/>
          <a:ext cx="1956941" cy="1956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tr-TR" sz="1600" kern="1200" dirty="0" smtClean="0"/>
            <a:t>Demokratiklik Açık Yönetim</a:t>
          </a:r>
          <a:endParaRPr lang="tr-TR" sz="1600" kern="1200" dirty="0"/>
        </a:p>
      </dsp:txBody>
      <dsp:txXfrm>
        <a:off x="4205692" y="1502676"/>
        <a:ext cx="1383767" cy="1383767"/>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A2C2CA-CCB4-4FB5-8D11-1EBA5A383A08}" type="datetimeFigureOut">
              <a:rPr lang="tr-TR" smtClean="0"/>
              <a:t>20.2.2015</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9D14CA2-CF65-4C54-91DA-DC7521894D4D}" type="slidenum">
              <a:rPr lang="tr-TR" smtClean="0"/>
              <a:t>‹#›</a:t>
            </a:fld>
            <a:endParaRPr lang="tr-TR"/>
          </a:p>
        </p:txBody>
      </p:sp>
    </p:spTree>
    <p:extLst>
      <p:ext uri="{BB962C8B-B14F-4D97-AF65-F5344CB8AC3E}">
        <p14:creationId xmlns:p14="http://schemas.microsoft.com/office/powerpoint/2010/main" val="580806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15D2AE-7813-4577-822D-21CE30D91D4A}" type="datetimeFigureOut">
              <a:rPr lang="tr-TR" smtClean="0"/>
              <a:t>20.2.2015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F29459-8B04-468F-921D-FA5F6B65E736}" type="slidenum">
              <a:rPr lang="tr-TR" smtClean="0"/>
              <a:t>‹#›</a:t>
            </a:fld>
            <a:endParaRPr lang="tr-TR"/>
          </a:p>
        </p:txBody>
      </p:sp>
    </p:spTree>
    <p:extLst>
      <p:ext uri="{BB962C8B-B14F-4D97-AF65-F5344CB8AC3E}">
        <p14:creationId xmlns:p14="http://schemas.microsoft.com/office/powerpoint/2010/main" val="3247941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3DF60A7A-012A-4511-9A7E-F7123E1E7863}" type="datetime1">
              <a:rPr lang="tr-TR" smtClean="0"/>
              <a:t>20.2.2015</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7974B577-CFEB-4B46-B130-52E2A79946E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59664F8-7CAD-4779-BCED-49FD5F352CDF}" type="datetime1">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E34E64E-81D6-4909-93E5-3545B3A6FC48}" type="datetime1">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D5B0895E-2F39-4B2F-9DCB-049F6ED32118}" type="datetime1">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D15E2D6B-A9DF-4C7E-99A3-597CB3C53DF6}" type="datetime1">
              <a:rPr lang="tr-TR" smtClean="0"/>
              <a:t>20.2.2015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74B577-CFEB-4B46-B130-52E2A79946E0}"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1DC8B978-567C-45E8-AC50-90B8297D2E70}" type="datetime1">
              <a:rPr lang="tr-TR" smtClean="0"/>
              <a:t>20.2.2015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AF6B0C4-A39C-4CE4-BBAC-EB7E8914F32E}" type="datetime1">
              <a:rPr lang="tr-TR" smtClean="0"/>
              <a:t>20.2.2015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7A268EB-9830-4772-861E-CC24C1648BF5}" type="datetime1">
              <a:rPr lang="tr-TR" smtClean="0"/>
              <a:t>20.2.2015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BC2720-6A4D-45BB-9434-7CD820C3D8F9}" type="datetime1">
              <a:rPr lang="tr-TR" smtClean="0"/>
              <a:t>20.2.2015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F52DDF6-877F-40BA-BB31-EE2EB2CAFC2C}" type="datetime1">
              <a:rPr lang="tr-TR" smtClean="0"/>
              <a:t>20.2.2015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74B577-CFEB-4B46-B130-52E2A79946E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4090D7F-A0E1-4CE0-80BF-9E4985B3152B}" type="datetime1">
              <a:rPr lang="tr-TR" smtClean="0"/>
              <a:t>20.2.2015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7974B577-CFEB-4B46-B130-52E2A79946E0}"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9413E4-35AD-43B4-9D45-61FC010D2AB7}" type="datetime1">
              <a:rPr lang="tr-TR" smtClean="0"/>
              <a:t>20.2.2015</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974B577-CFEB-4B46-B130-52E2A79946E0}"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Kamu Denetçiliği</a:t>
            </a:r>
            <a:endParaRPr lang="tr-TR" dirty="0"/>
          </a:p>
        </p:txBody>
      </p:sp>
      <p:sp>
        <p:nvSpPr>
          <p:cNvPr id="3" name="Alt Başlık 2"/>
          <p:cNvSpPr>
            <a:spLocks noGrp="1"/>
          </p:cNvSpPr>
          <p:nvPr>
            <p:ph type="subTitle" idx="1"/>
          </p:nvPr>
        </p:nvSpPr>
        <p:spPr/>
        <p:txBody>
          <a:bodyPr/>
          <a:lstStyle/>
          <a:p>
            <a:r>
              <a:rPr lang="tr-TR" dirty="0" smtClean="0"/>
              <a:t>Doç. Dr. Aslı Yağmurlu</a:t>
            </a:r>
            <a:endParaRPr lang="tr-TR" dirty="0"/>
          </a:p>
        </p:txBody>
      </p:sp>
    </p:spTree>
    <p:extLst>
      <p:ext uri="{BB962C8B-B14F-4D97-AF65-F5344CB8AC3E}">
        <p14:creationId xmlns:p14="http://schemas.microsoft.com/office/powerpoint/2010/main" val="454202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Dokuzuncu Kalkınma Planı Kamuda İyi Yönetişim Özel İhtisas Komisyonu Raporunda, Katılımcılığın Geliştirilmesine Yönelik Öncelikler ve Tedbirler başlığında, “Kamu denetçiliği kurumu bir an önce hayata geçirilmelidir” denilmiştir</a:t>
            </a:r>
            <a:r>
              <a:rPr lang="tr-TR" dirty="0" smtClean="0"/>
              <a:t>.</a:t>
            </a:r>
          </a:p>
          <a:p>
            <a:r>
              <a:rPr lang="tr-TR" dirty="0"/>
              <a:t>15.07.2004 tarihli 5227 sayılı Kamu Yönetiminin Yeniden Yapılandırılması Hakkında Kanun Türk Kamu Yönetiminde Kamu Denetçiliği ile ilgili ilk hukuki düzenlemeyi oluşturmuştur. Kanunda mahalli idareler için halk denetçisi öngörülmekte, “Her ilde, mahallî idareler ve bunlara bağlı kuruluşlar ile bu idareler tarafından kurulan birlik ve işletmelerin, kurum dışı gerçek ve tüzel kişilerle ilgili işlem ve eylemlerinden kaynaklanan anlaşmazlıkların çözümüne yardımcı olmak üzere bir halk denetçisi seçilir” (m.42) denilmektedir. </a:t>
            </a:r>
            <a:r>
              <a:rPr lang="tr-TR" dirty="0" smtClean="0"/>
              <a:t>Kanun, 3.08.2004 </a:t>
            </a:r>
            <a:r>
              <a:rPr lang="tr-TR" dirty="0"/>
              <a:t>tarihinde Cumhurbaşkanının vetosu sonrası yürürlüğe girmemesiyle sonuçlanmıştır. </a:t>
            </a:r>
          </a:p>
        </p:txBody>
      </p:sp>
      <p:sp>
        <p:nvSpPr>
          <p:cNvPr id="4" name="Slayt Numarası Yer Tutucusu 3"/>
          <p:cNvSpPr>
            <a:spLocks noGrp="1"/>
          </p:cNvSpPr>
          <p:nvPr>
            <p:ph type="sldNum" sz="quarter" idx="12"/>
          </p:nvPr>
        </p:nvSpPr>
        <p:spPr/>
        <p:txBody>
          <a:bodyPr/>
          <a:lstStyle/>
          <a:p>
            <a:fld id="{7974B577-CFEB-4B46-B130-52E2A79946E0}" type="slidenum">
              <a:rPr lang="tr-TR" smtClean="0"/>
              <a:t>10</a:t>
            </a:fld>
            <a:endParaRPr lang="tr-TR"/>
          </a:p>
        </p:txBody>
      </p:sp>
    </p:spTree>
    <p:extLst>
      <p:ext uri="{BB962C8B-B14F-4D97-AF65-F5344CB8AC3E}">
        <p14:creationId xmlns:p14="http://schemas.microsoft.com/office/powerpoint/2010/main" val="2120426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28.09.2006 tarihli 5548 sayılı Kamu Denetçiliği Kurumunu kanunu. Kanunun amacı, “gerçek ve tüzel kişilerin idarenin işleyişi ile ilgili şikâyetlerini, Türkiye Cumhuriyetinin Anayasada belirtilen nitelikleri çerçevesinde, idarenin her türlü eylem ve işlemleri ile tutum ve davranışlarını; adalet anlayışı içinde, insan haklarına saygı, hukuka ve hakkaniyete uygunluk yönlerinden incelemek, araştırmak ve idareye önerilerde bulunmak” olarak ortaya konulmuştur (m.1). 15.06.2006 tarihinde kabul edilen 5521 sayılı Kamu Denetçiliği Kurumu Kanunu, Cumhurbaşkanı tarafından veto edilmiş, daha sonra 28.09.2006 tarihinde 5548 sayılı kanunla aynen kabul edilerek yürürlüğe girmiştir. Kanunla ilgili son durum, fiili olarak Kamu Denetçiliği Kurumunun var olmaması şeklindedir. 28 Eylül 2006 tarih ve 5548 sayılı Kamu Denetçiliği Kurumu Kanunu’nun geçici 1. maddesinin </a:t>
            </a:r>
            <a:r>
              <a:rPr lang="tr-TR" dirty="0" err="1"/>
              <a:t>yürürlülüğünün</a:t>
            </a:r>
            <a:r>
              <a:rPr lang="tr-TR" dirty="0"/>
              <a:t> Anayasa Mahkemesi tarafından 27 Ekin 2006 tarihli ve E. 2006/140, K. 2006/33 sayılı kararı ile durdurulması nedeniyle kurum kurulamamıştır. </a:t>
            </a:r>
          </a:p>
        </p:txBody>
      </p:sp>
      <p:sp>
        <p:nvSpPr>
          <p:cNvPr id="4" name="Slayt Numarası Yer Tutucusu 3"/>
          <p:cNvSpPr>
            <a:spLocks noGrp="1"/>
          </p:cNvSpPr>
          <p:nvPr>
            <p:ph type="sldNum" sz="quarter" idx="12"/>
          </p:nvPr>
        </p:nvSpPr>
        <p:spPr/>
        <p:txBody>
          <a:bodyPr/>
          <a:lstStyle/>
          <a:p>
            <a:fld id="{7974B577-CFEB-4B46-B130-52E2A79946E0}" type="slidenum">
              <a:rPr lang="tr-TR" smtClean="0"/>
              <a:t>11</a:t>
            </a:fld>
            <a:endParaRPr lang="tr-TR"/>
          </a:p>
        </p:txBody>
      </p:sp>
    </p:spTree>
    <p:extLst>
      <p:ext uri="{BB962C8B-B14F-4D97-AF65-F5344CB8AC3E}">
        <p14:creationId xmlns:p14="http://schemas.microsoft.com/office/powerpoint/2010/main" val="1508948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Anayasa mad. 74</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VII. Dilekçe, bilgi edinme ve kamu denetçisine başvurma hakkı</a:t>
            </a:r>
          </a:p>
          <a:p>
            <a:r>
              <a:rPr lang="tr-TR" dirty="0" smtClean="0"/>
              <a:t> </a:t>
            </a:r>
            <a:r>
              <a:rPr lang="tr-TR" dirty="0" smtClean="0"/>
              <a:t>(Değişik Fıkra: 7.5.2010 5982/8)Herkes, bilgi edinme ve kamu denetçisine başvurma hakkına sahiptir.</a:t>
            </a:r>
          </a:p>
          <a:p>
            <a:r>
              <a:rPr lang="tr-TR" dirty="0" smtClean="0"/>
              <a:t> (Ek Fıkra: 7.5.2010 5982/8) Türkiye Büyük Millet Meclisi Başkanlığına bağlı olarak kurulan Kamu Denetçiliği Kurumu idarenin işleyişiyle ilgili şikâyetleri inceler.</a:t>
            </a:r>
          </a:p>
          <a:p>
            <a:r>
              <a:rPr lang="tr-TR" dirty="0" smtClean="0"/>
              <a:t> (Ek Fıkra: 7.5.2010 5982/8) Kamu </a:t>
            </a:r>
            <a:r>
              <a:rPr lang="tr-TR" dirty="0" err="1" smtClean="0"/>
              <a:t>Başdenetçisi</a:t>
            </a:r>
            <a:r>
              <a:rPr lang="tr-TR" dirty="0" smtClean="0"/>
              <a:t> Türkiye Büyük Millet Meclisi tarafından gizli oyla dört yıl için seçilir. İlk iki oylamada üye tamsayısının üçte iki ve üçüncü oylamada üye tamsayısının salt çoğunluğu aranır. Üçüncü oylamada salt çoğunluk sağlanamazsa, bu oylamada en çok oy alan iki aday için dördüncü oylama yapılır; dördüncü oylamada en fazla oy alan aday seçilmiş olur.</a:t>
            </a:r>
          </a:p>
          <a:p>
            <a:r>
              <a:rPr lang="tr-TR" dirty="0" smtClean="0"/>
              <a:t> (Ek Fıkra: 7.5.2010 5982/8)Bu maddede sayılan hakların kullanılma biçimi, Kamu Denetçiliği Kurumunun kuruluşu, görevi, çalışması, inceleme sonucunda yapacağı işlemler ile Kamu </a:t>
            </a:r>
            <a:r>
              <a:rPr lang="tr-TR" dirty="0" err="1" smtClean="0"/>
              <a:t>Başdenetçisi</a:t>
            </a:r>
            <a:r>
              <a:rPr lang="tr-TR" dirty="0" smtClean="0"/>
              <a:t> ve kamu denetçilerinin nitelikleri, seçimi ve özlük haklarına ilişkin usul ve esaslar kanunla düzenlenir.</a:t>
            </a:r>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12</a:t>
            </a:fld>
            <a:endParaRPr lang="tr-TR"/>
          </a:p>
        </p:txBody>
      </p:sp>
    </p:spTree>
    <p:extLst>
      <p:ext uri="{BB962C8B-B14F-4D97-AF65-F5344CB8AC3E}">
        <p14:creationId xmlns:p14="http://schemas.microsoft.com/office/powerpoint/2010/main" val="1856050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Kuruluş</a:t>
            </a:r>
            <a:endParaRPr lang="tr-TR" dirty="0"/>
          </a:p>
        </p:txBody>
      </p:sp>
      <p:sp>
        <p:nvSpPr>
          <p:cNvPr id="3" name="İçerik Yer Tutucusu 2"/>
          <p:cNvSpPr>
            <a:spLocks noGrp="1"/>
          </p:cNvSpPr>
          <p:nvPr>
            <p:ph idx="1"/>
          </p:nvPr>
        </p:nvSpPr>
        <p:spPr/>
        <p:txBody>
          <a:bodyPr>
            <a:normAutofit lnSpcReduction="10000"/>
          </a:bodyPr>
          <a:lstStyle/>
          <a:p>
            <a:r>
              <a:rPr lang="tr-TR" dirty="0" smtClean="0"/>
              <a:t>29/6/2012 tarihli ve 28338 sayılı Resmi </a:t>
            </a:r>
            <a:r>
              <a:rPr lang="tr-TR" dirty="0" err="1" smtClean="0"/>
              <a:t>Gazete’de</a:t>
            </a:r>
            <a:r>
              <a:rPr lang="tr-TR" dirty="0" smtClean="0"/>
              <a:t> yayımlanarak yürürlüğe giren 6328 sayılı Kamu Denetçiliği Kurumu Kanunu ile idarenin her türlü eylem ve işlemleri ile tutum ve davranışlarını; insan haklarına dayalı adalet anlayışı içinde, hukuka ve hakkaniyete uygunluk yönlerinden incelemek, araştırmak ve önerilerde bulunmak üzere TBMM’ye bağlı kamu tüzel kişiliğini haiz özel bütçeli Kamu Denetçiliği Kurumu kurulmuş olup, 29/3/2013 tarihi itibariyle şikayet başvuruları alınmaya başlanmıştır.</a:t>
            </a:r>
          </a:p>
          <a:p>
            <a:r>
              <a:rPr lang="tr-TR" dirty="0" smtClean="0"/>
              <a:t>Baş denetçi ve denetçilerin görev süresi 5 yıldır.</a:t>
            </a:r>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13</a:t>
            </a:fld>
            <a:endParaRPr lang="tr-TR"/>
          </a:p>
        </p:txBody>
      </p:sp>
    </p:spTree>
    <p:extLst>
      <p:ext uri="{BB962C8B-B14F-4D97-AF65-F5344CB8AC3E}">
        <p14:creationId xmlns:p14="http://schemas.microsoft.com/office/powerpoint/2010/main" val="3687041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Amaç</a:t>
            </a:r>
            <a:endParaRPr lang="tr-TR" dirty="0"/>
          </a:p>
        </p:txBody>
      </p:sp>
      <p:sp>
        <p:nvSpPr>
          <p:cNvPr id="3" name="İçerik Yer Tutucusu 2"/>
          <p:cNvSpPr>
            <a:spLocks noGrp="1"/>
          </p:cNvSpPr>
          <p:nvPr>
            <p:ph idx="1"/>
          </p:nvPr>
        </p:nvSpPr>
        <p:spPr/>
        <p:txBody>
          <a:bodyPr/>
          <a:lstStyle/>
          <a:p>
            <a:r>
              <a:rPr lang="tr-TR" dirty="0" smtClean="0"/>
              <a:t>Bu Kanunun amacı; kamu hizmetlerinin işleyişinde bağımsız ve etkin bir şikâyet mekanizması oluşturmak suretiyle, idarenin her türlü eylem ve işlemleri ile tutum ve davranışlarını; insan haklarına dayalı adalet anlayışı içinde, hukuka ve hakkaniyete uygunluk yönlerinden incelemek, araştırmak ve önerilerde bulunmak üzere Kamu Denetçiliği Kurumunu oluşturmaktır.</a:t>
            </a:r>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14</a:t>
            </a:fld>
            <a:endParaRPr lang="tr-TR"/>
          </a:p>
        </p:txBody>
      </p:sp>
    </p:spTree>
    <p:extLst>
      <p:ext uri="{BB962C8B-B14F-4D97-AF65-F5344CB8AC3E}">
        <p14:creationId xmlns:p14="http://schemas.microsoft.com/office/powerpoint/2010/main" val="849098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Kapsam</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Merkezî yönetim kapsamındaki kamu idareleri ile sosyal güvenlik kurumlarını, mahallî idareleri, mahallî idarelerin bağlı idarelerini, mahallî idare birliklerini, döner sermayeli kuruluşları, kanunlarla kurulan fonları, kamu tüzel kişiliğini haiz kuruluşları, kamu iktisadi teşebbüslerini, sermayesinin yüzde ellisinden fazlası kamuya ait kuruluşlar ile bunlara bağlı ortaklıklar ve müesseseleri, kamu kurumu niteliğindeki meslek kuruluşlarını, kamu hizmeti yürüten özel hukuk tüzel kişilerini kapsamakta</a:t>
            </a:r>
          </a:p>
          <a:p>
            <a:r>
              <a:rPr lang="tr-TR" dirty="0" smtClean="0"/>
              <a:t>Cumhurbaşkanının tek başına yaptığı işlemler ile resen imzaladığı kararlar ve emirler, Yasama yetkisinin kullanılmasına ilişkin işlemler, Yargı yetkisinin kullanılmasına ilişkin kararlar, Türk Silahlı Kuvvetlerinin sırf askerî nitelikteki faaliyetleri, Kurumun görev alanı dışındadır.</a:t>
            </a:r>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15</a:t>
            </a:fld>
            <a:endParaRPr lang="tr-TR"/>
          </a:p>
        </p:txBody>
      </p:sp>
    </p:spTree>
    <p:extLst>
      <p:ext uri="{BB962C8B-B14F-4D97-AF65-F5344CB8AC3E}">
        <p14:creationId xmlns:p14="http://schemas.microsoft.com/office/powerpoint/2010/main" val="2645757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Başvuru</a:t>
            </a:r>
            <a:endParaRPr lang="tr-TR" dirty="0"/>
          </a:p>
        </p:txBody>
      </p:sp>
      <p:sp>
        <p:nvSpPr>
          <p:cNvPr id="3" name="İçerik Yer Tutucusu 2"/>
          <p:cNvSpPr>
            <a:spLocks noGrp="1"/>
          </p:cNvSpPr>
          <p:nvPr>
            <p:ph idx="1"/>
          </p:nvPr>
        </p:nvSpPr>
        <p:spPr/>
        <p:txBody>
          <a:bodyPr>
            <a:normAutofit fontScale="92500"/>
          </a:bodyPr>
          <a:lstStyle/>
          <a:p>
            <a:r>
              <a:rPr lang="tr-TR" dirty="0" smtClean="0"/>
              <a:t>Başvuru; başvuru sahibinin adı ve soyadı, imzası, yerleşim yeri veya iş adresini ve Türkiye Cumhuriyeti vatandaşları için vatandaşlık kimlik numarasını, yabancılar için pasaport numarasını, başvuru sahibi tüzel kişi ise tüzel kişinin unvanı ve yerleşim yeri ile yetkili kişinin imzasını, varsa, merkezi tüzel kişilik numarasını ve yetki belgesini içeren Türkçe dilekçe ile yapılır. Bu başvuru, yönetmelikte belirlenen şartlara uyulmak kaydıyla elektronik ortamda veya diğer iletişim araçlarıyla da yapılabilir.</a:t>
            </a:r>
          </a:p>
          <a:p>
            <a:r>
              <a:rPr lang="tr-TR" dirty="0" smtClean="0"/>
              <a:t>Kurum, inceleme ve araştırmasını başvuru tarihinden itibaren en geç altı ay içinde sonuçlandırır.</a:t>
            </a:r>
          </a:p>
        </p:txBody>
      </p:sp>
      <p:sp>
        <p:nvSpPr>
          <p:cNvPr id="4" name="Slayt Numarası Yer Tutucusu 3"/>
          <p:cNvSpPr>
            <a:spLocks noGrp="1"/>
          </p:cNvSpPr>
          <p:nvPr>
            <p:ph type="sldNum" sz="quarter" idx="12"/>
          </p:nvPr>
        </p:nvSpPr>
        <p:spPr/>
        <p:txBody>
          <a:bodyPr/>
          <a:lstStyle/>
          <a:p>
            <a:fld id="{7974B577-CFEB-4B46-B130-52E2A79946E0}" type="slidenum">
              <a:rPr lang="tr-TR" smtClean="0"/>
              <a:t>16</a:t>
            </a:fld>
            <a:endParaRPr lang="tr-TR"/>
          </a:p>
        </p:txBody>
      </p:sp>
    </p:spTree>
    <p:extLst>
      <p:ext uri="{BB962C8B-B14F-4D97-AF65-F5344CB8AC3E}">
        <p14:creationId xmlns:p14="http://schemas.microsoft.com/office/powerpoint/2010/main" val="2567460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sz="3100" dirty="0" smtClean="0"/>
              <a:t>KAMU DENETÇİLİĞİ KURUMU KANUNUNUN UYGULANMASINA İLİŞKİN USUL VE ESASLAR HAKKINDA YÖNETMELİK R.G.: 28.03.2013/28601 </a:t>
            </a:r>
            <a:endParaRPr lang="tr-TR" dirty="0"/>
          </a:p>
        </p:txBody>
      </p:sp>
      <p:sp>
        <p:nvSpPr>
          <p:cNvPr id="3" name="İçerik Yer Tutucusu 2"/>
          <p:cNvSpPr>
            <a:spLocks noGrp="1"/>
          </p:cNvSpPr>
          <p:nvPr>
            <p:ph idx="1"/>
          </p:nvPr>
        </p:nvSpPr>
        <p:spPr>
          <a:xfrm>
            <a:off x="457200" y="1935480"/>
            <a:ext cx="8229600" cy="4661872"/>
          </a:xfrm>
        </p:spPr>
        <p:txBody>
          <a:bodyPr>
            <a:normAutofit fontScale="92500" lnSpcReduction="20000"/>
          </a:bodyPr>
          <a:lstStyle/>
          <a:p>
            <a:r>
              <a:rPr lang="tr-TR" dirty="0" smtClean="0"/>
              <a:t>İyi yönetim ilkeleri</a:t>
            </a:r>
          </a:p>
          <a:p>
            <a:r>
              <a:rPr lang="tr-TR" dirty="0" smtClean="0"/>
              <a:t>MADDE 6 – (1) Kurum, inceleme ve araştırma yaparken idarenin, insan haklarına dayalı adalet anlayışı içinde; kanunlara uygunluk, ayrımcılığın önlenmesi, ölçülülük, yetkinin kötüye kullanılmaması, eşitlik, tarafsızlık, dürüstlük, nezaket, şeffaflık, hesap verilebilirlik, haklı beklentiye uygunluk, kazanılmış hakların korunması, dinlenilme hakkı, savunma hakkı, bilgi edinme hakkı, makul sürede karar verme, kararların gerekçeli olması, karara karşı başvuru yollarının gösterilmesi, kararın geciktirilmeksizin bildirilmesi, kişisel verilerin korunması gibi iyi yönetim ilkelerine uygun işlem ve eylem ile tutum veya davranışta bulunup bulunmadığını gözetir ve iyi yönetim ilkelerine uyar.</a:t>
            </a:r>
          </a:p>
          <a:p>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17</a:t>
            </a:fld>
            <a:endParaRPr lang="tr-TR"/>
          </a:p>
        </p:txBody>
      </p:sp>
    </p:spTree>
    <p:extLst>
      <p:ext uri="{BB962C8B-B14F-4D97-AF65-F5344CB8AC3E}">
        <p14:creationId xmlns:p14="http://schemas.microsoft.com/office/powerpoint/2010/main" val="2017032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Şikâyet hakkı</a:t>
            </a:r>
          </a:p>
          <a:p>
            <a:r>
              <a:rPr lang="tr-TR" dirty="0" smtClean="0"/>
              <a:t>MADDE 7 – (1) İdarenin her türlü eylem ve işlemleri ile tutum ve davranışlarına karşı, Kanun ve bu Yönetmelikte belirlenen usul ve esaslar çerçevesinde menfaati ihlal edilen gerçek ve tüzel kişiler Kuruma şikâyet başvurusunda bulunabilir. Ancak, şikâyetin insan hakları, temel hak ve özgürlükler, kadın hakları, çocuk hakları ve kamuyu ilgilendiren genel konulara yönelik olması hâlinde menfaat ihlali aranmaz.</a:t>
            </a:r>
          </a:p>
          <a:p>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18</a:t>
            </a:fld>
            <a:endParaRPr lang="tr-TR"/>
          </a:p>
        </p:txBody>
      </p:sp>
    </p:spTree>
    <p:extLst>
      <p:ext uri="{BB962C8B-B14F-4D97-AF65-F5344CB8AC3E}">
        <p14:creationId xmlns:p14="http://schemas.microsoft.com/office/powerpoint/2010/main" val="643593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Kurumun kararları</a:t>
            </a:r>
            <a:endParaRPr lang="tr-TR" dirty="0"/>
          </a:p>
        </p:txBody>
      </p:sp>
      <p:sp>
        <p:nvSpPr>
          <p:cNvPr id="3" name="İçerik Yer Tutucusu 2"/>
          <p:cNvSpPr>
            <a:spLocks noGrp="1"/>
          </p:cNvSpPr>
          <p:nvPr>
            <p:ph idx="1"/>
          </p:nvPr>
        </p:nvSpPr>
        <p:spPr>
          <a:xfrm>
            <a:off x="457200" y="1935480"/>
            <a:ext cx="8229600" cy="4589864"/>
          </a:xfrm>
        </p:spPr>
        <p:txBody>
          <a:bodyPr>
            <a:normAutofit fontScale="70000" lnSpcReduction="20000"/>
          </a:bodyPr>
          <a:lstStyle/>
          <a:p>
            <a:r>
              <a:rPr lang="tr-TR" dirty="0" smtClean="0"/>
              <a:t>Tavsiye kararı</a:t>
            </a:r>
          </a:p>
          <a:p>
            <a:r>
              <a:rPr lang="tr-TR" dirty="0" smtClean="0"/>
              <a:t>MADDE 32 – (1) İnceleme ve araştırma sonucunda şikâyetin yerinde olduğu kanaatine varılması hâlinde tavsiye kararı verilir. Kararda idare hakkında aşağıdaki tavsiyelerden bir veya birkaçına yer verilir:</a:t>
            </a:r>
          </a:p>
          <a:p>
            <a:r>
              <a:rPr lang="tr-TR" dirty="0" smtClean="0"/>
              <a:t>a) Hatalı davranıldığının kabulü.</a:t>
            </a:r>
          </a:p>
          <a:p>
            <a:r>
              <a:rPr lang="tr-TR" dirty="0" smtClean="0"/>
              <a:t>b) Zararın tazmini.</a:t>
            </a:r>
          </a:p>
          <a:p>
            <a:r>
              <a:rPr lang="tr-TR" dirty="0" smtClean="0"/>
              <a:t>c) İşlem yapılması veya eylemde bulunulması.</a:t>
            </a:r>
          </a:p>
          <a:p>
            <a:r>
              <a:rPr lang="tr-TR" dirty="0" smtClean="0"/>
              <a:t>ç) Mevzuat değişikliğinin yapılması.</a:t>
            </a:r>
          </a:p>
          <a:p>
            <a:r>
              <a:rPr lang="tr-TR" dirty="0" smtClean="0"/>
              <a:t>d) İşlemin geri alınması, kaldırılması, değiştirilmesi veya düzeltilmesi.</a:t>
            </a:r>
          </a:p>
          <a:p>
            <a:r>
              <a:rPr lang="tr-TR" dirty="0" smtClean="0"/>
              <a:t>e) Uygulamanın düzeltilmesi.</a:t>
            </a:r>
          </a:p>
          <a:p>
            <a:r>
              <a:rPr lang="tr-TR" dirty="0" smtClean="0"/>
              <a:t>f) Uzlaşmaya gidilmesi.</a:t>
            </a:r>
          </a:p>
          <a:p>
            <a:r>
              <a:rPr lang="tr-TR" dirty="0" smtClean="0"/>
              <a:t>g) Tedbir alınması.</a:t>
            </a:r>
          </a:p>
          <a:p>
            <a:r>
              <a:rPr lang="tr-TR" dirty="0" smtClean="0"/>
              <a:t>(2) Kurum, birinci fıkrada yer alan tavsiyeler dışında başka bir tavsiye kararı da verebilir.</a:t>
            </a:r>
          </a:p>
          <a:p>
            <a:r>
              <a:rPr lang="tr-TR" dirty="0" smtClean="0"/>
              <a:t>(3) İlgili merci, tavsiye doğrultusunda tesis ettiği işlemi, aldığı önlemi veya tavsiye edilen çözümü uygulanabilir nitelikte görmediği takdirde bunun gerekçesini otuz gün içinde Kuruma bildirir</a:t>
            </a:r>
            <a:r>
              <a:rPr lang="tr-TR" dirty="0" smtClean="0"/>
              <a:t>.</a:t>
            </a:r>
            <a:endParaRPr lang="tr-TR" dirty="0" smtClean="0"/>
          </a:p>
        </p:txBody>
      </p:sp>
      <p:sp>
        <p:nvSpPr>
          <p:cNvPr id="4" name="Slayt Numarası Yer Tutucusu 3"/>
          <p:cNvSpPr>
            <a:spLocks noGrp="1"/>
          </p:cNvSpPr>
          <p:nvPr>
            <p:ph type="sldNum" sz="quarter" idx="12"/>
          </p:nvPr>
        </p:nvSpPr>
        <p:spPr/>
        <p:txBody>
          <a:bodyPr/>
          <a:lstStyle/>
          <a:p>
            <a:fld id="{7974B577-CFEB-4B46-B130-52E2A79946E0}" type="slidenum">
              <a:rPr lang="tr-TR" smtClean="0"/>
              <a:t>19</a:t>
            </a:fld>
            <a:endParaRPr lang="tr-TR"/>
          </a:p>
        </p:txBody>
      </p:sp>
    </p:spTree>
    <p:extLst>
      <p:ext uri="{BB962C8B-B14F-4D97-AF65-F5344CB8AC3E}">
        <p14:creationId xmlns:p14="http://schemas.microsoft.com/office/powerpoint/2010/main" val="290905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580132067"/>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7974B577-CFEB-4B46-B130-52E2A79946E0}" type="slidenum">
              <a:rPr lang="tr-TR" smtClean="0"/>
              <a:t>2</a:t>
            </a:fld>
            <a:endParaRPr lang="tr-TR"/>
          </a:p>
        </p:txBody>
      </p:sp>
    </p:spTree>
    <p:extLst>
      <p:ext uri="{BB962C8B-B14F-4D97-AF65-F5344CB8AC3E}">
        <p14:creationId xmlns:p14="http://schemas.microsoft.com/office/powerpoint/2010/main" val="2107316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Ret kararı</a:t>
            </a:r>
          </a:p>
          <a:p>
            <a:r>
              <a:rPr lang="tr-TR" dirty="0" smtClean="0"/>
              <a:t>MADDE 33 – (1) İnceleme ve araştırma sonucunda şikâyetin yerinde olmadığı kanaatine varılması hâlinde ret kararı verilir.</a:t>
            </a:r>
          </a:p>
          <a:p>
            <a:r>
              <a:rPr lang="tr-TR" dirty="0" smtClean="0"/>
              <a:t>Karar verilmesine yer olmadığına dair karar</a:t>
            </a:r>
          </a:p>
          <a:p>
            <a:r>
              <a:rPr lang="tr-TR" dirty="0" smtClean="0"/>
              <a:t>MADDE 34 – (1) Kurum;</a:t>
            </a:r>
          </a:p>
          <a:p>
            <a:r>
              <a:rPr lang="tr-TR" dirty="0" smtClean="0"/>
              <a:t>a) Şikâyetçinin başvurusundan vazgeçmesi,</a:t>
            </a:r>
          </a:p>
          <a:p>
            <a:r>
              <a:rPr lang="tr-TR" dirty="0" smtClean="0"/>
              <a:t>b) Şikâyetçi gerçek kişi ise ölümü veya tüzel kişi ise tüzel kişiliğinin sona ermesi,</a:t>
            </a:r>
          </a:p>
          <a:p>
            <a:r>
              <a:rPr lang="tr-TR" dirty="0" smtClean="0"/>
              <a:t>c) Şikâyet konusu talebin ilgili idare tarafından yerine getirilmesi,</a:t>
            </a:r>
          </a:p>
          <a:p>
            <a:r>
              <a:rPr lang="tr-TR" dirty="0" smtClean="0"/>
              <a:t>ç) İnceleme ve araştırma devam ederken şikâyet konusu hakkında dava açılması,</a:t>
            </a:r>
          </a:p>
          <a:p>
            <a:r>
              <a:rPr lang="tr-TR" dirty="0" smtClean="0"/>
              <a:t>üzerine inceleme ve araştırmasını sonlandırması hâlinde karar verilmesine yer olmadığına dair karar verir.</a:t>
            </a:r>
          </a:p>
        </p:txBody>
      </p:sp>
      <p:sp>
        <p:nvSpPr>
          <p:cNvPr id="4" name="Slayt Numarası Yer Tutucusu 3"/>
          <p:cNvSpPr>
            <a:spLocks noGrp="1"/>
          </p:cNvSpPr>
          <p:nvPr>
            <p:ph type="sldNum" sz="quarter" idx="12"/>
          </p:nvPr>
        </p:nvSpPr>
        <p:spPr/>
        <p:txBody>
          <a:bodyPr/>
          <a:lstStyle/>
          <a:p>
            <a:fld id="{7974B577-CFEB-4B46-B130-52E2A79946E0}" type="slidenum">
              <a:rPr lang="tr-TR" smtClean="0"/>
              <a:t>20</a:t>
            </a:fld>
            <a:endParaRPr lang="tr-TR"/>
          </a:p>
        </p:txBody>
      </p:sp>
    </p:spTree>
    <p:extLst>
      <p:ext uri="{BB962C8B-B14F-4D97-AF65-F5344CB8AC3E}">
        <p14:creationId xmlns:p14="http://schemas.microsoft.com/office/powerpoint/2010/main" val="2368903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Karar verme süresi</a:t>
            </a:r>
          </a:p>
          <a:p>
            <a:r>
              <a:rPr lang="tr-TR" dirty="0" smtClean="0"/>
              <a:t>MADDE 36 – (1) Kurum, inceleme ve araştırmasını şikâyet tarihinden itibaren en geç altı ay içinde sonuçlandırır. Bu süre içinde inceleme ve araştırmanın sonuçlandırılamaması hâlinde şikâyetçiye sonuçlandırılamama gerekçesi ve dava açma süresinin işlemeye başladığı hususu bildirilerek inceleme ve araştırmaya devam edilir; ancak 29 uncu madde hükümleri saklıdır.</a:t>
            </a:r>
          </a:p>
          <a:p>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21</a:t>
            </a:fld>
            <a:endParaRPr lang="tr-TR"/>
          </a:p>
        </p:txBody>
      </p:sp>
    </p:spTree>
    <p:extLst>
      <p:ext uri="{BB962C8B-B14F-4D97-AF65-F5344CB8AC3E}">
        <p14:creationId xmlns:p14="http://schemas.microsoft.com/office/powerpoint/2010/main" val="186039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İdarenin işleyişindeki gördüğü aksaklıkları ve hak ihlallerini, de­mok­rasinin en temel kurumu olan parlamentoya bir rapor sunarak ileten ombudsman, hiçbir bağlayıcı karar alamamasına ve maddi yaptırım gücünün bulunmamasına rağmen, raporları sayesinde parlamentoda gündem oluştura­bilmekte ve önerilerini en üst düzeyde dile getirebilmektedir. Halkın ihti­yaçlarını ve yönetimden taleplerini gözler önüne serme açısından önemli bir belge niteliği taşıyan raporlar, halk tarafından derlenmiş hak ve özgürlük isteklerinin bir demetidir. Bu işlev, temsili demokrasiyle işletilen parlamen­ter rejimlerin, doğrudan demokrasiye yaklaşmalarını sağlayacaktır. </a:t>
            </a:r>
          </a:p>
        </p:txBody>
      </p:sp>
      <p:sp>
        <p:nvSpPr>
          <p:cNvPr id="4" name="Slayt Numarası Yer Tutucusu 3"/>
          <p:cNvSpPr>
            <a:spLocks noGrp="1"/>
          </p:cNvSpPr>
          <p:nvPr>
            <p:ph type="sldNum" sz="quarter" idx="12"/>
          </p:nvPr>
        </p:nvSpPr>
        <p:spPr/>
        <p:txBody>
          <a:bodyPr/>
          <a:lstStyle/>
          <a:p>
            <a:fld id="{7974B577-CFEB-4B46-B130-52E2A79946E0}" type="slidenum">
              <a:rPr lang="tr-TR" smtClean="0"/>
              <a:t>22</a:t>
            </a:fld>
            <a:endParaRPr lang="tr-TR"/>
          </a:p>
        </p:txBody>
      </p:sp>
    </p:spTree>
    <p:extLst>
      <p:ext uri="{BB962C8B-B14F-4D97-AF65-F5344CB8AC3E}">
        <p14:creationId xmlns:p14="http://schemas.microsoft.com/office/powerpoint/2010/main" val="25093686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Ombudsman kurumu, birey-devlet ilişkilerinde diyalog yollarını açabilecek araçlarla donatılmıştır. Böy­lece bireylerin yönetime yabancılaşmasının önüne geçilecek ve yöneti­min demokratik meşruiyet katsayısı yükseltilecektir. </a:t>
            </a:r>
            <a:r>
              <a:rPr lang="tr-TR" dirty="0" smtClean="0"/>
              <a:t>Ombudsman</a:t>
            </a:r>
            <a:r>
              <a:rPr lang="tr-TR" dirty="0"/>
              <a:t>, devletin kendi kendisini sınırlama dene­mesidir. Devletin “</a:t>
            </a:r>
            <a:r>
              <a:rPr lang="tr-TR" dirty="0" err="1"/>
              <a:t>dev”leşen</a:t>
            </a:r>
            <a:r>
              <a:rPr lang="tr-TR" dirty="0"/>
              <a:t> gücünden, hak ve özgürlükler adına ve bireyler lehine fedakarlıkta bulunduğunun bir işaretidir. Bu çalışma sonucunda, ombudsmanın, demokratik hukuk devletinin yeniden yapılandırılması gerek­sinimini vurgulayarak “hukuk devletini hukukileştirmeyi” amaçlayan bir kurumsal girişim olduğu kanısına varılmıştır</a:t>
            </a:r>
          </a:p>
        </p:txBody>
      </p:sp>
      <p:sp>
        <p:nvSpPr>
          <p:cNvPr id="4" name="Slayt Numarası Yer Tutucusu 3"/>
          <p:cNvSpPr>
            <a:spLocks noGrp="1"/>
          </p:cNvSpPr>
          <p:nvPr>
            <p:ph type="sldNum" sz="quarter" idx="12"/>
          </p:nvPr>
        </p:nvSpPr>
        <p:spPr/>
        <p:txBody>
          <a:bodyPr/>
          <a:lstStyle/>
          <a:p>
            <a:fld id="{7974B577-CFEB-4B46-B130-52E2A79946E0}" type="slidenum">
              <a:rPr lang="tr-TR" smtClean="0"/>
              <a:t>23</a:t>
            </a:fld>
            <a:endParaRPr lang="tr-TR"/>
          </a:p>
        </p:txBody>
      </p:sp>
    </p:spTree>
    <p:extLst>
      <p:ext uri="{BB962C8B-B14F-4D97-AF65-F5344CB8AC3E}">
        <p14:creationId xmlns:p14="http://schemas.microsoft.com/office/powerpoint/2010/main" val="3450775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Kamu yönetimine dair bu üç özellik vatandaşlar açısından, bilgi isteme ve anlamlı, anlaşılır bilgi alma kapasitesine, faaliyetlerle ilgili bilgi ve belgelere ulaşma düzeyine ve karar alma mekanizmalarına katılma fırsatlarına bağlıdır (OECD, 2005: 29</a:t>
            </a:r>
            <a:r>
              <a:rPr lang="tr-TR" dirty="0" smtClean="0"/>
              <a:t>).</a:t>
            </a:r>
          </a:p>
          <a:p>
            <a:r>
              <a:rPr lang="tr-TR" dirty="0"/>
              <a:t>Kamu denetçiliği tam olarak bu tanımı kapsayan bir şekilde, yönetimin işleyişi ile ilgili vatandaşın istek ve şikâyetlerini iletebileceği, haklılığı görülürse, idare nezdinde işlemin düzeltilmesinin talep edilebileceği bir oluşumdur. Bu kurumsal oluşum, halkla ilişkilerin amaçlarına benzer bir şekilde, vatandaşın yönetim hakkında ne düşündüğünün, ne istediğinin bilinmesi ve sonuç olarak halkla işbirliği yapılmasını sağlayacak bir mekanizmadır.</a:t>
            </a:r>
          </a:p>
        </p:txBody>
      </p:sp>
      <p:sp>
        <p:nvSpPr>
          <p:cNvPr id="4" name="Slayt Numarası Yer Tutucusu 3"/>
          <p:cNvSpPr>
            <a:spLocks noGrp="1"/>
          </p:cNvSpPr>
          <p:nvPr>
            <p:ph type="sldNum" sz="quarter" idx="12"/>
          </p:nvPr>
        </p:nvSpPr>
        <p:spPr/>
        <p:txBody>
          <a:bodyPr/>
          <a:lstStyle/>
          <a:p>
            <a:fld id="{7974B577-CFEB-4B46-B130-52E2A79946E0}" type="slidenum">
              <a:rPr lang="tr-TR" smtClean="0"/>
              <a:t>3</a:t>
            </a:fld>
            <a:endParaRPr lang="tr-TR"/>
          </a:p>
        </p:txBody>
      </p:sp>
    </p:spTree>
    <p:extLst>
      <p:ext uri="{BB962C8B-B14F-4D97-AF65-F5344CB8AC3E}">
        <p14:creationId xmlns:p14="http://schemas.microsoft.com/office/powerpoint/2010/main" val="948517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Yaygın adıyla “ombudsmanlık” kurumu, günümüzde yüzü aşkın devlette vatandaşı özellikle kötü yönetime karşı koruma amacıyla kurulmuş ve halk denetçisi, kamu hakemi, arabulucu, medeni hakların savunucusu, parlamento komiseri gibi adlarla faaliyet göstermektedir. </a:t>
            </a:r>
          </a:p>
          <a:p>
            <a:r>
              <a:rPr lang="tr-TR" dirty="0" smtClean="0"/>
              <a:t>Hak ve özgürlüklerin özellikle idareye karşı korunmasının hedeflenmesi, kötü yönetime karşı kişilerin korunması, yine yerinde olmayan idarenin tasarrufları konusunda da inceleme yapabilmesi, uzlaşmaya davet edebilmesi ve çalışmalarında bağımsızlık, bu kurumun önde gelen özelliği olmuştur.</a:t>
            </a:r>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4</a:t>
            </a:fld>
            <a:endParaRPr lang="tr-TR"/>
          </a:p>
        </p:txBody>
      </p:sp>
    </p:spTree>
    <p:extLst>
      <p:ext uri="{BB962C8B-B14F-4D97-AF65-F5344CB8AC3E}">
        <p14:creationId xmlns:p14="http://schemas.microsoft.com/office/powerpoint/2010/main" val="117477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Çağdaş anlamda uygulamalarına ise İsveç tecrübesinin kaynaklık ettiğini söyleyebiliriz. Rusya’ya yenildiği için Osmanlı topraklarına sığınan İsveç Kralı 12. Charles (Kızılbaş Şarl) hakimleri ve Kral adına hareket edenleri denetlemek üzere bir fermanla 1713 yılında bir kişiyi atamıştır. İsveç Kralının Osmanlı Devletinde kamu denetçiliğine benzer olan Kadı-</a:t>
            </a:r>
            <a:r>
              <a:rPr lang="tr-TR" dirty="0" err="1" smtClean="0"/>
              <a:t>ul</a:t>
            </a:r>
            <a:r>
              <a:rPr lang="tr-TR" dirty="0" smtClean="0"/>
              <a:t> </a:t>
            </a:r>
            <a:r>
              <a:rPr lang="tr-TR" dirty="0" err="1" smtClean="0"/>
              <a:t>Kuzat</a:t>
            </a:r>
            <a:r>
              <a:rPr lang="tr-TR" dirty="0" smtClean="0"/>
              <a:t> adlı kurumunun varlığından esinlenerek bu uygulamaya gittiği ifade edilmektedir.</a:t>
            </a:r>
            <a:endParaRPr lang="tr-TR" dirty="0"/>
          </a:p>
        </p:txBody>
      </p:sp>
      <p:sp>
        <p:nvSpPr>
          <p:cNvPr id="4" name="Slayt Numarası Yer Tutucusu 3"/>
          <p:cNvSpPr>
            <a:spLocks noGrp="1"/>
          </p:cNvSpPr>
          <p:nvPr>
            <p:ph type="sldNum" sz="quarter" idx="12"/>
          </p:nvPr>
        </p:nvSpPr>
        <p:spPr/>
        <p:txBody>
          <a:bodyPr/>
          <a:lstStyle/>
          <a:p>
            <a:fld id="{7974B577-CFEB-4B46-B130-52E2A79946E0}" type="slidenum">
              <a:rPr lang="tr-TR" smtClean="0"/>
              <a:t>5</a:t>
            </a:fld>
            <a:endParaRPr lang="tr-TR"/>
          </a:p>
        </p:txBody>
      </p:sp>
    </p:spTree>
    <p:extLst>
      <p:ext uri="{BB962C8B-B14F-4D97-AF65-F5344CB8AC3E}">
        <p14:creationId xmlns:p14="http://schemas.microsoft.com/office/powerpoint/2010/main" val="973057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Kamu denetçisi, </a:t>
            </a:r>
            <a:r>
              <a:rPr lang="tr-TR" dirty="0"/>
              <a:t>ilke itibariyle parlamento tarafından atanan, ancak hükümete karşı olduğu kadar parlamentoya karşı da bağımsız olan, yönetimin mağdur ettiği bireylerin hiçbir şekle bağlı olmaksızın yaptıkları şikayetler üzerine harekete geçen, geniş bir soruşturma ve araştırma yetkisi ile donatılmış olan, yönetimin yaptığı haksızlıkları ortaya koymak, takdir yetkisinin kötüye kullanılmasını engellemek, mevzuata saygılı olmayı ve uygun hareket etmeyi temin etmek, </a:t>
            </a:r>
            <a:r>
              <a:rPr lang="tr-TR" dirty="0" err="1"/>
              <a:t>icrai</a:t>
            </a:r>
            <a:r>
              <a:rPr lang="tr-TR" dirty="0"/>
              <a:t> karakter taşımayan önerilerde bulunmak, hakkaniyet tedbirleri salık vermek ve nihayet kamu hizmetlerinin daha iyi görülmesi için gerekli reformların yapılması önerilerinde bulunmak amaçlarını güden bir ya da bir kaç kamu görevlisidir.</a:t>
            </a:r>
          </a:p>
        </p:txBody>
      </p:sp>
      <p:sp>
        <p:nvSpPr>
          <p:cNvPr id="4" name="Slayt Numarası Yer Tutucusu 3"/>
          <p:cNvSpPr>
            <a:spLocks noGrp="1"/>
          </p:cNvSpPr>
          <p:nvPr>
            <p:ph type="sldNum" sz="quarter" idx="12"/>
          </p:nvPr>
        </p:nvSpPr>
        <p:spPr/>
        <p:txBody>
          <a:bodyPr/>
          <a:lstStyle/>
          <a:p>
            <a:fld id="{7974B577-CFEB-4B46-B130-52E2A79946E0}" type="slidenum">
              <a:rPr lang="tr-TR" smtClean="0"/>
              <a:t>6</a:t>
            </a:fld>
            <a:endParaRPr lang="tr-TR"/>
          </a:p>
        </p:txBody>
      </p:sp>
    </p:spTree>
    <p:extLst>
      <p:ext uri="{BB962C8B-B14F-4D97-AF65-F5344CB8AC3E}">
        <p14:creationId xmlns:p14="http://schemas.microsoft.com/office/powerpoint/2010/main" val="371238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Ombudsmanın görevi kamu otoriteleri ile bireyler arasındaki ilişkiler nedeniyle ortaya çıkan sorunlarla ilgilenmektir. Ombudsman, kamu yönetimine karşı bireylerin şikayetlerini kabul etmekte ve ortaya çıkan sorunlara bir çözüm getirme çabasına girişmektedir. Kamu otoriteleri hep birlikte yada seçenekli olarak, (Devlet, yerel yönetimler ve bağımsız kamu yönetim ve müesseseleri) ombudsmanın görev alanına girmektedir.</a:t>
            </a:r>
          </a:p>
        </p:txBody>
      </p:sp>
      <p:sp>
        <p:nvSpPr>
          <p:cNvPr id="4" name="Slayt Numarası Yer Tutucusu 3"/>
          <p:cNvSpPr>
            <a:spLocks noGrp="1"/>
          </p:cNvSpPr>
          <p:nvPr>
            <p:ph type="sldNum" sz="quarter" idx="12"/>
          </p:nvPr>
        </p:nvSpPr>
        <p:spPr/>
        <p:txBody>
          <a:bodyPr/>
          <a:lstStyle/>
          <a:p>
            <a:fld id="{7974B577-CFEB-4B46-B130-52E2A79946E0}" type="slidenum">
              <a:rPr lang="tr-TR" smtClean="0"/>
              <a:t>7</a:t>
            </a:fld>
            <a:endParaRPr lang="tr-TR"/>
          </a:p>
        </p:txBody>
      </p:sp>
    </p:spTree>
    <p:extLst>
      <p:ext uri="{BB962C8B-B14F-4D97-AF65-F5344CB8AC3E}">
        <p14:creationId xmlns:p14="http://schemas.microsoft.com/office/powerpoint/2010/main" val="1074793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996720"/>
          </a:xfrm>
        </p:spPr>
        <p:txBody>
          <a:bodyPr/>
          <a:lstStyle/>
          <a:p>
            <a:r>
              <a:rPr lang="tr-TR" dirty="0" smtClean="0"/>
              <a:t>Türkiye’deki tartışmalar</a:t>
            </a:r>
            <a:endParaRPr lang="tr-TR" dirty="0"/>
          </a:p>
        </p:txBody>
      </p:sp>
      <p:sp>
        <p:nvSpPr>
          <p:cNvPr id="3" name="İçerik Yer Tutucusu 2"/>
          <p:cNvSpPr>
            <a:spLocks noGrp="1"/>
          </p:cNvSpPr>
          <p:nvPr>
            <p:ph idx="1"/>
          </p:nvPr>
        </p:nvSpPr>
        <p:spPr>
          <a:xfrm>
            <a:off x="457200" y="1935480"/>
            <a:ext cx="8229600" cy="4517856"/>
          </a:xfrm>
        </p:spPr>
        <p:txBody>
          <a:bodyPr>
            <a:normAutofit fontScale="70000" lnSpcReduction="20000"/>
          </a:bodyPr>
          <a:lstStyle/>
          <a:p>
            <a:r>
              <a:rPr lang="tr-TR" dirty="0" smtClean="0"/>
              <a:t>Dördüncü </a:t>
            </a:r>
            <a:r>
              <a:rPr lang="tr-TR" dirty="0"/>
              <a:t>Beş Yıllık Kalkınma </a:t>
            </a:r>
            <a:r>
              <a:rPr lang="tr-TR" dirty="0" smtClean="0"/>
              <a:t>Planında ‘</a:t>
            </a:r>
            <a:r>
              <a:rPr lang="tr-TR" dirty="0"/>
              <a:t>Devlet Avukatlığı </a:t>
            </a:r>
            <a:r>
              <a:rPr lang="tr-TR" dirty="0" smtClean="0"/>
              <a:t>Kurumu’ oluşturulmasını </a:t>
            </a:r>
            <a:r>
              <a:rPr lang="tr-TR" dirty="0"/>
              <a:t>önermiştir (DPT, 1979: 484</a:t>
            </a:r>
            <a:r>
              <a:rPr lang="tr-TR" dirty="0" smtClean="0"/>
              <a:t>).</a:t>
            </a:r>
          </a:p>
          <a:p>
            <a:r>
              <a:rPr lang="tr-TR" dirty="0"/>
              <a:t>1982 Anayasası yürürlüğe girmeden önce Ankara Üniversitesi Hukuk ve Siyasal Bilgiler Fakülteleri öğretim üyelerinin hazırlamış olduğu ‘Gerekçeli Anayasa Önerisi’ içinde Kamu Denetçiliği Kurulu (m. 144b) oluşturulması </a:t>
            </a:r>
            <a:r>
              <a:rPr lang="tr-TR" dirty="0" smtClean="0"/>
              <a:t>önerilmiştir (</a:t>
            </a:r>
            <a:r>
              <a:rPr lang="tr-TR" dirty="0"/>
              <a:t>A.Ü. Hukuk ve SBF Öğretim Üyeleri, 1982: 137-138</a:t>
            </a:r>
            <a:r>
              <a:rPr lang="tr-TR" dirty="0" smtClean="0"/>
              <a:t>).</a:t>
            </a:r>
          </a:p>
          <a:p>
            <a:r>
              <a:rPr lang="tr-TR" dirty="0"/>
              <a:t>TODAİE tarafından 1991 yılında yayınlanan KAYA (Kamu Yönetimi Araştırma Projesi) içinde </a:t>
            </a:r>
            <a:r>
              <a:rPr lang="tr-TR" dirty="0" smtClean="0"/>
              <a:t>Devlet </a:t>
            </a:r>
            <a:r>
              <a:rPr lang="tr-TR" dirty="0"/>
              <a:t>Denetleme Kurulunun da bir kamu denetçisi (ombudsman) olarak işlev </a:t>
            </a:r>
            <a:r>
              <a:rPr lang="tr-TR" dirty="0" smtClean="0"/>
              <a:t>görmesi önerilmiştir.</a:t>
            </a:r>
          </a:p>
          <a:p>
            <a:r>
              <a:rPr lang="tr-TR" dirty="0"/>
              <a:t>Yedinci Beş Yıllık Kalkınma Planı, “Yönetim-birey ilişkilerinde karşılaşılan uyuşmazlıkların etkin ve hızlı bir şekilde çözümü amacıyla; yargının katı işleyiş kurallarına bağlı oluşu ve zaman alıcı işlemesi gerçeği karşısında, yönetimi yargı dışında denetleyen ama yönetime de bağlı olmayan bir denetim sistemi ihtiyacı sonucunda ortaya çıkmış olan ve Avrupa Birliğinin kendi bünyesinde ve üye ülkelerin çoğunda da bulunan, halkın şikayetleriyle ilgilenen bir Kamu Denetçisi (ombudsman) sisteminin Türkiye’de de kurulması sağlanacaktır” şeklinde kamu denetçiliğinin gerekli bir örgütlenme olduğunu ifade etmiştir. (DPT, 1995: 117) </a:t>
            </a:r>
          </a:p>
        </p:txBody>
      </p:sp>
      <p:sp>
        <p:nvSpPr>
          <p:cNvPr id="4" name="Slayt Numarası Yer Tutucusu 3"/>
          <p:cNvSpPr>
            <a:spLocks noGrp="1"/>
          </p:cNvSpPr>
          <p:nvPr>
            <p:ph type="sldNum" sz="quarter" idx="12"/>
          </p:nvPr>
        </p:nvSpPr>
        <p:spPr/>
        <p:txBody>
          <a:bodyPr/>
          <a:lstStyle/>
          <a:p>
            <a:fld id="{7974B577-CFEB-4B46-B130-52E2A79946E0}" type="slidenum">
              <a:rPr lang="tr-TR" smtClean="0"/>
              <a:t>8</a:t>
            </a:fld>
            <a:endParaRPr lang="tr-TR"/>
          </a:p>
        </p:txBody>
      </p:sp>
    </p:spTree>
    <p:extLst>
      <p:ext uri="{BB962C8B-B14F-4D97-AF65-F5344CB8AC3E}">
        <p14:creationId xmlns:p14="http://schemas.microsoft.com/office/powerpoint/2010/main" val="2183282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55. Hükümet döneminde Avrupa Birliği uyum sürecinde, Adalet Bakanlığı bünyesinde bir komisyon kurulmasıyla olmuştur. Oluşturulan Ombudsman Yasa Tasarısı Taslağı Hazırlama Komisyonu, 12 Ağustos 1998 tarihinde ‘Yurttaş Sözcülüğü Kanun Tasarısını’ hazırlamış, ‘Kamu Denetçiliği Kurumu Kanun Tasarısı adıyla Bakanlar Kurulu’na sunulmuştur, </a:t>
            </a:r>
            <a:r>
              <a:rPr lang="tr-TR" dirty="0" smtClean="0"/>
              <a:t>tasarı kadük olmuştur.</a:t>
            </a:r>
          </a:p>
          <a:p>
            <a:r>
              <a:rPr lang="tr-TR" dirty="0"/>
              <a:t>Uzun Vadeli Strateji ve Sekizinci Beş Yıllık Kalkınma Planı, kamu denetçiliği mekanizmasını yine gündeme getirmiş ve bir hedef olarak ortaya koymuştur. “Kamu yönetimi-vatandaş ilişkilerinde karşılaşılan uyuşmazlıkların etkin ve hızlı bir şekilde çözümü amacıyla, halkın şikayetleriyle ilgili konularda, yönetimi denetleyen ama yönetime bağlı olmayan bir Kamu Denetçisi (ombudsman) sistemi kurulacaktır.</a:t>
            </a:r>
          </a:p>
        </p:txBody>
      </p:sp>
      <p:sp>
        <p:nvSpPr>
          <p:cNvPr id="4" name="Slayt Numarası Yer Tutucusu 3"/>
          <p:cNvSpPr>
            <a:spLocks noGrp="1"/>
          </p:cNvSpPr>
          <p:nvPr>
            <p:ph type="sldNum" sz="quarter" idx="12"/>
          </p:nvPr>
        </p:nvSpPr>
        <p:spPr/>
        <p:txBody>
          <a:bodyPr/>
          <a:lstStyle/>
          <a:p>
            <a:fld id="{7974B577-CFEB-4B46-B130-52E2A79946E0}" type="slidenum">
              <a:rPr lang="tr-TR" smtClean="0"/>
              <a:t>9</a:t>
            </a:fld>
            <a:endParaRPr lang="tr-TR"/>
          </a:p>
        </p:txBody>
      </p:sp>
    </p:spTree>
    <p:extLst>
      <p:ext uri="{BB962C8B-B14F-4D97-AF65-F5344CB8AC3E}">
        <p14:creationId xmlns:p14="http://schemas.microsoft.com/office/powerpoint/2010/main" val="2422581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301</TotalTime>
  <Words>2121</Words>
  <Application>Microsoft Office PowerPoint</Application>
  <PresentationFormat>Ekran Gösterisi (4:3)</PresentationFormat>
  <Paragraphs>93</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Akış</vt:lpstr>
      <vt:lpstr>Kamu Denetçiliği</vt:lpstr>
      <vt:lpstr>PowerPoint Sunusu</vt:lpstr>
      <vt:lpstr>PowerPoint Sunusu</vt:lpstr>
      <vt:lpstr>PowerPoint Sunusu</vt:lpstr>
      <vt:lpstr>PowerPoint Sunusu</vt:lpstr>
      <vt:lpstr>PowerPoint Sunusu</vt:lpstr>
      <vt:lpstr>PowerPoint Sunusu</vt:lpstr>
      <vt:lpstr>Türkiye’deki tartışmalar</vt:lpstr>
      <vt:lpstr>PowerPoint Sunusu</vt:lpstr>
      <vt:lpstr>PowerPoint Sunusu</vt:lpstr>
      <vt:lpstr>PowerPoint Sunusu</vt:lpstr>
      <vt:lpstr>Anayasa mad. 74</vt:lpstr>
      <vt:lpstr>Kuruluş</vt:lpstr>
      <vt:lpstr>Amaç</vt:lpstr>
      <vt:lpstr>Kapsam</vt:lpstr>
      <vt:lpstr>Başvuru</vt:lpstr>
      <vt:lpstr> KAMU DENETÇİLİĞİ KURUMU KANUNUNUN UYGULANMASINA İLİŞKİN USUL VE ESASLAR HAKKINDA YÖNETMELİK R.G.: 28.03.2013/28601 </vt:lpstr>
      <vt:lpstr>PowerPoint Sunusu</vt:lpstr>
      <vt:lpstr>Kurumun kararları</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Denetçiliği</dc:title>
  <dc:creator>aslı</dc:creator>
  <cp:lastModifiedBy>aslı</cp:lastModifiedBy>
  <cp:revision>18</cp:revision>
  <cp:lastPrinted>2015-02-20T12:42:45Z</cp:lastPrinted>
  <dcterms:created xsi:type="dcterms:W3CDTF">2014-04-18T08:34:06Z</dcterms:created>
  <dcterms:modified xsi:type="dcterms:W3CDTF">2015-02-20T12:44:01Z</dcterms:modified>
</cp:coreProperties>
</file>