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42612B0F-5858-442A-A0F5-3FB31467F4D4}"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A63522-C8C8-434A-B527-549116AFDA2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2612B0F-5858-442A-A0F5-3FB31467F4D4}"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A63522-C8C8-434A-B527-549116AFDA2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2612B0F-5858-442A-A0F5-3FB31467F4D4}"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A63522-C8C8-434A-B527-549116AFDA2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2612B0F-5858-442A-A0F5-3FB31467F4D4}"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A63522-C8C8-434A-B527-549116AFDA2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42612B0F-5858-442A-A0F5-3FB31467F4D4}"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A63522-C8C8-434A-B527-549116AFDA2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42612B0F-5858-442A-A0F5-3FB31467F4D4}"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4A63522-C8C8-434A-B527-549116AFDA2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42612B0F-5858-442A-A0F5-3FB31467F4D4}" type="datetimeFigureOut">
              <a:rPr lang="tr-TR" smtClean="0"/>
              <a:t>7.05.2020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4A63522-C8C8-434A-B527-549116AFDA2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42612B0F-5858-442A-A0F5-3FB31467F4D4}" type="datetimeFigureOut">
              <a:rPr lang="tr-TR" smtClean="0"/>
              <a:t>7.05.2020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4A63522-C8C8-434A-B527-549116AFDA2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2612B0F-5858-442A-A0F5-3FB31467F4D4}" type="datetimeFigureOut">
              <a:rPr lang="tr-TR" smtClean="0"/>
              <a:t>7.05.2020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4A63522-C8C8-434A-B527-549116AFDA2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2612B0F-5858-442A-A0F5-3FB31467F4D4}"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4A63522-C8C8-434A-B527-549116AFDA2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2612B0F-5858-442A-A0F5-3FB31467F4D4}"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4A63522-C8C8-434A-B527-549116AFDA2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612B0F-5858-442A-A0F5-3FB31467F4D4}" type="datetimeFigureOut">
              <a:rPr lang="tr-TR" smtClean="0"/>
              <a:t>7.05.2020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A63522-C8C8-434A-B527-549116AFDA2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Anadolu Selçuklu Devleti’nin Yükseliş Süreci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289451"/>
          </a:xfrm>
        </p:spPr>
        <p:txBody>
          <a:bodyPr/>
          <a:lstStyle/>
          <a:p>
            <a:r>
              <a:rPr lang="tr-TR" dirty="0" smtClean="0"/>
              <a:t>I. </a:t>
            </a:r>
            <a:r>
              <a:rPr lang="tr-TR" dirty="0" err="1" smtClean="0"/>
              <a:t>İzzeddin</a:t>
            </a:r>
            <a:r>
              <a:rPr lang="tr-TR" dirty="0" smtClean="0"/>
              <a:t> Keykavus’un yerine tahta kardeşi I. </a:t>
            </a:r>
            <a:r>
              <a:rPr lang="tr-TR" dirty="0" err="1" smtClean="0"/>
              <a:t>Aleaddin</a:t>
            </a:r>
            <a:r>
              <a:rPr lang="tr-TR" dirty="0" smtClean="0"/>
              <a:t> </a:t>
            </a:r>
            <a:r>
              <a:rPr lang="tr-TR" dirty="0" err="1" smtClean="0"/>
              <a:t>Keykubat</a:t>
            </a:r>
            <a:r>
              <a:rPr lang="tr-TR" dirty="0" smtClean="0"/>
              <a:t> geçti. </a:t>
            </a:r>
            <a:r>
              <a:rPr lang="tr-TR" dirty="0" err="1" smtClean="0"/>
              <a:t>Keykubat’ın</a:t>
            </a:r>
            <a:r>
              <a:rPr lang="tr-TR" dirty="0" smtClean="0"/>
              <a:t> hakimiyet devrin başından sonuna değin Anadolu Selçuklu </a:t>
            </a:r>
            <a:r>
              <a:rPr lang="tr-TR" dirty="0" err="1" smtClean="0"/>
              <a:t>hakimiyeti’nin</a:t>
            </a:r>
            <a:r>
              <a:rPr lang="tr-TR" dirty="0" smtClean="0"/>
              <a:t> en parlak  devirleridir. </a:t>
            </a:r>
            <a:r>
              <a:rPr lang="tr-TR" dirty="0" err="1" smtClean="0"/>
              <a:t>Keykubad’ın</a:t>
            </a:r>
            <a:r>
              <a:rPr lang="tr-TR" dirty="0" smtClean="0"/>
              <a:t> ilk faaliyetlerinden biri, </a:t>
            </a:r>
            <a:r>
              <a:rPr lang="tr-TR" dirty="0" err="1" smtClean="0"/>
              <a:t>Latinler’in</a:t>
            </a:r>
            <a:r>
              <a:rPr lang="tr-TR" dirty="0" smtClean="0"/>
              <a:t> elinde bulunan </a:t>
            </a:r>
            <a:r>
              <a:rPr lang="tr-TR" dirty="0" err="1" smtClean="0"/>
              <a:t>Kalonoros</a:t>
            </a:r>
            <a:r>
              <a:rPr lang="tr-TR" dirty="0" smtClean="0"/>
              <a:t>  Kalesi’ni 1222 senesinde ele geçirmesi olmuştur.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229600" cy="5217443"/>
          </a:xfrm>
        </p:spPr>
        <p:txBody>
          <a:bodyPr/>
          <a:lstStyle/>
          <a:p>
            <a:r>
              <a:rPr lang="tr-TR" dirty="0" smtClean="0"/>
              <a:t>Kalenin fethi ertesinde adı </a:t>
            </a:r>
            <a:r>
              <a:rPr lang="tr-TR" dirty="0" err="1" smtClean="0"/>
              <a:t>Alaîye</a:t>
            </a:r>
            <a:r>
              <a:rPr lang="tr-TR" dirty="0" smtClean="0"/>
              <a:t> olarak değiştirilmiştir. Kale bundan böyle Alaeddin </a:t>
            </a:r>
            <a:r>
              <a:rPr lang="tr-TR" dirty="0" err="1" smtClean="0"/>
              <a:t>Keykubad’ın</a:t>
            </a:r>
            <a:r>
              <a:rPr lang="tr-TR" dirty="0" smtClean="0"/>
              <a:t> yazlık olarak sarayı olarak kullanılacaktır. Selçuklu Devleti’nin coğrafyanın kaderini tayin eden birçok kararı bu kalede alınmıştır.  </a:t>
            </a:r>
            <a:r>
              <a:rPr lang="tr-TR" dirty="0" err="1" smtClean="0"/>
              <a:t>Selçuklular’ın</a:t>
            </a:r>
            <a:r>
              <a:rPr lang="tr-TR" dirty="0" smtClean="0"/>
              <a:t> denizlerdeki hakimiyetini işlevsel ve daimi kılmak için </a:t>
            </a:r>
            <a:r>
              <a:rPr lang="tr-TR" dirty="0" err="1" smtClean="0"/>
              <a:t>Alaîye’de</a:t>
            </a:r>
            <a:r>
              <a:rPr lang="tr-TR" dirty="0" smtClean="0"/>
              <a:t> bir tersane inşa edilmiştir.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289451"/>
          </a:xfrm>
        </p:spPr>
        <p:txBody>
          <a:bodyPr/>
          <a:lstStyle/>
          <a:p>
            <a:r>
              <a:rPr lang="tr-TR" dirty="0" smtClean="0"/>
              <a:t>Anadolu Yarımadasını aşan Selçuklu hakimiyetinin bir diğer göstergesi, Karadeniz’in karşı yakasındaki </a:t>
            </a:r>
            <a:r>
              <a:rPr lang="tr-TR" dirty="0" err="1" smtClean="0"/>
              <a:t>Suğdak</a:t>
            </a:r>
            <a:r>
              <a:rPr lang="tr-TR" dirty="0" smtClean="0"/>
              <a:t> Limanı’nın </a:t>
            </a:r>
            <a:r>
              <a:rPr lang="tr-TR" dirty="0" err="1" smtClean="0"/>
              <a:t>Hüsameddin</a:t>
            </a:r>
            <a:r>
              <a:rPr lang="tr-TR" dirty="0" smtClean="0"/>
              <a:t> Çoban </a:t>
            </a:r>
            <a:r>
              <a:rPr lang="tr-TR" dirty="0" err="1" smtClean="0"/>
              <a:t>komutasın’daki</a:t>
            </a:r>
            <a:r>
              <a:rPr lang="tr-TR" dirty="0" smtClean="0"/>
              <a:t> Selçuklu birlikleri tarafından 1224 senesinde fethedilmesidir. Uzun süreli bir hakimiyet düşüncesi neticesinde </a:t>
            </a:r>
            <a:r>
              <a:rPr lang="tr-TR" dirty="0" err="1" smtClean="0"/>
              <a:t>Suğdak’ta</a:t>
            </a:r>
            <a:r>
              <a:rPr lang="tr-TR" dirty="0" smtClean="0"/>
              <a:t> bir cami inşa edilmiş ve kayda değer sayıda görevli şehre yerleştirilmişti.r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80728"/>
            <a:ext cx="8229600" cy="5145435"/>
          </a:xfrm>
        </p:spPr>
        <p:txBody>
          <a:bodyPr/>
          <a:lstStyle/>
          <a:p>
            <a:r>
              <a:rPr lang="tr-TR" dirty="0" smtClean="0"/>
              <a:t>Alaeddin </a:t>
            </a:r>
            <a:r>
              <a:rPr lang="tr-TR" dirty="0" err="1" smtClean="0"/>
              <a:t>Keykubad’ın</a:t>
            </a:r>
            <a:r>
              <a:rPr lang="tr-TR" dirty="0" smtClean="0"/>
              <a:t> askeri faaliyetleri neticesinde asıl başarı kazandığı saha, Doğu Anadolu olmuştur. İslam Dünyası’nda yeni bir güç olarak yükselen </a:t>
            </a:r>
            <a:r>
              <a:rPr lang="tr-TR" dirty="0" err="1" smtClean="0"/>
              <a:t>Selahaddin</a:t>
            </a:r>
            <a:r>
              <a:rPr lang="tr-TR" dirty="0" smtClean="0"/>
              <a:t> </a:t>
            </a:r>
            <a:r>
              <a:rPr lang="tr-TR" dirty="0" err="1" smtClean="0"/>
              <a:t>Eyyubi’nin</a:t>
            </a:r>
            <a:r>
              <a:rPr lang="tr-TR" dirty="0" smtClean="0"/>
              <a:t> de etkinlik gösterdiği bu sahada, I. Alaeddin </a:t>
            </a:r>
            <a:r>
              <a:rPr lang="tr-TR" dirty="0" err="1" smtClean="0"/>
              <a:t>Keykubad’ın</a:t>
            </a:r>
            <a:r>
              <a:rPr lang="tr-TR" dirty="0" smtClean="0"/>
              <a:t> devletinin sınırlarını Erzurum şehrinin ötesine Van’a kadar uzanacak kadar genişletmiş olması oldukça mühimdir.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8229600" cy="5361459"/>
          </a:xfrm>
        </p:spPr>
        <p:txBody>
          <a:bodyPr/>
          <a:lstStyle/>
          <a:p>
            <a:r>
              <a:rPr lang="tr-TR" dirty="0" smtClean="0"/>
              <a:t>Anadolu’daki egemenliğini kesin bir şekilde tesis etmiş bulunan Anadolu Selçuklu Devleti, İslam Alemi’nin önde gelen devletlerinden biri olarak uluslar arası mücadelelere hazır vaziyetteydi. Ancak saldırgan bir tutum yerine barışçıl yöntemlerle hakimiyet sahasını genişletmek gayretindeydi. Bu amaçla ticari ve kültürel faaliyetler ön planda tutuluyor, son çare olarak hayatı aksattığı tüm birikimleri heba eden savaşa başvuruluyordu.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229600" cy="5217443"/>
          </a:xfrm>
        </p:spPr>
        <p:txBody>
          <a:bodyPr/>
          <a:lstStyle/>
          <a:p>
            <a:r>
              <a:rPr lang="tr-TR" dirty="0" smtClean="0"/>
              <a:t>I. </a:t>
            </a:r>
            <a:r>
              <a:rPr lang="tr-TR" dirty="0" err="1" smtClean="0"/>
              <a:t>Aleaddin</a:t>
            </a:r>
            <a:r>
              <a:rPr lang="tr-TR" dirty="0" smtClean="0"/>
              <a:t> </a:t>
            </a:r>
            <a:r>
              <a:rPr lang="tr-TR" dirty="0" err="1" smtClean="0"/>
              <a:t>Keykubad’ın</a:t>
            </a:r>
            <a:r>
              <a:rPr lang="tr-TR" dirty="0" smtClean="0"/>
              <a:t> yıkmaktan ziyade yaşatmaya ve her türlü inkişafa verdiği önem, bölgede hakim güçlerle kurduğu iletişimde somutlaşmaktadır. </a:t>
            </a:r>
            <a:r>
              <a:rPr lang="tr-TR" dirty="0" err="1" smtClean="0"/>
              <a:t>Eyyubi</a:t>
            </a:r>
            <a:r>
              <a:rPr lang="tr-TR" dirty="0" smtClean="0"/>
              <a:t> Devleti ile her fırsatta diplomatik çözümlere başvurmaktan kaçınmayan I. </a:t>
            </a:r>
            <a:r>
              <a:rPr lang="tr-TR" dirty="0" err="1" smtClean="0"/>
              <a:t>Aleaddin</a:t>
            </a:r>
            <a:r>
              <a:rPr lang="tr-TR" dirty="0" smtClean="0"/>
              <a:t> </a:t>
            </a:r>
            <a:r>
              <a:rPr lang="tr-TR" dirty="0" err="1" smtClean="0"/>
              <a:t>Keykubad</a:t>
            </a:r>
            <a:r>
              <a:rPr lang="tr-TR" dirty="0" smtClean="0"/>
              <a:t>, benzer şekilde </a:t>
            </a:r>
            <a:r>
              <a:rPr lang="tr-TR" dirty="0" err="1" smtClean="0"/>
              <a:t>Harzemşah</a:t>
            </a:r>
            <a:r>
              <a:rPr lang="tr-TR" dirty="0" smtClean="0"/>
              <a:t> Devleti ile ve ufukta henüz ortaya çıkan Moğol tehdidine karşı da aynı tutumu göstermiş, diyalog kapısını her daim açık tutmuştur.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endParaRPr lang="tr-TR"/>
          </a:p>
        </p:txBody>
      </p:sp>
      <p:sp>
        <p:nvSpPr>
          <p:cNvPr id="3" name="2 Alt Başlık"/>
          <p:cNvSpPr>
            <a:spLocks noGrp="1"/>
          </p:cNvSpPr>
          <p:nvPr>
            <p:ph type="subTitle" idx="1"/>
          </p:nvPr>
        </p:nvSpPr>
        <p:spPr/>
        <p:txBody>
          <a:bodyPr/>
          <a:lstStyle/>
          <a:p>
            <a:endParaRPr lang="tr-TR" dirty="0"/>
          </a:p>
        </p:txBody>
      </p:sp>
      <p:pic>
        <p:nvPicPr>
          <p:cNvPr id="4" name="3 Resim" descr="anadolu-selcuklu-devleti-haritasi.jpg"/>
          <p:cNvPicPr>
            <a:picLocks noChangeAspect="1"/>
          </p:cNvPicPr>
          <p:nvPr/>
        </p:nvPicPr>
        <p:blipFill>
          <a:blip r:embed="rId2" cstate="print"/>
          <a:stretch>
            <a:fillRect/>
          </a:stretch>
        </p:blipFill>
        <p:spPr>
          <a:xfrm>
            <a:off x="755576" y="764704"/>
            <a:ext cx="7704856" cy="5328592"/>
          </a:xfrm>
          <a:prstGeom prst="rect">
            <a:avLst/>
          </a:prstGeom>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300</Words>
  <Application>Microsoft Office PowerPoint</Application>
  <PresentationFormat>Ekran Gösterisi (4:3)</PresentationFormat>
  <Paragraphs>7</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Anadolu Selçuklu Devleti’nin Yükseliş Süreci</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admin</dc:creator>
  <cp:lastModifiedBy>admin</cp:lastModifiedBy>
  <cp:revision>4</cp:revision>
  <dcterms:created xsi:type="dcterms:W3CDTF">2020-05-07T19:26:40Z</dcterms:created>
  <dcterms:modified xsi:type="dcterms:W3CDTF">2020-05-07T20:21:56Z</dcterms:modified>
</cp:coreProperties>
</file>