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1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22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991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838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559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982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711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2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729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64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0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106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0094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9304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83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11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85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00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06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03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65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67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0494-EFC5-4E58-8971-15DCE61518BB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B9D02-BFFB-45FC-B02B-E1A4006273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955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69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b="1">
                <a:solidFill>
                  <a:srgbClr val="FF0000"/>
                </a:solidFill>
              </a:rPr>
              <a:t>Mikroorganizmaların Vücutta Yayılması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Hücrelerarası yayılma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 i="1">
                <a:solidFill>
                  <a:srgbClr val="FFFF00"/>
                </a:solidFill>
              </a:rPr>
              <a:t>Salmonella</a:t>
            </a:r>
            <a:r>
              <a:rPr lang="tr-TR" altLang="tr-TR" sz="2000" b="1">
                <a:solidFill>
                  <a:srgbClr val="FFFF00"/>
                </a:solidFill>
              </a:rPr>
              <a:t> </a:t>
            </a:r>
            <a:r>
              <a:rPr lang="tr-TR" altLang="tr-TR" sz="2000" b="1" i="1">
                <a:solidFill>
                  <a:srgbClr val="FFFF00"/>
                </a:solidFill>
              </a:rPr>
              <a:t>typhi</a:t>
            </a:r>
            <a:r>
              <a:rPr lang="tr-TR" altLang="tr-TR" sz="2000" b="1">
                <a:solidFill>
                  <a:srgbClr val="FFFF00"/>
                </a:solidFill>
              </a:rPr>
              <a:t>’nin bağırsak hücrelerine yayılması, deride bulunan stafilokok ve streptokoklar, karaciğer lezyonlarındaki tüberküloz etkenleri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Fagositik hücrelerle yayılma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Tüberküloz olgularındaki metastaz olay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Kan yoluyla yayılma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 i="1">
                <a:solidFill>
                  <a:srgbClr val="FFFF00"/>
                </a:solidFill>
              </a:rPr>
              <a:t>B. abortus</a:t>
            </a:r>
            <a:r>
              <a:rPr lang="tr-TR" altLang="tr-TR" sz="2000" b="1">
                <a:solidFill>
                  <a:srgbClr val="FFFF00"/>
                </a:solidFill>
              </a:rPr>
              <a:t> ve </a:t>
            </a:r>
            <a:r>
              <a:rPr lang="tr-TR" altLang="tr-TR" sz="2000" b="1" i="1">
                <a:solidFill>
                  <a:srgbClr val="FFFF00"/>
                </a:solidFill>
              </a:rPr>
              <a:t>C. fetus subsp fetus</a:t>
            </a:r>
            <a:r>
              <a:rPr lang="tr-TR" altLang="tr-TR" sz="2000" b="1">
                <a:solidFill>
                  <a:srgbClr val="FFFF00"/>
                </a:solidFill>
              </a:rPr>
              <a:t> (yayılma)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 i="1">
                <a:solidFill>
                  <a:srgbClr val="FFFF00"/>
                </a:solidFill>
              </a:rPr>
              <a:t>P. multocida</a:t>
            </a:r>
            <a:r>
              <a:rPr lang="tr-TR" altLang="tr-TR" sz="2000" b="1">
                <a:solidFill>
                  <a:srgbClr val="FFFF00"/>
                </a:solidFill>
              </a:rPr>
              <a:t> (hem yayılma hem de üreme)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Lenf yoluyla yayılma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 i="1">
                <a:solidFill>
                  <a:srgbClr val="FFFF00"/>
                </a:solidFill>
              </a:rPr>
              <a:t>Francisella tularensis, Corynebacterium pseudotuberculosis ovis</a:t>
            </a:r>
            <a:endParaRPr lang="tr-TR" altLang="tr-TR" sz="2000" b="1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altLang="tr-TR" sz="2400" b="1">
                <a:solidFill>
                  <a:srgbClr val="FF0000"/>
                </a:solidFill>
              </a:rPr>
              <a:t>Sinir yoluyla yayılma</a:t>
            </a:r>
          </a:p>
          <a:p>
            <a:pPr lvl="2" eaLnBrk="1" hangingPunct="1">
              <a:lnSpc>
                <a:spcPct val="90000"/>
              </a:lnSpc>
            </a:pPr>
            <a:r>
              <a:rPr lang="tr-TR" altLang="tr-TR" sz="2000" b="1">
                <a:solidFill>
                  <a:srgbClr val="FFFF00"/>
                </a:solidFill>
              </a:rPr>
              <a:t>Kuduz virusu</a:t>
            </a:r>
            <a:endParaRPr lang="tr-TR" altLang="tr-TR" sz="2800" b="1">
              <a:solidFill>
                <a:srgbClr val="FFFF00"/>
              </a:solidFill>
            </a:endParaRPr>
          </a:p>
          <a:p>
            <a:pPr lvl="3" eaLnBrk="1" hangingPunct="1">
              <a:lnSpc>
                <a:spcPct val="90000"/>
              </a:lnSpc>
              <a:buFontTx/>
              <a:buNone/>
            </a:pPr>
            <a:endParaRPr lang="tr-TR" altLang="tr-TR" sz="2400" b="1">
              <a:solidFill>
                <a:srgbClr val="FFFF00"/>
              </a:solidFill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59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Mikroorganizmaların Vücuttan Çıkış Yolları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Deri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Çiçek virusu, Marek hastalığı virusu, Anthrax etkeni, ruam etkeni, deri tüberkülozu etkeni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Solunum sistemi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Damlacık infeksiyonu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Sindirim sistemi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Dışkı ve kusma (</a:t>
            </a:r>
            <a:r>
              <a:rPr lang="tr-TR" altLang="tr-TR" sz="1800" b="1" i="1">
                <a:solidFill>
                  <a:srgbClr val="FFFF00"/>
                </a:solidFill>
              </a:rPr>
              <a:t>Helicobacter felis, H. pylori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Ürogenital sistem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İdrar – </a:t>
            </a:r>
            <a:r>
              <a:rPr lang="tr-TR" altLang="tr-TR" sz="1800" b="1" i="1">
                <a:solidFill>
                  <a:srgbClr val="FFFF00"/>
                </a:solidFill>
              </a:rPr>
              <a:t>Corynebacterium renale</a:t>
            </a:r>
            <a:r>
              <a:rPr lang="tr-TR" altLang="tr-TR" sz="1800" b="1">
                <a:solidFill>
                  <a:srgbClr val="FFFF00"/>
                </a:solidFill>
              </a:rPr>
              <a:t>, Leptospira türleri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Genital akıntılar – Mycoplasma türleri, </a:t>
            </a:r>
            <a:r>
              <a:rPr lang="tr-TR" altLang="tr-TR" sz="1800" b="1" i="1">
                <a:solidFill>
                  <a:srgbClr val="FFFF00"/>
                </a:solidFill>
              </a:rPr>
              <a:t>Haemophilus somnus</a:t>
            </a:r>
            <a:r>
              <a:rPr lang="tr-TR" altLang="tr-TR" sz="1800" b="1">
                <a:solidFill>
                  <a:srgbClr val="FFFF00"/>
                </a:solidFill>
              </a:rPr>
              <a:t>, abort etkenleri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Salgılar yoluyla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Süt – mastitis etkenleri, </a:t>
            </a:r>
            <a:r>
              <a:rPr lang="tr-TR" altLang="tr-TR" sz="1800" b="1" i="1">
                <a:solidFill>
                  <a:srgbClr val="FFFF00"/>
                </a:solidFill>
              </a:rPr>
              <a:t>B. abortus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B. melitensis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L. monocytogenes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Göz yaşı – </a:t>
            </a:r>
            <a:r>
              <a:rPr lang="tr-TR" altLang="tr-TR" sz="1800" b="1" i="1">
                <a:solidFill>
                  <a:srgbClr val="FFFF00"/>
                </a:solidFill>
              </a:rPr>
              <a:t>M. bovis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M. conjunctivae</a:t>
            </a:r>
            <a:r>
              <a:rPr lang="tr-TR" altLang="tr-TR" sz="1800" b="1">
                <a:solidFill>
                  <a:srgbClr val="FFFF00"/>
                </a:solidFill>
              </a:rPr>
              <a:t>, sığır vebası virusu</a:t>
            </a:r>
          </a:p>
          <a:p>
            <a:pPr lvl="1" eaLnBrk="1" hangingPunct="1"/>
            <a:endParaRPr lang="tr-TR" altLang="tr-TR" sz="2400" b="1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2135189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7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Mikroorganizmaların Bulaşma Şekilleri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Vertikal bulaşma (İntra-uterin bulaşma)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Herediter bulaşma – Retroviruslar (RNA virusları)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Kongenital bulaşma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Germinal bulaşma (</a:t>
            </a:r>
            <a:r>
              <a:rPr lang="tr-TR" altLang="tr-TR" sz="1800" b="1" i="1">
                <a:solidFill>
                  <a:srgbClr val="FFFF00"/>
                </a:solidFill>
              </a:rPr>
              <a:t>S. pullorum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S. gallinarum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  <a:r>
              <a:rPr lang="tr-TR" altLang="tr-TR" sz="1800" b="1" i="1">
                <a:solidFill>
                  <a:srgbClr val="FFFF00"/>
                </a:solidFill>
              </a:rPr>
              <a:t>M. galliseptium</a:t>
            </a:r>
            <a:r>
              <a:rPr lang="tr-TR" altLang="tr-TR" sz="1800" b="1">
                <a:solidFill>
                  <a:srgbClr val="FFFF00"/>
                </a:solidFill>
              </a:rPr>
              <a:t>, </a:t>
            </a:r>
          </a:p>
          <a:p>
            <a:pPr lvl="2" eaLnBrk="1" hangingPunct="1">
              <a:buFontTx/>
              <a:buNone/>
            </a:pPr>
            <a:r>
              <a:rPr lang="tr-TR" altLang="tr-TR" sz="1800" b="1">
                <a:solidFill>
                  <a:srgbClr val="FFFF00"/>
                </a:solidFill>
              </a:rPr>
              <a:t>    Newcastle hastalığı, Avian Encephalomyelitis, EDS’76 virusları, </a:t>
            </a:r>
            <a:r>
              <a:rPr lang="tr-TR" altLang="tr-TR" sz="1800" b="1" i="1">
                <a:solidFill>
                  <a:srgbClr val="FFFF00"/>
                </a:solidFill>
              </a:rPr>
              <a:t>H. somnus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Plasental bulaşma (Mavi-dil hastalığı virusu, kedi panleukopeni virusu)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Doğum anında bulaşma (</a:t>
            </a:r>
            <a:r>
              <a:rPr lang="tr-TR" altLang="tr-TR" sz="1800" b="1" i="1">
                <a:solidFill>
                  <a:srgbClr val="FFFF00"/>
                </a:solidFill>
              </a:rPr>
              <a:t>C. jejuni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Horizontal (Lateral) bulaşma (Ekstra- veya post-uterin bulaşma)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Direkt ve indirekt bulaşma</a:t>
            </a:r>
          </a:p>
          <a:p>
            <a:pPr lvl="1" eaLnBrk="1" hangingPunct="1"/>
            <a:endParaRPr lang="tr-TR" altLang="tr-TR" sz="2400" b="1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2135189" y="1341438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0000"/>
                </a:solidFill>
              </a:rPr>
              <a:t>İNFEKSİYONLARIN BULAŞMASI ve YAYILMASI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Mikroorganizmaların Bulaşma Şekilleri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Direkt bulaşma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Direkt fiziksel temas (mantar infeksiyonları, anthrax, stafilokok, vs)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Venereal bulaşma (</a:t>
            </a:r>
            <a:r>
              <a:rPr lang="tr-TR" altLang="tr-TR" sz="1800" b="1" i="1">
                <a:solidFill>
                  <a:srgbClr val="FFFF00"/>
                </a:solidFill>
              </a:rPr>
              <a:t>C. fetus subsp venerealis</a:t>
            </a:r>
            <a:r>
              <a:rPr lang="tr-TR" altLang="tr-TR" sz="1800" b="1">
                <a:solidFill>
                  <a:srgbClr val="FFFF00"/>
                </a:solidFill>
              </a:rPr>
              <a:t>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Fekal – oral bulaşma (Salmonellosis)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Damlacık infeksiyonu veya hava kökenli (air-borne) bulaşma</a:t>
            </a:r>
          </a:p>
          <a:p>
            <a:pPr lvl="1" eaLnBrk="1" hangingPunct="1"/>
            <a:r>
              <a:rPr lang="tr-TR" altLang="tr-TR" sz="2000" b="1">
                <a:solidFill>
                  <a:srgbClr val="FF0000"/>
                </a:solidFill>
              </a:rPr>
              <a:t>İndirekt bulaşma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İatrojenik bulaşma (Cerrahi müdahele, tedavi amaçlı aplikasyonlar)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Cansız aracılarla (fomit) bulaşma</a:t>
            </a:r>
          </a:p>
          <a:p>
            <a:pPr lvl="2" eaLnBrk="1" hangingPunct="1"/>
            <a:r>
              <a:rPr lang="tr-TR" altLang="tr-TR" sz="1800" b="1">
                <a:solidFill>
                  <a:srgbClr val="FFFF00"/>
                </a:solidFill>
              </a:rPr>
              <a:t>Canlı aracılarla (rezervuar ve vektör) bulaşma</a:t>
            </a:r>
          </a:p>
          <a:p>
            <a:pPr lvl="1" eaLnBrk="1" hangingPunct="1">
              <a:buFontTx/>
              <a:buNone/>
            </a:pPr>
            <a:endParaRPr lang="tr-TR" altLang="tr-TR" sz="2400" b="1">
              <a:solidFill>
                <a:srgbClr val="FFFF00"/>
              </a:solidFill>
            </a:endParaRPr>
          </a:p>
          <a:p>
            <a:pPr lvl="1" eaLnBrk="1" hangingPunct="1"/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2135189" y="14128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04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328</Words>
  <Application>Microsoft Office PowerPoint</Application>
  <PresentationFormat>Widescreen</PresentationFormat>
  <Paragraphs>54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İNFEKSİYONLARIN BULAŞMASI ve YAYILMASI</vt:lpstr>
      <vt:lpstr>İNFEKSİYONLARIN BULAŞMASI ve YAYILMASI</vt:lpstr>
      <vt:lpstr>İNFEKSİYONLARIN BULAŞMASI ve YAYILMASI</vt:lpstr>
      <vt:lpstr>İNFEKSİYONLARIN BULAŞMASI ve YAYILMASI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İNFEKSİYONLARIN BULAŞMASI ve YAYILMASI</dc:title>
  <dc:creator>Windows Kullanıcısı</dc:creator>
  <cp:lastModifiedBy>Windows Kullanıcısı</cp:lastModifiedBy>
  <cp:revision>1</cp:revision>
  <dcterms:created xsi:type="dcterms:W3CDTF">2018-02-14T10:01:07Z</dcterms:created>
  <dcterms:modified xsi:type="dcterms:W3CDTF">2018-02-14T10:02:23Z</dcterms:modified>
</cp:coreProperties>
</file>