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E0681-562F-4D59-B905-DD015C9DF8D3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A967-9CD1-41B0-AF04-980CCD97106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F2BFD1-1C81-46B7-BCCF-9B452905AD9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87C6-7E40-4191-A1E1-F7537235FC34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091E-E812-4EA5-AED2-EE202071459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İltihabın morfolojik paternleri: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u="sng" smtClean="0"/>
              <a:t>Eksudatif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seröz eksudatif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fibrinöz eksudatif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pürülan (irinli) eksudatif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hemorajik eksudatif iltihap</a:t>
            </a:r>
          </a:p>
          <a:p>
            <a:pPr eaLnBrk="1" hangingPunct="1"/>
            <a:r>
              <a:rPr lang="tr-TR" u="sng" smtClean="0"/>
              <a:t>Nekrotizan iltihap</a:t>
            </a:r>
          </a:p>
          <a:p>
            <a:pPr eaLnBrk="1" hangingPunct="1"/>
            <a:r>
              <a:rPr lang="tr-TR" u="sng" smtClean="0"/>
              <a:t>Proliferatif iltihap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0013"/>
            <a:ext cx="8686800" cy="1757362"/>
          </a:xfrm>
        </p:spPr>
        <p:txBody>
          <a:bodyPr/>
          <a:lstStyle/>
          <a:p>
            <a:pPr eaLnBrk="1" hangingPunct="1"/>
            <a:r>
              <a:rPr lang="tr-TR" b="1" u="sng" smtClean="0"/>
              <a:t>Nekrotizan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doku yıkımı çok fazla ve ön plandadır</a:t>
            </a:r>
          </a:p>
          <a:p>
            <a:pPr eaLnBrk="1" hangingPunct="1">
              <a:buFontTx/>
              <a:buNone/>
            </a:pPr>
            <a:r>
              <a:rPr lang="tr-TR" smtClean="0"/>
              <a:t>		ör: mide ülseri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İltihap türleri</a:t>
            </a:r>
          </a:p>
        </p:txBody>
      </p:sp>
      <p:pic>
        <p:nvPicPr>
          <p:cNvPr id="44036" name="Picture 2" descr="C:\Documents and Settings\aylin heper\Belgelerim\Resimlerim\ders\ül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14713"/>
            <a:ext cx="85344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763713" y="5935663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Ülser </a:t>
            </a:r>
          </a:p>
        </p:txBody>
      </p:sp>
      <p:sp>
        <p:nvSpPr>
          <p:cNvPr id="44038" name="5 Metin kutusu"/>
          <p:cNvSpPr txBox="1">
            <a:spLocks noChangeArrowheads="1"/>
          </p:cNvSpPr>
          <p:nvPr/>
        </p:nvSpPr>
        <p:spPr bwMode="auto">
          <a:xfrm>
            <a:off x="2268538" y="6392863"/>
            <a:ext cx="3959225" cy="2762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187450" y="1628775"/>
            <a:ext cx="7416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u="sng"/>
              <a:t>Proliferatif iltihap</a:t>
            </a:r>
          </a:p>
          <a:p>
            <a:r>
              <a:rPr lang="tr-TR" sz="3200"/>
              <a:t>-  Bağ dokusu hücre ve fibrillerinin çoğalması ile karakterli</a:t>
            </a:r>
          </a:p>
          <a:p>
            <a:endParaRPr lang="tr-TR" sz="3200"/>
          </a:p>
          <a:p>
            <a:r>
              <a:rPr lang="tr-TR" sz="3200"/>
              <a:t>ör: kronik iltihap</a:t>
            </a:r>
          </a:p>
          <a:p>
            <a:endParaRPr lang="tr-T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CC3300"/>
                </a:solidFill>
              </a:rPr>
              <a:t>İyileşme</a:t>
            </a:r>
            <a:r>
              <a:rPr lang="tr-TR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82000" cy="480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/>
            <a:r>
              <a:rPr lang="tr-TR" sz="2400" u="sng" smtClean="0"/>
              <a:t>Labil hücreler</a:t>
            </a:r>
            <a:r>
              <a:rPr lang="tr-TR" sz="2400" smtClean="0"/>
              <a:t>: sürekli çoğalan hücreler</a:t>
            </a:r>
          </a:p>
          <a:p>
            <a:pPr eaLnBrk="1" hangingPunct="1">
              <a:buFontTx/>
              <a:buNone/>
            </a:pPr>
            <a:r>
              <a:rPr lang="tr-TR" sz="2400" smtClean="0"/>
              <a:t>		ör: deri ve mukozalar</a:t>
            </a:r>
          </a:p>
          <a:p>
            <a:pPr eaLnBrk="1" hangingPunct="1"/>
            <a:r>
              <a:rPr lang="tr-TR" sz="2400" u="sng" smtClean="0"/>
              <a:t>Stabil hücreler</a:t>
            </a:r>
            <a:r>
              <a:rPr lang="tr-TR" sz="2400" smtClean="0"/>
              <a:t>: normalde çoğalmayan, ihtiyaç halinde çoğalma yeteneği bulunan hücreler</a:t>
            </a:r>
          </a:p>
          <a:p>
            <a:pPr eaLnBrk="1" hangingPunct="1">
              <a:buFontTx/>
              <a:buNone/>
            </a:pPr>
            <a:r>
              <a:rPr lang="tr-TR" sz="2400" smtClean="0"/>
              <a:t>		ör: karaciğer hücreleri</a:t>
            </a:r>
          </a:p>
          <a:p>
            <a:pPr eaLnBrk="1" hangingPunct="1"/>
            <a:r>
              <a:rPr lang="tr-TR" sz="2400" u="sng" smtClean="0"/>
              <a:t>Permenant hücreler</a:t>
            </a:r>
            <a:r>
              <a:rPr lang="tr-TR" sz="2400" smtClean="0"/>
              <a:t>: çoğalma özelliğini kaybetmiş olan hücreler </a:t>
            </a:r>
          </a:p>
          <a:p>
            <a:pPr eaLnBrk="1" hangingPunct="1">
              <a:buFontTx/>
              <a:buNone/>
            </a:pPr>
            <a:r>
              <a:rPr lang="tr-TR" sz="2400" smtClean="0"/>
              <a:t>		ör: nöronlar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Akut iltihap sonuçları: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tr-TR" smtClean="0"/>
              <a:t> 1. Doku iyileşir ve eski haline gelir (Tam İyileşme)</a:t>
            </a:r>
          </a:p>
          <a:p>
            <a:pPr eaLnBrk="1" hangingPunct="1"/>
            <a:r>
              <a:rPr lang="tr-TR" smtClean="0"/>
              <a:t>Hücrelerin çoğalması</a:t>
            </a:r>
          </a:p>
          <a:p>
            <a:pPr eaLnBrk="1" hangingPunct="1"/>
            <a:r>
              <a:rPr lang="tr-TR" smtClean="0"/>
              <a:t>Çoğalan hücrelerin olgunlaşıp, fonksiyon görmesi</a:t>
            </a:r>
          </a:p>
          <a:p>
            <a:pPr eaLnBrk="1" hangingPunct="1"/>
            <a:r>
              <a:rPr lang="tr-TR" smtClean="0"/>
              <a:t>Olgunlaşan hücrelerin yan yana gelerek dokuyu oluşturması</a:t>
            </a:r>
          </a:p>
          <a:p>
            <a:pPr eaLnBrk="1" hangingPunct="1"/>
            <a:r>
              <a:rPr lang="tr-TR" smtClean="0"/>
              <a:t>Doku kaybı tamir edilince çoğalmanın durması veya fizyolojik hıza inmesi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2. Skar dokusu gelişir: Hasarlanan dokunun yerini bağ dokusu alır.</a:t>
            </a:r>
          </a:p>
          <a:p>
            <a:pPr lvl="1" eaLnBrk="1" hangingPunct="1"/>
            <a:r>
              <a:rPr lang="tr-TR" smtClean="0"/>
              <a:t>Çoğalma yeteneği olmayan dokularda </a:t>
            </a:r>
          </a:p>
          <a:p>
            <a:pPr lvl="1" eaLnBrk="1" hangingPunct="1"/>
            <a:r>
              <a:rPr lang="tr-TR" smtClean="0"/>
              <a:t>İltihap belirgin doku kaybına neden olduysa</a:t>
            </a:r>
          </a:p>
          <a:p>
            <a:pPr lvl="1" eaLnBrk="1" hangingPunct="1"/>
            <a:r>
              <a:rPr lang="tr-TR" smtClean="0"/>
              <a:t>Fibrinden zengin eksuda bağ dokusu artışını uyarır (skar dokusu)</a:t>
            </a:r>
            <a:r>
              <a:rPr lang="en-US" smtClean="0"/>
              <a:t> </a:t>
            </a:r>
            <a:endParaRPr lang="tr-TR" smtClean="0"/>
          </a:p>
          <a:p>
            <a:pPr eaLnBrk="1" hangingPunct="1"/>
            <a:r>
              <a:rPr lang="tr-TR" smtClean="0"/>
              <a:t>3. </a:t>
            </a:r>
            <a:r>
              <a:rPr lang="en-US" smtClean="0"/>
              <a:t>Hasar ortadan kald</a:t>
            </a:r>
            <a:r>
              <a:rPr lang="tr-TR" smtClean="0"/>
              <a:t>ırılamazsa kronik iltihaba ilerler.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133600"/>
            <a:ext cx="5638800" cy="2663825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Rezolüsyonla iyileşme</a:t>
            </a:r>
          </a:p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Organizasyon ile iyileşme</a:t>
            </a:r>
          </a:p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Rejenerasyon ile iyileşme</a:t>
            </a:r>
          </a:p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Reperasyon ile iyileşme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İyileşme-çeşitleri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sz="2800" b="1" u="sng" smtClean="0">
                <a:solidFill>
                  <a:srgbClr val="FF0000"/>
                </a:solidFill>
              </a:rPr>
              <a:t>Rezolüsyonla iyileşme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hasar neden olan ajan veya etken yok edilir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- doku kaybı olmamalıdır 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eksudada fibrin varsa parçalanır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eksuda sıvısı lenfatikler aracılığı ile taşınır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ölü hücre ve artıklar iltihap hücrelerince fagosit edilir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 - iz kalmaz, doku eski haline alır</a:t>
            </a:r>
          </a:p>
          <a:p>
            <a:pPr eaLnBrk="1" hangingPunct="1">
              <a:buFontTx/>
              <a:buNone/>
            </a:pPr>
            <a:endParaRPr lang="tr-TR" sz="28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İyileşme-çeşitleri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5472113"/>
          </a:xfrm>
        </p:spPr>
        <p:txBody>
          <a:bodyPr/>
          <a:lstStyle/>
          <a:p>
            <a:pPr eaLnBrk="1" hangingPunct="1"/>
            <a:r>
              <a:rPr lang="tr-TR" sz="2800" b="1" u="sng" smtClean="0">
                <a:solidFill>
                  <a:srgbClr val="FF0000"/>
                </a:solidFill>
              </a:rPr>
              <a:t>Organizasyon ile iyileşme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2 durumda görülür.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1. Fibrin, sıvı ve hücre eksudası rezolüsyon olamayacak kadar boldur. Ortadan kaldırılamaz.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2. Çoğalma yeteneği olmayan dokuda nekroz var.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Sağlam doku kenarlarından bağ dokusu ve damar girişi olur </a:t>
            </a:r>
            <a:r>
              <a:rPr lang="tr-TR" sz="2800" smtClean="0">
                <a:solidFill>
                  <a:srgbClr val="FF0000"/>
                </a:solidFill>
              </a:rPr>
              <a:t>(</a:t>
            </a:r>
            <a:r>
              <a:rPr lang="tr-TR" sz="2800" u="sng" smtClean="0">
                <a:solidFill>
                  <a:srgbClr val="FF0000"/>
                </a:solidFill>
              </a:rPr>
              <a:t>granülasyon dokusu</a:t>
            </a:r>
            <a:r>
              <a:rPr lang="tr-TR" sz="280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Bağ dokusu proliferasyonu çok nelirgin olduğunda </a:t>
            </a:r>
            <a:r>
              <a:rPr lang="tr-TR" sz="2800" smtClean="0">
                <a:solidFill>
                  <a:srgbClr val="FF0000"/>
                </a:solidFill>
              </a:rPr>
              <a:t>skar (nedbe) dokusu </a:t>
            </a:r>
            <a:r>
              <a:rPr lang="tr-TR" sz="2800" smtClean="0"/>
              <a:t>gelişir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Bölgede doku esnekliği kaybolmuştur, iz kalır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İyileşme-çeşitleri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ylin heper\Belgelerim\Resimlerim\ders\granülasyon dok-s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153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66800" y="1435100"/>
            <a:ext cx="2819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Granülasyon dokusu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943600" y="1447800"/>
            <a:ext cx="1752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Skar dokusu</a:t>
            </a:r>
          </a:p>
        </p:txBody>
      </p:sp>
      <p:sp>
        <p:nvSpPr>
          <p:cNvPr id="52229" name="5 Metin kutusu"/>
          <p:cNvSpPr txBox="1">
            <a:spLocks noChangeArrowheads="1"/>
          </p:cNvSpPr>
          <p:nvPr/>
        </p:nvSpPr>
        <p:spPr bwMode="auto">
          <a:xfrm>
            <a:off x="2555875" y="5876925"/>
            <a:ext cx="3960813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b="1" u="sng" smtClean="0">
                <a:solidFill>
                  <a:srgbClr val="FF0000"/>
                </a:solidFill>
              </a:rPr>
              <a:t>Rejenerasyon ile iyileşme</a:t>
            </a:r>
          </a:p>
          <a:p>
            <a:pPr eaLnBrk="1" hangingPunct="1">
              <a:buFontTx/>
              <a:buNone/>
            </a:pPr>
            <a:r>
              <a:rPr lang="tr-TR" smtClean="0"/>
              <a:t>	- hasara neden olan ajan hemen yok edilemez</a:t>
            </a:r>
          </a:p>
          <a:p>
            <a:pPr eaLnBrk="1" hangingPunct="1">
              <a:buFontTx/>
              <a:buNone/>
            </a:pPr>
            <a:r>
              <a:rPr lang="tr-TR" smtClean="0"/>
              <a:t>	- nekroz ve doku kayıpları vardır</a:t>
            </a:r>
          </a:p>
          <a:p>
            <a:pPr eaLnBrk="1" hangingPunct="1">
              <a:buFontTx/>
              <a:buNone/>
            </a:pPr>
            <a:r>
              <a:rPr lang="tr-TR" smtClean="0"/>
              <a:t>	- dokunun çatısı (stroma) sağlamdır.</a:t>
            </a:r>
          </a:p>
          <a:p>
            <a:pPr eaLnBrk="1" hangingPunct="1">
              <a:buFontTx/>
              <a:buNone/>
            </a:pPr>
            <a:r>
              <a:rPr lang="tr-TR" smtClean="0"/>
              <a:t>	- eksudanın rezolüsyonundan sonra parankim hücreleri çoğalarak dokuyu yeniden oluşturur. Doku eski haline gelir.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İyileşme-çeşitleri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b="1" u="sng" smtClean="0"/>
              <a:t>Eksudatif iltihap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sıvı ve hücre eksudasyonu çok fazla ve ön planda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eksudanın içeriğine göre gruplandırılır: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	</a:t>
            </a:r>
            <a:r>
              <a:rPr lang="tr-TR" sz="2400" smtClean="0"/>
              <a:t>seröz/seromüköz eksudatif iltihap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fibrinli/serofibrinöz eksudatif iltihap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pürülan (irinli) eksudatif iltihap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hemorajik eksudatif iltihap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türleri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tr-TR" b="1" u="sng" smtClean="0">
                <a:solidFill>
                  <a:srgbClr val="FF0000"/>
                </a:solidFill>
              </a:rPr>
              <a:t>Reperasyon ile iyileşme</a:t>
            </a:r>
          </a:p>
          <a:p>
            <a:pPr eaLnBrk="1" hangingPunct="1">
              <a:buFontTx/>
              <a:buNone/>
            </a:pPr>
            <a:r>
              <a:rPr lang="tr-TR" smtClean="0"/>
              <a:t>	- </a:t>
            </a:r>
            <a:r>
              <a:rPr lang="tr-TR" smtClean="0">
                <a:solidFill>
                  <a:srgbClr val="FF0000"/>
                </a:solidFill>
              </a:rPr>
              <a:t>dokunun çatısında (stromada) harabiyet </a:t>
            </a:r>
            <a:r>
              <a:rPr lang="tr-TR" smtClean="0"/>
              <a:t>vardır</a:t>
            </a:r>
          </a:p>
          <a:p>
            <a:pPr eaLnBrk="1" hangingPunct="1">
              <a:buFontTx/>
              <a:buNone/>
            </a:pPr>
            <a:r>
              <a:rPr lang="tr-TR" smtClean="0"/>
              <a:t>	- düzensiz parankim hücre çoğalması olur</a:t>
            </a:r>
          </a:p>
          <a:p>
            <a:pPr eaLnBrk="1" hangingPunct="1">
              <a:buFontTx/>
              <a:buNone/>
            </a:pPr>
            <a:r>
              <a:rPr lang="tr-TR" smtClean="0"/>
              <a:t>	- doku oluşturulamaz</a:t>
            </a:r>
          </a:p>
          <a:p>
            <a:pPr eaLnBrk="1" hangingPunct="1">
              <a:buFontTx/>
              <a:buNone/>
            </a:pPr>
            <a:r>
              <a:rPr lang="tr-TR" smtClean="0"/>
              <a:t>	- fonksiyon bozuklukları oluşur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İyileşme-çeşitleri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779838" y="1557338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latin typeface="Times New Roman" pitchFamily="18" charset="0"/>
              </a:rPr>
              <a:t>İLTİHAP</a:t>
            </a: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Ajanlar hemen yok edilir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Hücre nekrozu olmaz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Eksuda kaybolur (</a:t>
            </a:r>
            <a:r>
              <a:rPr lang="tr-TR" sz="140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tr-TR" sz="1400" u="sng">
                <a:solidFill>
                  <a:srgbClr val="CC3300"/>
                </a:solidFill>
                <a:latin typeface="Times New Roman" pitchFamily="18" charset="0"/>
              </a:rPr>
              <a:t>ezolüsyon</a:t>
            </a:r>
            <a:r>
              <a:rPr lang="tr-TR" sz="1400">
                <a:latin typeface="Times New Roman" pitchFamily="18" charset="0"/>
              </a:rPr>
              <a:t>)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Doku yapısı korunarak iyileşir</a:t>
            </a: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1752600" y="32004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Eksuda organize olur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1752600" y="47244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Nedbe dokusu ile iyileşir (</a:t>
            </a:r>
            <a:r>
              <a:rPr lang="tr-TR" sz="1400" u="sng">
                <a:solidFill>
                  <a:srgbClr val="CC3300"/>
                </a:solidFill>
                <a:latin typeface="Times New Roman" pitchFamily="18" charset="0"/>
              </a:rPr>
              <a:t>Organizasyon</a:t>
            </a:r>
            <a:r>
              <a:rPr lang="tr-TR" sz="1400">
                <a:latin typeface="Times New Roman" pitchFamily="18" charset="0"/>
              </a:rPr>
              <a:t>)</a:t>
            </a:r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6096000" y="11430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Ajanlar hemen yok edilemez</a:t>
            </a:r>
          </a:p>
        </p:txBody>
      </p:sp>
      <p:sp>
        <p:nvSpPr>
          <p:cNvPr id="55306" name="Text Box 12"/>
          <p:cNvSpPr txBox="1">
            <a:spLocks noChangeArrowheads="1"/>
          </p:cNvSpPr>
          <p:nvPr/>
        </p:nvSpPr>
        <p:spPr bwMode="auto">
          <a:xfrm>
            <a:off x="6400800" y="1981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Hücre nekrozu olur</a:t>
            </a:r>
          </a:p>
        </p:txBody>
      </p:sp>
      <p:sp>
        <p:nvSpPr>
          <p:cNvPr id="55307" name="Text Box 13"/>
          <p:cNvSpPr txBox="1">
            <a:spLocks noChangeArrowheads="1"/>
          </p:cNvSpPr>
          <p:nvPr/>
        </p:nvSpPr>
        <p:spPr bwMode="auto">
          <a:xfrm>
            <a:off x="3984625" y="2781300"/>
            <a:ext cx="2171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Çoğalma yeteneği yüksek / sınırlı olan dokularda</a:t>
            </a:r>
          </a:p>
        </p:txBody>
      </p:sp>
      <p:sp>
        <p:nvSpPr>
          <p:cNvPr id="55308" name="Text Box 14"/>
          <p:cNvSpPr txBox="1">
            <a:spLocks noChangeArrowheads="1"/>
          </p:cNvSpPr>
          <p:nvPr/>
        </p:nvSpPr>
        <p:spPr bwMode="auto">
          <a:xfrm>
            <a:off x="7162800" y="2895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Çoğalma yeteneği olmayan hücreler</a:t>
            </a:r>
          </a:p>
        </p:txBody>
      </p:sp>
      <p:sp>
        <p:nvSpPr>
          <p:cNvPr id="55309" name="Text Box 15"/>
          <p:cNvSpPr txBox="1">
            <a:spLocks noChangeArrowheads="1"/>
          </p:cNvSpPr>
          <p:nvPr/>
        </p:nvSpPr>
        <p:spPr bwMode="auto">
          <a:xfrm>
            <a:off x="3810000" y="39624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Stroma (çatı) sağlam kalır</a:t>
            </a:r>
          </a:p>
        </p:txBody>
      </p:sp>
      <p:sp>
        <p:nvSpPr>
          <p:cNvPr id="55310" name="Text Box 16"/>
          <p:cNvSpPr txBox="1">
            <a:spLocks noChangeArrowheads="1"/>
          </p:cNvSpPr>
          <p:nvPr/>
        </p:nvSpPr>
        <p:spPr bwMode="auto">
          <a:xfrm>
            <a:off x="5410200" y="38862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Stroma (çatı) harab olur</a:t>
            </a:r>
          </a:p>
        </p:txBody>
      </p:sp>
      <p:sp>
        <p:nvSpPr>
          <p:cNvPr id="55311" name="Text Box 17"/>
          <p:cNvSpPr txBox="1">
            <a:spLocks noChangeArrowheads="1"/>
          </p:cNvSpPr>
          <p:nvPr/>
        </p:nvSpPr>
        <p:spPr bwMode="auto">
          <a:xfrm>
            <a:off x="7380288" y="4038600"/>
            <a:ext cx="13827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Nedbe ile iyileşir (</a:t>
            </a:r>
            <a:r>
              <a:rPr lang="tr-TR" sz="1400" u="sng">
                <a:solidFill>
                  <a:srgbClr val="CC3300"/>
                </a:solidFill>
                <a:latin typeface="Times New Roman" pitchFamily="18" charset="0"/>
              </a:rPr>
              <a:t>Organizasyon )</a:t>
            </a:r>
            <a:endParaRPr lang="tr-TR" sz="1400">
              <a:latin typeface="Times New Roman" pitchFamily="18" charset="0"/>
            </a:endParaRP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657600" y="5029200"/>
            <a:ext cx="152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u="sng">
                <a:solidFill>
                  <a:srgbClr val="CC3300"/>
                </a:solidFill>
                <a:latin typeface="Times New Roman" pitchFamily="18" charset="0"/>
              </a:rPr>
              <a:t>Rejenerasyon</a:t>
            </a:r>
            <a:r>
              <a:rPr lang="tr-TR" sz="1400" u="sng">
                <a:latin typeface="Times New Roman" pitchFamily="18" charset="0"/>
              </a:rPr>
              <a:t> </a:t>
            </a:r>
            <a:r>
              <a:rPr lang="tr-TR" sz="1400">
                <a:latin typeface="Times New Roman" pitchFamily="18" charset="0"/>
              </a:rPr>
              <a:t> ile doku eski halini alır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5486400" y="4800600"/>
            <a:ext cx="1371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latin typeface="Times New Roman" pitchFamily="18" charset="0"/>
              </a:rPr>
              <a:t>Nedbe ile iyileşir (</a:t>
            </a:r>
            <a:r>
              <a:rPr lang="tr-TR" sz="140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tr-TR" sz="1400" u="sng">
                <a:solidFill>
                  <a:srgbClr val="CC3300"/>
                </a:solidFill>
                <a:latin typeface="Times New Roman" pitchFamily="18" charset="0"/>
              </a:rPr>
              <a:t>eperasyon</a:t>
            </a:r>
            <a:r>
              <a:rPr lang="tr-TR" sz="1400">
                <a:latin typeface="Times New Roman" pitchFamily="18" charset="0"/>
              </a:rPr>
              <a:t>)</a:t>
            </a:r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 flipH="1" flipV="1">
            <a:off x="2362200" y="1371600"/>
            <a:ext cx="1295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tr-TR"/>
          </a:p>
        </p:txBody>
      </p:sp>
      <p:sp>
        <p:nvSpPr>
          <p:cNvPr id="55315" name="Line 23"/>
          <p:cNvSpPr>
            <a:spLocks noChangeShapeType="1"/>
          </p:cNvSpPr>
          <p:nvPr/>
        </p:nvSpPr>
        <p:spPr bwMode="auto">
          <a:xfrm flipV="1">
            <a:off x="5029200" y="1371600"/>
            <a:ext cx="10668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tr-TR"/>
          </a:p>
        </p:txBody>
      </p:sp>
      <p:sp>
        <p:nvSpPr>
          <p:cNvPr id="55316" name="Line 24"/>
          <p:cNvSpPr>
            <a:spLocks noChangeShapeType="1"/>
          </p:cNvSpPr>
          <p:nvPr/>
        </p:nvSpPr>
        <p:spPr bwMode="auto">
          <a:xfrm>
            <a:off x="1143000" y="15240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7" name="Line 25"/>
          <p:cNvSpPr>
            <a:spLocks noChangeShapeType="1"/>
          </p:cNvSpPr>
          <p:nvPr/>
        </p:nvSpPr>
        <p:spPr bwMode="auto">
          <a:xfrm>
            <a:off x="609600" y="24384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8" name="Line 26"/>
          <p:cNvSpPr>
            <a:spLocks noChangeShapeType="1"/>
          </p:cNvSpPr>
          <p:nvPr/>
        </p:nvSpPr>
        <p:spPr bwMode="auto">
          <a:xfrm>
            <a:off x="1828800" y="2362200"/>
            <a:ext cx="1524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19" name="Line 27"/>
          <p:cNvSpPr>
            <a:spLocks noChangeShapeType="1"/>
          </p:cNvSpPr>
          <p:nvPr/>
        </p:nvSpPr>
        <p:spPr bwMode="auto">
          <a:xfrm>
            <a:off x="609600" y="3810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0" name="Line 28"/>
          <p:cNvSpPr>
            <a:spLocks noChangeShapeType="1"/>
          </p:cNvSpPr>
          <p:nvPr/>
        </p:nvSpPr>
        <p:spPr bwMode="auto">
          <a:xfrm>
            <a:off x="2133600" y="3733800"/>
            <a:ext cx="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1" name="Line 29"/>
          <p:cNvSpPr>
            <a:spLocks noChangeShapeType="1"/>
          </p:cNvSpPr>
          <p:nvPr/>
        </p:nvSpPr>
        <p:spPr bwMode="auto">
          <a:xfrm>
            <a:off x="7239000" y="14478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 flipH="1">
            <a:off x="5181600" y="2133600"/>
            <a:ext cx="11430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>
            <a:off x="7696200" y="22860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H="1">
            <a:off x="4419600" y="3357563"/>
            <a:ext cx="7938" cy="604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5" name="Line 33"/>
          <p:cNvSpPr>
            <a:spLocks noChangeShapeType="1"/>
          </p:cNvSpPr>
          <p:nvPr/>
        </p:nvSpPr>
        <p:spPr bwMode="auto">
          <a:xfrm>
            <a:off x="5334000" y="3324225"/>
            <a:ext cx="3810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6" name="Line 34"/>
          <p:cNvSpPr>
            <a:spLocks noChangeShapeType="1"/>
          </p:cNvSpPr>
          <p:nvPr/>
        </p:nvSpPr>
        <p:spPr bwMode="auto">
          <a:xfrm>
            <a:off x="7848600" y="34290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7" name="Line 35"/>
          <p:cNvSpPr>
            <a:spLocks noChangeShapeType="1"/>
          </p:cNvSpPr>
          <p:nvPr/>
        </p:nvSpPr>
        <p:spPr bwMode="auto">
          <a:xfrm>
            <a:off x="4267200" y="44196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328" name="Line 36"/>
          <p:cNvSpPr>
            <a:spLocks noChangeShapeType="1"/>
          </p:cNvSpPr>
          <p:nvPr/>
        </p:nvSpPr>
        <p:spPr bwMode="auto">
          <a:xfrm>
            <a:off x="5791200" y="44196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28800"/>
            <a:ext cx="8359775" cy="3544888"/>
          </a:xfrm>
        </p:spPr>
        <p:txBody>
          <a:bodyPr/>
          <a:lstStyle/>
          <a:p>
            <a:pPr eaLnBrk="1" hangingPunct="1"/>
            <a:r>
              <a:rPr lang="tr-TR" b="1" u="sng" smtClean="0"/>
              <a:t>Seröz eksudatif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hafif, yüzeyel bir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nisbeten proteinden fakir sıvı (serum) eksudasyonu</a:t>
            </a:r>
          </a:p>
          <a:p>
            <a:pPr eaLnBrk="1" hangingPunct="1">
              <a:buFontTx/>
              <a:buNone/>
            </a:pPr>
            <a:r>
              <a:rPr lang="tr-TR" smtClean="0"/>
              <a:t>	Ör: Yanıkta veya viral enfeksiyonda deride oluşan su kabarcığı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33400"/>
            <a:ext cx="6781800" cy="1143000"/>
          </a:xfrm>
        </p:spPr>
        <p:txBody>
          <a:bodyPr/>
          <a:lstStyle/>
          <a:p>
            <a:pPr algn="l" eaLnBrk="1" hangingPunct="1"/>
            <a:r>
              <a:rPr lang="tr-TR" smtClean="0"/>
              <a:t>İltihap türleri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ylin heper\Belgelerim\Resimlerim\ders\seröz iltih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76313"/>
            <a:ext cx="73914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260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Seröz iltihap</a:t>
            </a:r>
          </a:p>
        </p:txBody>
      </p:sp>
      <p:sp>
        <p:nvSpPr>
          <p:cNvPr id="37892" name="5 Metin kutusu"/>
          <p:cNvSpPr txBox="1">
            <a:spLocks noChangeArrowheads="1"/>
          </p:cNvSpPr>
          <p:nvPr/>
        </p:nvSpPr>
        <p:spPr bwMode="auto">
          <a:xfrm>
            <a:off x="2771775" y="5876925"/>
            <a:ext cx="3960813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b="1" u="sng" smtClean="0"/>
              <a:t>Fibrinli eksudatif iltihap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b="1" smtClean="0"/>
              <a:t>   </a:t>
            </a:r>
            <a:r>
              <a:rPr lang="tr-TR" sz="2800" smtClean="0"/>
              <a:t>- Daha şiddetli zedelenmeler sonucu meydana gelir.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	- Proteinden (özellikle fibrinojenden) zengin sıvı eksudasyonu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	- Fibrinojen </a:t>
            </a:r>
            <a:r>
              <a:rPr lang="tr-TR" sz="28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tr-TR" sz="2800" smtClean="0">
                <a:sym typeface="Symbol" pitchFamily="18" charset="2"/>
              </a:rPr>
              <a:t> fibrin </a:t>
            </a:r>
            <a:r>
              <a:rPr lang="tr-TR" sz="28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tr-TR" sz="2800" smtClean="0">
                <a:sym typeface="Symbol" pitchFamily="18" charset="2"/>
              </a:rPr>
              <a:t>eksuda içinde yoğun fibrin ağı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sym typeface="Symbol" pitchFamily="18" charset="2"/>
              </a:rPr>
              <a:t>		ör: Plevra, perikard gibi vücut boşluklarının karakteristik inflamasyonu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sym typeface="Symbol" pitchFamily="18" charset="2"/>
              </a:rPr>
              <a:t>              Difteri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türleri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ylin heper\Belgelerim\Resimlerim\ders\fibrinöz perikar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8913"/>
            <a:ext cx="434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Documents and Settings\aylin heper\Belgelerim\Resimlerim\ders\fibrinöz i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55913"/>
            <a:ext cx="4584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0" y="34131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Fibrinöz iltihap</a:t>
            </a:r>
          </a:p>
        </p:txBody>
      </p:sp>
      <p:sp>
        <p:nvSpPr>
          <p:cNvPr id="39941" name="5 Metin kutusu"/>
          <p:cNvSpPr txBox="1">
            <a:spLocks noChangeArrowheads="1"/>
          </p:cNvSpPr>
          <p:nvPr/>
        </p:nvSpPr>
        <p:spPr bwMode="auto">
          <a:xfrm>
            <a:off x="2339975" y="6308725"/>
            <a:ext cx="3960813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tr-TR" b="1" u="sng" smtClean="0"/>
              <a:t>Süpüratif (pürülan, irinli) eksudatif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hücre eksudasyonu çok fazla (sıvıya göre)</a:t>
            </a:r>
          </a:p>
          <a:p>
            <a:pPr eaLnBrk="1" hangingPunct="1">
              <a:buFontTx/>
              <a:buNone/>
            </a:pPr>
            <a:r>
              <a:rPr lang="tr-TR" smtClean="0"/>
              <a:t>	- lökositler ve nekrotik artıklar</a:t>
            </a:r>
          </a:p>
          <a:p>
            <a:pPr eaLnBrk="1" hangingPunct="1">
              <a:buFontTx/>
              <a:buNone/>
            </a:pPr>
            <a:r>
              <a:rPr lang="tr-TR" smtClean="0"/>
              <a:t>	- doku nekrozu</a:t>
            </a:r>
          </a:p>
          <a:p>
            <a:pPr eaLnBrk="1" hangingPunct="1">
              <a:buFontTx/>
              <a:buNone/>
            </a:pPr>
            <a:r>
              <a:rPr lang="tr-TR" smtClean="0"/>
              <a:t>		ör: akut apandisit, abse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türleri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ylin heper\Belgelerim\Resimlerim\ders\süpüratif i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0988"/>
            <a:ext cx="86106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828800" y="53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Pürülan iltihap</a:t>
            </a:r>
          </a:p>
        </p:txBody>
      </p:sp>
      <p:sp>
        <p:nvSpPr>
          <p:cNvPr id="41988" name="5 Metin kutusu"/>
          <p:cNvSpPr txBox="1">
            <a:spLocks noChangeArrowheads="1"/>
          </p:cNvSpPr>
          <p:nvPr/>
        </p:nvSpPr>
        <p:spPr bwMode="auto">
          <a:xfrm>
            <a:off x="2627313" y="60928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b="1" u="sng" smtClean="0"/>
              <a:t>Hemorajik eksudatif iltihap</a:t>
            </a:r>
          </a:p>
          <a:p>
            <a:pPr eaLnBrk="1" hangingPunct="1">
              <a:buFontTx/>
              <a:buNone/>
            </a:pPr>
            <a:r>
              <a:rPr lang="tr-TR" smtClean="0"/>
              <a:t>	- damar duvarında ağır hasar</a:t>
            </a:r>
          </a:p>
          <a:p>
            <a:pPr eaLnBrk="1" hangingPunct="1">
              <a:buFontTx/>
              <a:buNone/>
            </a:pPr>
            <a:r>
              <a:rPr lang="tr-TR" smtClean="0"/>
              <a:t>	- kan damar dışına çıkar</a:t>
            </a:r>
          </a:p>
          <a:p>
            <a:pPr eaLnBrk="1" hangingPunct="1">
              <a:buFontTx/>
              <a:buNone/>
            </a:pPr>
            <a:r>
              <a:rPr lang="tr-TR" smtClean="0"/>
              <a:t>	- eksuda eritrositlerden zengindir</a:t>
            </a:r>
          </a:p>
          <a:p>
            <a:pPr eaLnBrk="1" hangingPunct="1">
              <a:buFontTx/>
              <a:buNone/>
            </a:pPr>
            <a:r>
              <a:rPr lang="tr-TR" smtClean="0"/>
              <a:t>		ör: şarbon, veba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türleri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Ekran Gösterisi (4:3)</PresentationFormat>
  <Paragraphs>128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İltihabın morfolojik paternleri:</vt:lpstr>
      <vt:lpstr>İltihap türleri</vt:lpstr>
      <vt:lpstr>İltihap türleri</vt:lpstr>
      <vt:lpstr>Slayt 4</vt:lpstr>
      <vt:lpstr>İltihap türleri</vt:lpstr>
      <vt:lpstr>Slayt 6</vt:lpstr>
      <vt:lpstr>İltihap türleri</vt:lpstr>
      <vt:lpstr>Slayt 8</vt:lpstr>
      <vt:lpstr>İltihap türleri</vt:lpstr>
      <vt:lpstr>İltihap türleri</vt:lpstr>
      <vt:lpstr>Slayt 11</vt:lpstr>
      <vt:lpstr>İyileşme </vt:lpstr>
      <vt:lpstr>Akut iltihap sonuçları:</vt:lpstr>
      <vt:lpstr>Slayt 14</vt:lpstr>
      <vt:lpstr>İyileşme-çeşitleri </vt:lpstr>
      <vt:lpstr>İyileşme-çeşitleri </vt:lpstr>
      <vt:lpstr>İyileşme-çeşitleri </vt:lpstr>
      <vt:lpstr>Slayt 18</vt:lpstr>
      <vt:lpstr>İyileşme-çeşitleri </vt:lpstr>
      <vt:lpstr>İyileşme-çeşitleri 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İltihabın morfolojik paternleri:</dc:title>
  <dc:creator>user</dc:creator>
  <cp:lastModifiedBy>user</cp:lastModifiedBy>
  <cp:revision>2</cp:revision>
  <dcterms:created xsi:type="dcterms:W3CDTF">2018-03-09T07:38:48Z</dcterms:created>
  <dcterms:modified xsi:type="dcterms:W3CDTF">2018-03-09T07:48:20Z</dcterms:modified>
</cp:coreProperties>
</file>