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3" r:id="rId3"/>
    <p:sldId id="271" r:id="rId4"/>
    <p:sldId id="272" r:id="rId5"/>
    <p:sldId id="274" r:id="rId6"/>
    <p:sldId id="277" r:id="rId7"/>
    <p:sldId id="280" r:id="rId8"/>
    <p:sldId id="292" r:id="rId9"/>
    <p:sldId id="281" r:id="rId10"/>
    <p:sldId id="285" r:id="rId11"/>
    <p:sldId id="286" r:id="rId12"/>
    <p:sldId id="287" r:id="rId13"/>
    <p:sldId id="28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21.11.2019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21.11.2019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a:bodyPr>
          <a:lstStyle/>
          <a:p>
            <a:r>
              <a:rPr lang="tr-TR" dirty="0" smtClean="0"/>
              <a:t>Doç. Dr. Tarık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Eğitim Sisteminde İstihdam Dersi Notları </a:t>
            </a:r>
            <a:r>
              <a:rPr lang="tr-TR" sz="2200" b="1" smtClean="0"/>
              <a:t>–</a:t>
            </a:r>
            <a:r>
              <a:rPr lang="tr-TR" sz="2200" b="1"/>
              <a:t> </a:t>
            </a:r>
            <a:r>
              <a:rPr lang="tr-TR" sz="2200" b="1" smtClean="0"/>
              <a:t>2</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smtClean="0">
                <a:solidFill>
                  <a:srgbClr val="FF0000"/>
                </a:solidFill>
              </a:rPr>
              <a:t>İşsizlik</a:t>
            </a:r>
            <a:endParaRPr lang="tr-TR" sz="2800" b="1" dirty="0">
              <a:solidFill>
                <a:srgbClr val="FF0000"/>
              </a:solidFill>
            </a:endParaRPr>
          </a:p>
        </p:txBody>
      </p:sp>
      <p:sp>
        <p:nvSpPr>
          <p:cNvPr id="3" name="İçerik Yer Tutucusu 2"/>
          <p:cNvSpPr>
            <a:spLocks noGrp="1"/>
          </p:cNvSpPr>
          <p:nvPr>
            <p:ph sz="quarter" idx="1"/>
          </p:nvPr>
        </p:nvSpPr>
        <p:spPr/>
        <p:txBody>
          <a:bodyPr>
            <a:normAutofit/>
          </a:bodyPr>
          <a:lstStyle/>
          <a:p>
            <a:pPr>
              <a:buFont typeface="Arial" panose="020B0604020202020204" pitchFamily="34" charset="0"/>
              <a:buChar char="•"/>
            </a:pPr>
            <a:endParaRPr lang="tr-TR" b="1" dirty="0" smtClean="0">
              <a:solidFill>
                <a:srgbClr val="FF0000"/>
              </a:solidFill>
            </a:endParaRPr>
          </a:p>
          <a:p>
            <a:pPr algn="just">
              <a:buFont typeface="Arial" panose="020B0604020202020204" pitchFamily="34" charset="0"/>
              <a:buChar char="•"/>
            </a:pPr>
            <a:r>
              <a:rPr lang="tr-TR" sz="2400" dirty="0" smtClean="0">
                <a:latin typeface="Calibri" panose="020F0502020204030204" pitchFamily="34" charset="0"/>
              </a:rPr>
              <a:t>Çalışma </a:t>
            </a:r>
            <a:r>
              <a:rPr lang="tr-TR" sz="2400" dirty="0">
                <a:latin typeface="Calibri" panose="020F0502020204030204" pitchFamily="34" charset="0"/>
              </a:rPr>
              <a:t>istek ve kabiliyetine sahip olan ve cari ücret haddinde çalışmak isteyip de iş bulamayanların oluşturduğu istihdam düzeyidir</a:t>
            </a:r>
            <a:r>
              <a:rPr lang="tr-TR" sz="2400" dirty="0" smtClean="0">
                <a:latin typeface="Calibri" panose="020F0502020204030204" pitchFamily="34" charset="0"/>
              </a:rPr>
              <a:t>.</a:t>
            </a:r>
          </a:p>
          <a:p>
            <a:pPr algn="just">
              <a:buFont typeface="Arial" panose="020B0604020202020204" pitchFamily="34" charset="0"/>
              <a:buChar char="•"/>
            </a:pPr>
            <a:r>
              <a:rPr lang="tr-TR" sz="2400" dirty="0">
                <a:solidFill>
                  <a:srgbClr val="FF0000"/>
                </a:solidFill>
                <a:latin typeface="Calibri" panose="020F0502020204030204" pitchFamily="34" charset="0"/>
              </a:rPr>
              <a:t>İşsiz:</a:t>
            </a:r>
            <a:r>
              <a:rPr lang="tr-TR" sz="2400" dirty="0">
                <a:latin typeface="Calibri" panose="020F0502020204030204" pitchFamily="34" charset="0"/>
              </a:rPr>
              <a:t> Referans </a:t>
            </a:r>
            <a:r>
              <a:rPr lang="tr-TR" sz="2400" dirty="0" smtClean="0">
                <a:latin typeface="Calibri" panose="020F0502020204030204" pitchFamily="34" charset="0"/>
              </a:rPr>
              <a:t>dönem </a:t>
            </a:r>
            <a:r>
              <a:rPr lang="tr-TR" sz="2400" dirty="0">
                <a:latin typeface="Calibri" panose="020F0502020204030204" pitchFamily="34" charset="0"/>
              </a:rPr>
              <a:t>içinde istihdam halinde olmayan (kâr karşılığı, yevmiyeli, ücretli ya da ücretsiz olarak hiç bir işte çalışmamış ve böyle bir iş ile bağlantısı </a:t>
            </a:r>
            <a:r>
              <a:rPr lang="tr-TR" sz="2400" dirty="0" smtClean="0">
                <a:latin typeface="Calibri" panose="020F0502020204030204" pitchFamily="34" charset="0"/>
              </a:rPr>
              <a:t>olmayan</a:t>
            </a:r>
            <a:r>
              <a:rPr lang="tr-TR" sz="2400" dirty="0">
                <a:latin typeface="Calibri" panose="020F0502020204030204" pitchFamily="34" charset="0"/>
              </a:rPr>
              <a:t>) kişilerden iş aramak için </a:t>
            </a:r>
            <a:r>
              <a:rPr lang="tr-TR" sz="2400" dirty="0">
                <a:solidFill>
                  <a:srgbClr val="0070C0"/>
                </a:solidFill>
                <a:latin typeface="Calibri" panose="020F0502020204030204" pitchFamily="34" charset="0"/>
              </a:rPr>
              <a:t>son üç ay içinde iş arama kanallarından en az birini kullanmış </a:t>
            </a:r>
            <a:r>
              <a:rPr lang="tr-TR" sz="2400" dirty="0">
                <a:latin typeface="Calibri" panose="020F0502020204030204" pitchFamily="34" charset="0"/>
              </a:rPr>
              <a:t>ve </a:t>
            </a:r>
            <a:r>
              <a:rPr lang="tr-TR" sz="2400" dirty="0">
                <a:solidFill>
                  <a:srgbClr val="0070C0"/>
                </a:solidFill>
                <a:latin typeface="Calibri" panose="020F0502020204030204" pitchFamily="34" charset="0"/>
              </a:rPr>
              <a:t>15 gün içinde işbaşı yapabilecek durumda</a:t>
            </a:r>
            <a:r>
              <a:rPr lang="tr-TR" sz="2400" dirty="0">
                <a:solidFill>
                  <a:srgbClr val="FF0000"/>
                </a:solidFill>
                <a:latin typeface="Calibri" panose="020F0502020204030204" pitchFamily="34" charset="0"/>
              </a:rPr>
              <a:t> </a:t>
            </a:r>
            <a:r>
              <a:rPr lang="tr-TR" sz="2400" dirty="0" smtClean="0">
                <a:latin typeface="Calibri" panose="020F0502020204030204" pitchFamily="34" charset="0"/>
              </a:rPr>
              <a:t>ve </a:t>
            </a:r>
            <a:r>
              <a:rPr lang="tr-TR" sz="2400" dirty="0" smtClean="0">
                <a:solidFill>
                  <a:srgbClr val="0070C0"/>
                </a:solidFill>
                <a:latin typeface="Calibri" panose="020F0502020204030204" pitchFamily="34" charset="0"/>
              </a:rPr>
              <a:t>çalışma çağında </a:t>
            </a:r>
            <a:r>
              <a:rPr lang="tr-TR" sz="2400" dirty="0" smtClean="0">
                <a:latin typeface="Calibri" panose="020F0502020204030204" pitchFamily="34" charset="0"/>
              </a:rPr>
              <a:t>olan </a:t>
            </a:r>
            <a:r>
              <a:rPr lang="tr-TR" sz="2400" dirty="0">
                <a:latin typeface="Calibri" panose="020F0502020204030204" pitchFamily="34" charset="0"/>
              </a:rPr>
              <a:t>tüm kişiler işsiz nüfusa dahildirler (</a:t>
            </a:r>
            <a:r>
              <a:rPr lang="tr-TR" sz="2400" dirty="0" smtClean="0">
                <a:latin typeface="Calibri" panose="020F0502020204030204" pitchFamily="34" charset="0"/>
              </a:rPr>
              <a:t>TÜİK).</a:t>
            </a:r>
            <a:endParaRPr lang="tr-TR" sz="2400" dirty="0">
              <a:latin typeface="Calibri" panose="020F0502020204030204" pitchFamily="34" charset="0"/>
            </a:endParaRPr>
          </a:p>
          <a:p>
            <a:pPr>
              <a:buFont typeface="Arial" panose="020B0604020202020204" pitchFamily="34" charset="0"/>
              <a:buChar char="•"/>
            </a:pPr>
            <a:endParaRPr lang="tr-TR" dirty="0"/>
          </a:p>
        </p:txBody>
      </p:sp>
    </p:spTree>
    <p:extLst>
      <p:ext uri="{BB962C8B-B14F-4D97-AF65-F5344CB8AC3E}">
        <p14:creationId xmlns:p14="http://schemas.microsoft.com/office/powerpoint/2010/main" val="2265531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smtClean="0">
                <a:solidFill>
                  <a:srgbClr val="FF0000"/>
                </a:solidFill>
              </a:rPr>
              <a:t>İşsizlik Türleri</a:t>
            </a:r>
            <a:endParaRPr lang="tr-TR" sz="2400" dirty="0">
              <a:solidFill>
                <a:srgbClr val="FF0000"/>
              </a:solidFill>
            </a:endParaRPr>
          </a:p>
        </p:txBody>
      </p:sp>
      <p:sp>
        <p:nvSpPr>
          <p:cNvPr id="3" name="İçerik Yer Tutucusu 2"/>
          <p:cNvSpPr>
            <a:spLocks noGrp="1"/>
          </p:cNvSpPr>
          <p:nvPr>
            <p:ph sz="quarter" idx="1"/>
          </p:nvPr>
        </p:nvSpPr>
        <p:spPr/>
        <p:txBody>
          <a:bodyPr>
            <a:normAutofit/>
          </a:bodyPr>
          <a:lstStyle/>
          <a:p>
            <a:endParaRPr lang="tr-TR" dirty="0" smtClean="0">
              <a:solidFill>
                <a:srgbClr val="FF0000"/>
              </a:solidFill>
            </a:endParaRPr>
          </a:p>
          <a:p>
            <a:pPr algn="just"/>
            <a:r>
              <a:rPr lang="tr-TR" dirty="0" err="1" smtClean="0">
                <a:solidFill>
                  <a:srgbClr val="FF0000"/>
                </a:solidFill>
                <a:latin typeface="Calibri" panose="020F0502020204030204" pitchFamily="34" charset="0"/>
              </a:rPr>
              <a:t>Friksiyonel</a:t>
            </a:r>
            <a:r>
              <a:rPr lang="tr-TR" dirty="0" smtClean="0">
                <a:solidFill>
                  <a:srgbClr val="FF0000"/>
                </a:solidFill>
                <a:latin typeface="Calibri" panose="020F0502020204030204" pitchFamily="34" charset="0"/>
              </a:rPr>
              <a:t> </a:t>
            </a:r>
            <a:r>
              <a:rPr lang="tr-TR" dirty="0">
                <a:solidFill>
                  <a:srgbClr val="FF0000"/>
                </a:solidFill>
                <a:latin typeface="Calibri" panose="020F0502020204030204" pitchFamily="34" charset="0"/>
              </a:rPr>
              <a:t>(Arızi) İşsizlik</a:t>
            </a:r>
            <a:r>
              <a:rPr lang="tr-TR" dirty="0">
                <a:latin typeface="Calibri" panose="020F0502020204030204" pitchFamily="34" charset="0"/>
              </a:rPr>
              <a:t>: Yer ve meslek değiştirme sırasında </a:t>
            </a:r>
            <a:r>
              <a:rPr lang="tr-TR" dirty="0" smtClean="0">
                <a:latin typeface="Calibri" panose="020F0502020204030204" pitchFamily="34" charset="0"/>
              </a:rPr>
              <a:t>beliren işsizliktir. </a:t>
            </a:r>
            <a:r>
              <a:rPr lang="tr-TR" dirty="0">
                <a:latin typeface="Calibri" panose="020F0502020204030204" pitchFamily="34" charset="0"/>
              </a:rPr>
              <a:t>K</a:t>
            </a:r>
            <a:r>
              <a:rPr lang="tr-TR" dirty="0" smtClean="0">
                <a:latin typeface="Calibri" panose="020F0502020204030204" pitchFamily="34" charset="0"/>
              </a:rPr>
              <a:t>ısmi </a:t>
            </a:r>
            <a:r>
              <a:rPr lang="tr-TR" dirty="0">
                <a:latin typeface="Calibri" panose="020F0502020204030204" pitchFamily="34" charset="0"/>
              </a:rPr>
              <a:t>ve geçici bir </a:t>
            </a:r>
            <a:r>
              <a:rPr lang="tr-TR" dirty="0" smtClean="0">
                <a:latin typeface="Calibri" panose="020F0502020204030204" pitchFamily="34" charset="0"/>
              </a:rPr>
              <a:t>işsizlik türüdür. </a:t>
            </a:r>
            <a:endParaRPr lang="tr-TR" dirty="0">
              <a:latin typeface="Calibri" panose="020F0502020204030204" pitchFamily="34" charset="0"/>
            </a:endParaRPr>
          </a:p>
          <a:p>
            <a:pPr algn="just"/>
            <a:r>
              <a:rPr lang="tr-TR" dirty="0" err="1" smtClean="0">
                <a:solidFill>
                  <a:srgbClr val="FF0000"/>
                </a:solidFill>
                <a:latin typeface="Calibri" panose="020F0502020204030204" pitchFamily="34" charset="0"/>
              </a:rPr>
              <a:t>Konjonktürel</a:t>
            </a:r>
            <a:r>
              <a:rPr lang="tr-TR" dirty="0" smtClean="0">
                <a:solidFill>
                  <a:srgbClr val="FF0000"/>
                </a:solidFill>
                <a:latin typeface="Calibri" panose="020F0502020204030204" pitchFamily="34" charset="0"/>
              </a:rPr>
              <a:t> İşsizlik</a:t>
            </a:r>
            <a:r>
              <a:rPr lang="tr-TR" dirty="0" smtClean="0">
                <a:latin typeface="Calibri" panose="020F0502020204030204" pitchFamily="34" charset="0"/>
              </a:rPr>
              <a:t>: Üretim </a:t>
            </a:r>
            <a:r>
              <a:rPr lang="tr-TR" dirty="0">
                <a:latin typeface="Calibri" panose="020F0502020204030204" pitchFamily="34" charset="0"/>
              </a:rPr>
              <a:t>hacminde zaman zaman ortaya çıkan daralmaların yarattığı işsizliktir</a:t>
            </a:r>
            <a:r>
              <a:rPr lang="tr-TR" dirty="0" smtClean="0">
                <a:latin typeface="Calibri" panose="020F0502020204030204" pitchFamily="34" charset="0"/>
              </a:rPr>
              <a:t>. </a:t>
            </a:r>
          </a:p>
          <a:p>
            <a:pPr algn="just"/>
            <a:r>
              <a:rPr lang="tr-TR" dirty="0" smtClean="0">
                <a:solidFill>
                  <a:srgbClr val="FF0000"/>
                </a:solidFill>
                <a:latin typeface="Calibri" panose="020F0502020204030204" pitchFamily="34" charset="0"/>
              </a:rPr>
              <a:t>Mevsimsel </a:t>
            </a:r>
            <a:r>
              <a:rPr lang="tr-TR" dirty="0">
                <a:solidFill>
                  <a:srgbClr val="FF0000"/>
                </a:solidFill>
                <a:latin typeface="Calibri" panose="020F0502020204030204" pitchFamily="34" charset="0"/>
              </a:rPr>
              <a:t>İşsizlik</a:t>
            </a:r>
            <a:r>
              <a:rPr lang="tr-TR" dirty="0" smtClean="0">
                <a:solidFill>
                  <a:srgbClr val="FF0000"/>
                </a:solidFill>
                <a:latin typeface="Calibri" panose="020F0502020204030204" pitchFamily="34" charset="0"/>
              </a:rPr>
              <a:t>: </a:t>
            </a:r>
            <a:r>
              <a:rPr lang="tr-TR" dirty="0" smtClean="0">
                <a:latin typeface="Calibri" panose="020F0502020204030204" pitchFamily="34" charset="0"/>
              </a:rPr>
              <a:t>Tarım sektörünün ağırlık oluşturduğu </a:t>
            </a:r>
            <a:r>
              <a:rPr lang="tr-TR" dirty="0">
                <a:latin typeface="Calibri" panose="020F0502020204030204" pitchFamily="34" charset="0"/>
              </a:rPr>
              <a:t>ülkelerde görülen bir işsizlik türüdür. </a:t>
            </a:r>
          </a:p>
          <a:p>
            <a:pPr marL="0" indent="0">
              <a:buNone/>
            </a:pPr>
            <a:endParaRPr lang="tr-TR" sz="3600" dirty="0"/>
          </a:p>
          <a:p>
            <a:endParaRPr lang="tr-TR" dirty="0"/>
          </a:p>
        </p:txBody>
      </p:sp>
    </p:spTree>
    <p:extLst>
      <p:ext uri="{BB962C8B-B14F-4D97-AF65-F5344CB8AC3E}">
        <p14:creationId xmlns:p14="http://schemas.microsoft.com/office/powerpoint/2010/main" val="3094266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85000" lnSpcReduction="20000"/>
          </a:bodyPr>
          <a:lstStyle/>
          <a:p>
            <a:pPr algn="just">
              <a:buFont typeface="Arial" panose="020B0604020202020204" pitchFamily="34" charset="0"/>
              <a:buChar char="•"/>
            </a:pPr>
            <a:r>
              <a:rPr lang="tr-TR" sz="2800" dirty="0" smtClean="0">
                <a:solidFill>
                  <a:srgbClr val="FF0000"/>
                </a:solidFill>
                <a:latin typeface="Calibri" panose="020F0502020204030204" pitchFamily="34" charset="0"/>
              </a:rPr>
              <a:t>Bölge </a:t>
            </a:r>
            <a:r>
              <a:rPr lang="tr-TR" sz="2800" dirty="0">
                <a:solidFill>
                  <a:srgbClr val="FF0000"/>
                </a:solidFill>
                <a:latin typeface="Calibri" panose="020F0502020204030204" pitchFamily="34" charset="0"/>
              </a:rPr>
              <a:t>ve Sektör İşsizliği: </a:t>
            </a:r>
            <a:r>
              <a:rPr lang="tr-TR" sz="2800" dirty="0">
                <a:latin typeface="Calibri" panose="020F0502020204030204" pitchFamily="34" charset="0"/>
              </a:rPr>
              <a:t>Belli bir sektörün veya bölgenin çekici bir alan olmaktan çıkması durumunda sektörün üretiminin daralmasına bağlı olarak ortaya çıkan işsizliktir</a:t>
            </a:r>
            <a:r>
              <a:rPr lang="tr-TR" sz="2800" dirty="0" smtClean="0">
                <a:latin typeface="Calibri" panose="020F0502020204030204" pitchFamily="34" charset="0"/>
              </a:rPr>
              <a:t>.</a:t>
            </a:r>
          </a:p>
          <a:p>
            <a:pPr algn="just">
              <a:buFont typeface="Arial" panose="020B0604020202020204" pitchFamily="34" charset="0"/>
              <a:buChar char="•"/>
            </a:pPr>
            <a:r>
              <a:rPr lang="tr-TR" sz="2800" dirty="0" smtClean="0">
                <a:latin typeface="Calibri" panose="020F0502020204030204" pitchFamily="34" charset="0"/>
              </a:rPr>
              <a:t> </a:t>
            </a:r>
            <a:r>
              <a:rPr lang="tr-TR" sz="2800" dirty="0" smtClean="0">
                <a:solidFill>
                  <a:srgbClr val="FF0000"/>
                </a:solidFill>
                <a:latin typeface="Calibri" panose="020F0502020204030204" pitchFamily="34" charset="0"/>
              </a:rPr>
              <a:t>Teknolojik </a:t>
            </a:r>
            <a:r>
              <a:rPr lang="tr-TR" sz="2800" dirty="0">
                <a:solidFill>
                  <a:srgbClr val="FF0000"/>
                </a:solidFill>
                <a:latin typeface="Calibri" panose="020F0502020204030204" pitchFamily="34" charset="0"/>
              </a:rPr>
              <a:t>İşsizlik: </a:t>
            </a:r>
            <a:r>
              <a:rPr lang="tr-TR" sz="2800" dirty="0">
                <a:latin typeface="Calibri" panose="020F0502020204030204" pitchFamily="34" charset="0"/>
              </a:rPr>
              <a:t>Uzun süre emek yoğun üretim metodu uygulanmaktan </a:t>
            </a:r>
            <a:r>
              <a:rPr lang="tr-TR" sz="2800" dirty="0" smtClean="0">
                <a:latin typeface="Calibri" panose="020F0502020204030204" pitchFamily="34" charset="0"/>
              </a:rPr>
              <a:t>sermaye </a:t>
            </a:r>
            <a:r>
              <a:rPr lang="tr-TR" sz="2800" dirty="0">
                <a:latin typeface="Calibri" panose="020F0502020204030204" pitchFamily="34" charset="0"/>
              </a:rPr>
              <a:t>yoğun tekniklere geçilmesi durumunda bir kısım emeğin işsiz kalması ile ortaya çıkan işsizliktir</a:t>
            </a:r>
            <a:r>
              <a:rPr lang="tr-TR" sz="2800" dirty="0" smtClean="0">
                <a:latin typeface="Calibri" panose="020F0502020204030204" pitchFamily="34" charset="0"/>
              </a:rPr>
              <a:t>.</a:t>
            </a:r>
            <a:endParaRPr lang="tr-TR" sz="2800" dirty="0">
              <a:latin typeface="Calibri" panose="020F0502020204030204" pitchFamily="34" charset="0"/>
            </a:endParaRPr>
          </a:p>
          <a:p>
            <a:pPr algn="just"/>
            <a:r>
              <a:rPr lang="tr-TR" sz="2800" dirty="0" smtClean="0">
                <a:solidFill>
                  <a:srgbClr val="FF0000"/>
                </a:solidFill>
                <a:latin typeface="Calibri" panose="020F0502020204030204" pitchFamily="34" charset="0"/>
              </a:rPr>
              <a:t>Yapısal </a:t>
            </a:r>
            <a:r>
              <a:rPr lang="tr-TR" sz="2800" dirty="0">
                <a:solidFill>
                  <a:srgbClr val="FF0000"/>
                </a:solidFill>
                <a:latin typeface="Calibri" panose="020F0502020204030204" pitchFamily="34" charset="0"/>
              </a:rPr>
              <a:t>İşsizlik: </a:t>
            </a:r>
            <a:r>
              <a:rPr lang="tr-TR" sz="2800" dirty="0">
                <a:latin typeface="Calibri" panose="020F0502020204030204" pitchFamily="34" charset="0"/>
              </a:rPr>
              <a:t>Ekonominin bütün sektörleri ile toplu ve devamlı olarak durgun  bir düzeyde kaldığı dönemlerde ortaya çıkan işsizlik. </a:t>
            </a:r>
          </a:p>
          <a:p>
            <a:pPr algn="just"/>
            <a:r>
              <a:rPr lang="tr-TR" sz="2800" dirty="0" smtClean="0">
                <a:solidFill>
                  <a:srgbClr val="FF0000"/>
                </a:solidFill>
                <a:latin typeface="Calibri" panose="020F0502020204030204" pitchFamily="34" charset="0"/>
              </a:rPr>
              <a:t>Gizli </a:t>
            </a:r>
            <a:r>
              <a:rPr lang="tr-TR" sz="2800" dirty="0">
                <a:solidFill>
                  <a:srgbClr val="FF0000"/>
                </a:solidFill>
                <a:latin typeface="Calibri" panose="020F0502020204030204" pitchFamily="34" charset="0"/>
              </a:rPr>
              <a:t>İşsizlik: </a:t>
            </a:r>
            <a:r>
              <a:rPr lang="tr-TR" sz="2800" dirty="0">
                <a:latin typeface="Calibri" panose="020F0502020204030204" pitchFamily="34" charset="0"/>
              </a:rPr>
              <a:t>Belli bir üretim sektöründe istihdam edilenlerden bir kısmının faaliyetten çekilmesi durumunda üretim hacminde bir daralma meydana gelmemesi sonucu görülen işsizliktir </a:t>
            </a:r>
          </a:p>
          <a:p>
            <a:endParaRPr lang="tr-TR" dirty="0"/>
          </a:p>
        </p:txBody>
      </p:sp>
    </p:spTree>
    <p:extLst>
      <p:ext uri="{BB962C8B-B14F-4D97-AF65-F5344CB8AC3E}">
        <p14:creationId xmlns:p14="http://schemas.microsoft.com/office/powerpoint/2010/main" val="1032587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2400" dirty="0">
                <a:solidFill>
                  <a:srgbClr val="FF0000"/>
                </a:solidFill>
                <a:latin typeface="Calibri" panose="020F0502020204030204" pitchFamily="34" charset="0"/>
              </a:rPr>
              <a:t>Esnek </a:t>
            </a:r>
            <a:r>
              <a:rPr lang="tr-TR" sz="2400" dirty="0" smtClean="0">
                <a:solidFill>
                  <a:srgbClr val="FF0000"/>
                </a:solidFill>
                <a:latin typeface="Calibri" panose="020F0502020204030204" pitchFamily="34" charset="0"/>
              </a:rPr>
              <a:t>istihdam</a:t>
            </a:r>
            <a:r>
              <a:rPr lang="tr-TR" sz="2400" dirty="0">
                <a:solidFill>
                  <a:srgbClr val="FF0000"/>
                </a:solidFill>
                <a:latin typeface="Calibri" panose="020F0502020204030204" pitchFamily="34" charset="0"/>
              </a:rPr>
              <a:t/>
            </a:r>
            <a:br>
              <a:rPr lang="tr-TR" sz="2400" dirty="0">
                <a:solidFill>
                  <a:srgbClr val="FF0000"/>
                </a:solidFill>
                <a:latin typeface="Calibri" panose="020F0502020204030204" pitchFamily="34" charset="0"/>
              </a:rPr>
            </a:br>
            <a:endParaRPr lang="tr-TR" sz="2400" dirty="0">
              <a:solidFill>
                <a:srgbClr val="FF0000"/>
              </a:solidFill>
            </a:endParaRPr>
          </a:p>
        </p:txBody>
      </p:sp>
      <p:sp>
        <p:nvSpPr>
          <p:cNvPr id="3" name="2 İçerik Yer Tutucusu"/>
          <p:cNvSpPr>
            <a:spLocks noGrp="1"/>
          </p:cNvSpPr>
          <p:nvPr>
            <p:ph sz="quarter" idx="1"/>
          </p:nvPr>
        </p:nvSpPr>
        <p:spPr/>
        <p:txBody>
          <a:bodyPr>
            <a:normAutofit fontScale="92500" lnSpcReduction="20000"/>
          </a:bodyPr>
          <a:lstStyle/>
          <a:p>
            <a:pPr algn="just">
              <a:buNone/>
            </a:pPr>
            <a:r>
              <a:rPr lang="tr-TR" dirty="0" smtClean="0">
                <a:latin typeface="Calibri" panose="020F0502020204030204" pitchFamily="34" charset="0"/>
              </a:rPr>
              <a:t>    Çalışma yaşamında esneklik, </a:t>
            </a:r>
            <a:r>
              <a:rPr lang="tr-TR" dirty="0" smtClean="0">
                <a:solidFill>
                  <a:srgbClr val="0070C0"/>
                </a:solidFill>
                <a:latin typeface="Calibri" panose="020F0502020204030204" pitchFamily="34" charset="0"/>
              </a:rPr>
              <a:t>çalışma süreleri</a:t>
            </a:r>
            <a:r>
              <a:rPr lang="tr-TR" dirty="0" smtClean="0">
                <a:latin typeface="Calibri" panose="020F0502020204030204" pitchFamily="34" charset="0"/>
              </a:rPr>
              <a:t>, </a:t>
            </a:r>
            <a:r>
              <a:rPr lang="tr-TR" dirty="0" smtClean="0">
                <a:solidFill>
                  <a:srgbClr val="00B050"/>
                </a:solidFill>
                <a:latin typeface="Calibri" panose="020F0502020204030204" pitchFamily="34" charset="0"/>
              </a:rPr>
              <a:t>biçimleri</a:t>
            </a:r>
            <a:r>
              <a:rPr lang="tr-TR" dirty="0" smtClean="0">
                <a:latin typeface="Calibri" panose="020F0502020204030204" pitchFamily="34" charset="0"/>
              </a:rPr>
              <a:t>, </a:t>
            </a:r>
            <a:r>
              <a:rPr lang="tr-TR" dirty="0" smtClean="0">
                <a:solidFill>
                  <a:srgbClr val="FF0000"/>
                </a:solidFill>
                <a:latin typeface="Calibri" panose="020F0502020204030204" pitchFamily="34" charset="0"/>
              </a:rPr>
              <a:t>mekanı</a:t>
            </a:r>
            <a:r>
              <a:rPr lang="tr-TR" dirty="0" smtClean="0">
                <a:latin typeface="Calibri" panose="020F0502020204030204" pitchFamily="34" charset="0"/>
              </a:rPr>
              <a:t>, </a:t>
            </a:r>
            <a:r>
              <a:rPr lang="tr-TR" dirty="0" smtClean="0">
                <a:solidFill>
                  <a:srgbClr val="0070C0"/>
                </a:solidFill>
                <a:latin typeface="Calibri" panose="020F0502020204030204" pitchFamily="34" charset="0"/>
              </a:rPr>
              <a:t>çalışan ücretlerinin türü ve miktarı</a:t>
            </a:r>
            <a:r>
              <a:rPr lang="tr-TR" dirty="0" smtClean="0">
                <a:latin typeface="Calibri" panose="020F0502020204030204" pitchFamily="34" charset="0"/>
              </a:rPr>
              <a:t> gibi bir dizi unsurun, </a:t>
            </a:r>
            <a:r>
              <a:rPr lang="tr-TR" u="sng" dirty="0" smtClean="0">
                <a:solidFill>
                  <a:srgbClr val="C00000"/>
                </a:solidFill>
                <a:latin typeface="Calibri" panose="020F0502020204030204" pitchFamily="34" charset="0"/>
              </a:rPr>
              <a:t>sabit kurallara dayalı olmaksızın (standart dışı) </a:t>
            </a:r>
            <a:r>
              <a:rPr lang="tr-TR" dirty="0" smtClean="0">
                <a:latin typeface="Calibri" panose="020F0502020204030204" pitchFamily="34" charset="0"/>
              </a:rPr>
              <a:t>belirlenmesi anlamına gelmektedir. </a:t>
            </a:r>
          </a:p>
          <a:p>
            <a:pPr algn="just">
              <a:buNone/>
            </a:pPr>
            <a:r>
              <a:rPr lang="tr-TR" dirty="0">
                <a:latin typeface="Calibri" panose="020F0502020204030204" pitchFamily="34" charset="0"/>
              </a:rPr>
              <a:t> </a:t>
            </a:r>
            <a:r>
              <a:rPr lang="tr-TR" dirty="0" smtClean="0">
                <a:latin typeface="Calibri" panose="020F0502020204030204" pitchFamily="34" charset="0"/>
              </a:rPr>
              <a:t>    </a:t>
            </a:r>
            <a:r>
              <a:rPr lang="tr-TR" dirty="0" smtClean="0">
                <a:solidFill>
                  <a:srgbClr val="7030A0"/>
                </a:solidFill>
                <a:latin typeface="Calibri" panose="020F0502020204030204" pitchFamily="34" charset="0"/>
              </a:rPr>
              <a:t>Devletin çalışma yaşamına olabildiğince az müdahalede bulunması </a:t>
            </a:r>
            <a:r>
              <a:rPr lang="tr-TR" dirty="0" smtClean="0">
                <a:latin typeface="Calibri" panose="020F0502020204030204" pitchFamily="34" charset="0"/>
              </a:rPr>
              <a:t>ve bu alandaki düzenleyici kuralların azaltılarak çalışma yaşamının işçi ve işveren arasındaki sözleşmelere göre düzenlenmesi esnekleştirme söylemini karşılamaktadır. </a:t>
            </a:r>
          </a:p>
          <a:p>
            <a:pPr algn="just">
              <a:buNone/>
            </a:pPr>
            <a:r>
              <a:rPr lang="tr-TR" dirty="0">
                <a:latin typeface="Calibri" panose="020F0502020204030204" pitchFamily="34" charset="0"/>
              </a:rPr>
              <a:t> </a:t>
            </a:r>
            <a:r>
              <a:rPr lang="tr-TR" dirty="0" smtClean="0">
                <a:latin typeface="Calibri" panose="020F0502020204030204" pitchFamily="34" charset="0"/>
              </a:rPr>
              <a:t>   Kamu alanı açısından düşünüldüğünde, </a:t>
            </a:r>
            <a:r>
              <a:rPr lang="tr-TR" dirty="0" smtClean="0">
                <a:solidFill>
                  <a:srgbClr val="7030A0"/>
                </a:solidFill>
                <a:latin typeface="Calibri" panose="020F0502020204030204" pitchFamily="34" charset="0"/>
              </a:rPr>
              <a:t>statü hukuku</a:t>
            </a:r>
            <a:r>
              <a:rPr lang="tr-TR" dirty="0" smtClean="0">
                <a:latin typeface="Calibri" panose="020F0502020204030204" pitchFamily="34" charset="0"/>
              </a:rPr>
              <a:t>ndan uzaklaşma, </a:t>
            </a:r>
            <a:r>
              <a:rPr lang="tr-TR" dirty="0" smtClean="0">
                <a:solidFill>
                  <a:srgbClr val="7030A0"/>
                </a:solidFill>
                <a:latin typeface="Calibri" panose="020F0502020204030204" pitchFamily="34" charset="0"/>
              </a:rPr>
              <a:t>sözleşme hukuku</a:t>
            </a:r>
            <a:r>
              <a:rPr lang="tr-TR" dirty="0" smtClean="0">
                <a:latin typeface="Calibri" panose="020F0502020204030204" pitchFamily="34" charset="0"/>
              </a:rPr>
              <a:t>na yaklaşma, </a:t>
            </a:r>
            <a:r>
              <a:rPr lang="tr-TR" dirty="0" smtClean="0">
                <a:solidFill>
                  <a:srgbClr val="7030A0"/>
                </a:solidFill>
                <a:latin typeface="Calibri" panose="020F0502020204030204" pitchFamily="34" charset="0"/>
              </a:rPr>
              <a:t>piyasacı usul</a:t>
            </a:r>
            <a:r>
              <a:rPr lang="tr-TR" dirty="0" smtClean="0">
                <a:latin typeface="Calibri" panose="020F0502020204030204" pitchFamily="34" charset="0"/>
              </a:rPr>
              <a:t>lere uygun bir yönetim, denetim ve değerlendirme sistemi oluşturma gibi politika ve uygulamalar kamu alanında esnekleştirme bağlamı içinde değerlendirilebilir.</a:t>
            </a:r>
          </a:p>
          <a:p>
            <a:pPr>
              <a:buNone/>
            </a:pPr>
            <a:endParaRPr lang="tr-TR" dirty="0">
              <a:solidFill>
                <a:srgbClr val="FF0000"/>
              </a:solidFill>
            </a:endParaRPr>
          </a:p>
        </p:txBody>
      </p:sp>
    </p:spTree>
    <p:extLst>
      <p:ext uri="{BB962C8B-B14F-4D97-AF65-F5344CB8AC3E}">
        <p14:creationId xmlns:p14="http://schemas.microsoft.com/office/powerpoint/2010/main" val="4277907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000" dirty="0" smtClean="0">
                <a:solidFill>
                  <a:srgbClr val="FF0000"/>
                </a:solidFill>
              </a:rPr>
              <a:t>Derse Hazırlık</a:t>
            </a:r>
            <a:endParaRPr lang="tr-TR" sz="2000" dirty="0">
              <a:solidFill>
                <a:srgbClr val="FF0000"/>
              </a:solidFill>
            </a:endParaRPr>
          </a:p>
        </p:txBody>
      </p:sp>
      <p:sp>
        <p:nvSpPr>
          <p:cNvPr id="3" name="İçerik Yer Tutucusu 2"/>
          <p:cNvSpPr>
            <a:spLocks noGrp="1"/>
          </p:cNvSpPr>
          <p:nvPr>
            <p:ph sz="quarter" idx="1"/>
          </p:nvPr>
        </p:nvSpPr>
        <p:spPr/>
        <p:txBody>
          <a:bodyPr/>
          <a:lstStyle/>
          <a:p>
            <a:endParaRPr lang="tr-TR" dirty="0" smtClean="0"/>
          </a:p>
          <a:p>
            <a:endParaRPr lang="tr-TR" dirty="0"/>
          </a:p>
          <a:p>
            <a:r>
              <a:rPr lang="tr-TR" dirty="0" smtClean="0"/>
              <a:t>«İyi </a:t>
            </a:r>
            <a:r>
              <a:rPr lang="tr-TR" dirty="0"/>
              <a:t>insanların doğru davranması için yasaya lüzum yoktur. </a:t>
            </a:r>
            <a:br>
              <a:rPr lang="tr-TR" dirty="0"/>
            </a:br>
            <a:r>
              <a:rPr lang="tr-TR" dirty="0"/>
              <a:t>Kötü insanlar ise yasayı çiğnemenin bir yolunu zaten </a:t>
            </a:r>
            <a:r>
              <a:rPr lang="tr-TR" dirty="0" smtClean="0"/>
              <a:t>bulurlar.''</a:t>
            </a:r>
            <a:r>
              <a:rPr lang="tr-TR" dirty="0"/>
              <a:t/>
            </a:r>
            <a:br>
              <a:rPr lang="tr-TR" dirty="0"/>
            </a:br>
            <a:r>
              <a:rPr lang="tr-TR" dirty="0" smtClean="0"/>
              <a:t>(Platon – Devlet)</a:t>
            </a:r>
            <a:endParaRPr lang="tr-TR" dirty="0"/>
          </a:p>
        </p:txBody>
      </p:sp>
    </p:spTree>
    <p:extLst>
      <p:ext uri="{BB962C8B-B14F-4D97-AF65-F5344CB8AC3E}">
        <p14:creationId xmlns:p14="http://schemas.microsoft.com/office/powerpoint/2010/main" val="2007321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dirty="0"/>
              <a:t/>
            </a:r>
            <a:br>
              <a:rPr lang="tr-TR" dirty="0"/>
            </a:br>
            <a:r>
              <a:rPr lang="tr-TR" sz="2700" b="1" dirty="0" smtClean="0">
                <a:solidFill>
                  <a:srgbClr val="FF0000"/>
                </a:solidFill>
                <a:latin typeface="Arial" panose="020B0604020202020204" pitchFamily="34" charset="0"/>
                <a:cs typeface="Arial" panose="020B0604020202020204" pitchFamily="34" charset="0"/>
              </a:rPr>
              <a:t>Giriş</a:t>
            </a:r>
            <a:r>
              <a:rPr lang="tr-TR" sz="2700" b="1" dirty="0">
                <a:solidFill>
                  <a:srgbClr val="FF0000"/>
                </a:solidFill>
                <a:latin typeface="Arial" panose="020B0604020202020204" pitchFamily="34" charset="0"/>
                <a:cs typeface="Arial" panose="020B0604020202020204" pitchFamily="34" charset="0"/>
              </a:rPr>
              <a:t/>
            </a:r>
            <a:br>
              <a:rPr lang="tr-TR" sz="2700" b="1" dirty="0">
                <a:solidFill>
                  <a:srgbClr val="FF0000"/>
                </a:solidFill>
                <a:latin typeface="Arial" panose="020B0604020202020204" pitchFamily="34" charset="0"/>
                <a:cs typeface="Arial" panose="020B0604020202020204" pitchFamily="34" charset="0"/>
              </a:rPr>
            </a:br>
            <a:endParaRPr lang="tr-TR" sz="2700" b="1" dirty="0">
              <a:solidFill>
                <a:srgbClr val="FF0000"/>
              </a:solidFill>
              <a:latin typeface="Arial" panose="020B0604020202020204" pitchFamily="34" charset="0"/>
              <a:cs typeface="Arial" panose="020B0604020202020204" pitchFamily="34" charset="0"/>
            </a:endParaRPr>
          </a:p>
        </p:txBody>
      </p:sp>
      <p:sp>
        <p:nvSpPr>
          <p:cNvPr id="3" name="2 İçerik Yer Tutucusu"/>
          <p:cNvSpPr>
            <a:spLocks noGrp="1"/>
          </p:cNvSpPr>
          <p:nvPr>
            <p:ph sz="quarter" idx="1"/>
          </p:nvPr>
        </p:nvSpPr>
        <p:spPr/>
        <p:txBody>
          <a:bodyPr>
            <a:noAutofit/>
          </a:bodyPr>
          <a:lstStyle/>
          <a:p>
            <a:pPr algn="just"/>
            <a:endParaRPr lang="tr-TR" sz="2400" dirty="0" smtClean="0">
              <a:latin typeface="Arial" panose="020B0604020202020204" pitchFamily="34" charset="0"/>
              <a:cs typeface="Arial" panose="020B0604020202020204" pitchFamily="34" charset="0"/>
            </a:endParaRPr>
          </a:p>
          <a:p>
            <a:pPr algn="just"/>
            <a:r>
              <a:rPr lang="tr-TR" sz="2400" dirty="0" smtClean="0">
                <a:latin typeface="Arial" panose="020B0604020202020204" pitchFamily="34" charset="0"/>
                <a:cs typeface="Arial" panose="020B0604020202020204" pitchFamily="34" charset="0"/>
              </a:rPr>
              <a:t>Bu ders kapsamında öncelikle </a:t>
            </a:r>
            <a:r>
              <a:rPr lang="tr-TR" sz="2400" dirty="0" smtClean="0">
                <a:solidFill>
                  <a:srgbClr val="FF0000"/>
                </a:solidFill>
                <a:latin typeface="Arial" panose="020B0604020202020204" pitchFamily="34" charset="0"/>
                <a:cs typeface="Arial" panose="020B0604020202020204" pitchFamily="34" charset="0"/>
              </a:rPr>
              <a:t>eğitim</a:t>
            </a:r>
            <a:r>
              <a:rPr lang="tr-TR" sz="2400" dirty="0" smtClean="0">
                <a:latin typeface="Arial" panose="020B0604020202020204" pitchFamily="34" charset="0"/>
                <a:cs typeface="Arial" panose="020B0604020202020204" pitchFamily="34" charset="0"/>
              </a:rPr>
              <a:t>, </a:t>
            </a:r>
            <a:r>
              <a:rPr lang="tr-TR" sz="2400" dirty="0" smtClean="0">
                <a:solidFill>
                  <a:srgbClr val="FF0000"/>
                </a:solidFill>
                <a:latin typeface="Arial" panose="020B0604020202020204" pitchFamily="34" charset="0"/>
                <a:cs typeface="Arial" panose="020B0604020202020204" pitchFamily="34" charset="0"/>
              </a:rPr>
              <a:t>iş (çalışma) işgücü, istihdam </a:t>
            </a:r>
            <a:r>
              <a:rPr lang="tr-TR" sz="2400" dirty="0" smtClean="0">
                <a:latin typeface="Arial" panose="020B0604020202020204" pitchFamily="34" charset="0"/>
                <a:cs typeface="Arial" panose="020B0604020202020204" pitchFamily="34" charset="0"/>
              </a:rPr>
              <a:t>ve </a:t>
            </a:r>
            <a:r>
              <a:rPr lang="tr-TR" sz="2400" dirty="0" smtClean="0">
                <a:solidFill>
                  <a:srgbClr val="FF0000"/>
                </a:solidFill>
                <a:latin typeface="Arial" panose="020B0604020202020204" pitchFamily="34" charset="0"/>
                <a:cs typeface="Arial" panose="020B0604020202020204" pitchFamily="34" charset="0"/>
              </a:rPr>
              <a:t>işsizlik</a:t>
            </a:r>
            <a:r>
              <a:rPr lang="tr-TR" sz="2400" dirty="0" smtClean="0">
                <a:latin typeface="Arial" panose="020B0604020202020204" pitchFamily="34" charset="0"/>
                <a:cs typeface="Arial" panose="020B0604020202020204" pitchFamily="34" charset="0"/>
              </a:rPr>
              <a:t> kavramları üzerine bir tartışma yürütmek hedeflenmiştir.</a:t>
            </a: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6901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Arial" pitchFamily="34" charset="0"/>
                <a:cs typeface="Arial" pitchFamily="34" charset="0"/>
              </a:rPr>
              <a:t>Eğitim Kavramı</a:t>
            </a:r>
            <a:endParaRPr lang="tr-TR" sz="2400" b="1" dirty="0">
              <a:solidFill>
                <a:srgbClr val="FF000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marL="0" indent="0">
              <a:buNone/>
            </a:pPr>
            <a:endParaRPr lang="tr-TR" sz="2400" dirty="0" smtClean="0">
              <a:latin typeface="Arial" panose="020B0604020202020204" pitchFamily="34" charset="0"/>
              <a:cs typeface="Arial" panose="020B0604020202020204" pitchFamily="34" charset="0"/>
            </a:endParaRPr>
          </a:p>
          <a:p>
            <a:pPr marL="0" indent="0" algn="just">
              <a:buNone/>
            </a:pPr>
            <a:r>
              <a:rPr lang="tr-TR" sz="2400" dirty="0">
                <a:latin typeface="Arial" panose="020B0604020202020204" pitchFamily="34" charset="0"/>
                <a:cs typeface="Arial" panose="020B0604020202020204" pitchFamily="34" charset="0"/>
              </a:rPr>
              <a:t>E</a:t>
            </a:r>
            <a:r>
              <a:rPr lang="tr-TR" sz="2400" dirty="0" smtClean="0">
                <a:latin typeface="Arial" panose="020B0604020202020204" pitchFamily="34" charset="0"/>
                <a:cs typeface="Arial" panose="020B0604020202020204" pitchFamily="34" charset="0"/>
              </a:rPr>
              <a:t>ğitim, eğitim literatüründe,</a:t>
            </a:r>
          </a:p>
          <a:p>
            <a:pPr algn="just">
              <a:buFontTx/>
              <a:buChar char="-"/>
            </a:pPr>
            <a:r>
              <a:rPr lang="tr-TR" sz="2400" dirty="0" smtClean="0">
                <a:latin typeface="Arial" panose="020B0604020202020204" pitchFamily="34" charset="0"/>
                <a:cs typeface="Arial" panose="020B0604020202020204" pitchFamily="34" charset="0"/>
              </a:rPr>
              <a:t>asıl olarak </a:t>
            </a:r>
            <a:r>
              <a:rPr lang="tr-TR" sz="2400" u="sng" dirty="0" smtClean="0">
                <a:latin typeface="Arial" panose="020B0604020202020204" pitchFamily="34" charset="0"/>
                <a:cs typeface="Arial" panose="020B0604020202020204" pitchFamily="34" charset="0"/>
              </a:rPr>
              <a:t>toplumun erişkin olmayan bireylerine yönelik</a:t>
            </a:r>
            <a:r>
              <a:rPr lang="tr-TR" sz="2400" dirty="0" smtClean="0">
                <a:latin typeface="Arial" panose="020B0604020202020204" pitchFamily="34" charset="0"/>
                <a:cs typeface="Arial" panose="020B0604020202020204" pitchFamily="34" charset="0"/>
              </a:rPr>
              <a:t>, </a:t>
            </a:r>
          </a:p>
          <a:p>
            <a:pPr algn="just">
              <a:buFontTx/>
              <a:buChar char="-"/>
            </a:pPr>
            <a:r>
              <a:rPr lang="tr-TR" sz="2400" u="sng" dirty="0" smtClean="0">
                <a:latin typeface="Arial" panose="020B0604020202020204" pitchFamily="34" charset="0"/>
                <a:cs typeface="Arial" panose="020B0604020202020204" pitchFamily="34" charset="0"/>
              </a:rPr>
              <a:t>istenilen bilgi, beceri ve tutumları aktarmak ve geliştirmek </a:t>
            </a:r>
            <a:r>
              <a:rPr lang="tr-TR" sz="2400" dirty="0" smtClean="0">
                <a:latin typeface="Arial" panose="020B0604020202020204" pitchFamily="34" charset="0"/>
                <a:cs typeface="Arial" panose="020B0604020202020204" pitchFamily="34" charset="0"/>
              </a:rPr>
              <a:t>amacıyla,</a:t>
            </a:r>
          </a:p>
          <a:p>
            <a:pPr algn="just">
              <a:buFontTx/>
              <a:buChar char="-"/>
            </a:pPr>
            <a:r>
              <a:rPr lang="tr-TR" sz="2400" dirty="0" smtClean="0">
                <a:latin typeface="Arial" panose="020B0604020202020204" pitchFamily="34" charset="0"/>
                <a:cs typeface="Arial" panose="020B0604020202020204" pitchFamily="34" charset="0"/>
              </a:rPr>
              <a:t> </a:t>
            </a:r>
            <a:r>
              <a:rPr lang="tr-TR" sz="2400" u="sng" dirty="0" smtClean="0">
                <a:latin typeface="Arial" panose="020B0604020202020204" pitchFamily="34" charset="0"/>
                <a:cs typeface="Arial" panose="020B0604020202020204" pitchFamily="34" charset="0"/>
              </a:rPr>
              <a:t>planlı ve düzenli bir şekilde, </a:t>
            </a:r>
          </a:p>
          <a:p>
            <a:pPr algn="just">
              <a:buFontTx/>
              <a:buChar char="-"/>
            </a:pPr>
            <a:r>
              <a:rPr lang="tr-TR" sz="2400" u="sng" dirty="0" smtClean="0">
                <a:latin typeface="Arial" panose="020B0604020202020204" pitchFamily="34" charset="0"/>
                <a:cs typeface="Arial" panose="020B0604020202020204" pitchFamily="34" charset="0"/>
              </a:rPr>
              <a:t>kişilerin katılımına ve deneyimlerine yer vererek </a:t>
            </a:r>
            <a:r>
              <a:rPr lang="tr-TR" sz="2400" dirty="0" smtClean="0">
                <a:latin typeface="Arial" panose="020B0604020202020204" pitchFamily="34" charset="0"/>
                <a:cs typeface="Arial" panose="020B0604020202020204" pitchFamily="34" charset="0"/>
              </a:rPr>
              <a:t>gerçekleştirilen bir etkinlikler dizisi olarak ele alınmıştır. </a:t>
            </a:r>
          </a:p>
          <a:p>
            <a:pPr marL="0" indent="0">
              <a:buNone/>
            </a:pPr>
            <a:endParaRPr lang="tr-TR" sz="2400" dirty="0" smtClean="0">
              <a:latin typeface="Arial" panose="020B0604020202020204" pitchFamily="34" charset="0"/>
              <a:cs typeface="Arial" panose="020B0604020202020204" pitchFamily="34" charset="0"/>
            </a:endParaRPr>
          </a:p>
          <a:p>
            <a:pPr marL="0" indent="0">
              <a:buFontTx/>
              <a:buChar char="-"/>
            </a:pPr>
            <a:endParaRPr lang="tr-TR" sz="2400" dirty="0" smtClean="0">
              <a:latin typeface="Arial" panose="020B0604020202020204" pitchFamily="34" charset="0"/>
              <a:cs typeface="Arial" panose="020B0604020202020204" pitchFamily="34" charset="0"/>
            </a:endParaRPr>
          </a:p>
          <a:p>
            <a:pPr marL="0" indent="0">
              <a:buFontTx/>
              <a:buChar char="-"/>
            </a:pP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8616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Arial" pitchFamily="34" charset="0"/>
                <a:cs typeface="Arial" pitchFamily="34" charset="0"/>
              </a:rPr>
              <a:t>Eğitimin İşlevleri</a:t>
            </a:r>
            <a:endParaRPr lang="tr-TR" sz="2400" b="1" dirty="0">
              <a:solidFill>
                <a:srgbClr val="FF0000"/>
              </a:solidFill>
              <a:latin typeface="Arial" pitchFamily="34" charset="0"/>
              <a:cs typeface="Arial" pitchFamily="34" charset="0"/>
            </a:endParaRPr>
          </a:p>
        </p:txBody>
      </p:sp>
      <p:sp>
        <p:nvSpPr>
          <p:cNvPr id="3" name="2 İçerik Yer Tutucusu"/>
          <p:cNvSpPr>
            <a:spLocks noGrp="1"/>
          </p:cNvSpPr>
          <p:nvPr>
            <p:ph sz="quarter" idx="1"/>
          </p:nvPr>
        </p:nvSpPr>
        <p:spPr/>
        <p:txBody>
          <a:bodyPr>
            <a:normAutofit fontScale="85000" lnSpcReduction="20000"/>
          </a:bodyPr>
          <a:lstStyle/>
          <a:p>
            <a:pPr marL="0" indent="0" algn="just">
              <a:buNone/>
            </a:pPr>
            <a:r>
              <a:rPr lang="tr-TR" sz="2400" dirty="0" smtClean="0">
                <a:latin typeface="Arial" pitchFamily="34" charset="0"/>
                <a:cs typeface="Arial" pitchFamily="34" charset="0"/>
              </a:rPr>
              <a:t>Adem’e göre,  eğitimle hedeflenen bireyin kişiliğinin ve mesleki becerilerinin geliştirilmesi, </a:t>
            </a:r>
            <a:r>
              <a:rPr lang="tr-TR" sz="2400" dirty="0" smtClean="0">
                <a:solidFill>
                  <a:srgbClr val="7030A0"/>
                </a:solidFill>
                <a:latin typeface="Arial" pitchFamily="34" charset="0"/>
                <a:cs typeface="Arial" pitchFamily="34" charset="0"/>
              </a:rPr>
              <a:t>topluma uyum</a:t>
            </a:r>
            <a:r>
              <a:rPr lang="tr-TR" sz="2400" dirty="0" smtClean="0">
                <a:latin typeface="Arial" pitchFamily="34" charset="0"/>
                <a:cs typeface="Arial" pitchFamily="34" charset="0"/>
              </a:rPr>
              <a:t>unun sağlanması, toplumun moral değerlerinin yükseltilmesi, yaşam niteliğinin artırılması, kalkınmaya ve demokrasiye uyumunun sağlanmasıdır.</a:t>
            </a:r>
          </a:p>
          <a:p>
            <a:pPr marL="0" indent="0" algn="just">
              <a:buNone/>
            </a:pPr>
            <a:r>
              <a:rPr lang="tr-TR" sz="2400" dirty="0" smtClean="0">
                <a:latin typeface="Arial" pitchFamily="34" charset="0"/>
                <a:cs typeface="Arial" pitchFamily="34" charset="0"/>
              </a:rPr>
              <a:t> Bu açıdan, eğitim sisteminin birinci görevi, </a:t>
            </a:r>
            <a:r>
              <a:rPr lang="tr-TR" sz="2400" dirty="0" smtClean="0">
                <a:solidFill>
                  <a:srgbClr val="0070C0"/>
                </a:solidFill>
                <a:latin typeface="Arial" pitchFamily="34" charset="0"/>
                <a:cs typeface="Arial" pitchFamily="34" charset="0"/>
              </a:rPr>
              <a:t>toplumun kültürel kalıtını oluşturan her şeyi kuşaktan kuşağa aktarmak ve zenginleştirmektir. </a:t>
            </a:r>
          </a:p>
          <a:p>
            <a:pPr marL="0" indent="0" algn="just">
              <a:buNone/>
            </a:pPr>
            <a:r>
              <a:rPr lang="tr-TR" sz="2400" dirty="0" smtClean="0">
                <a:latin typeface="Arial" pitchFamily="34" charset="0"/>
                <a:cs typeface="Arial" pitchFamily="34" charset="0"/>
              </a:rPr>
              <a:t>Eğitimin ikinci görevi ise, </a:t>
            </a:r>
            <a:r>
              <a:rPr lang="tr-TR" sz="2400" dirty="0" smtClean="0">
                <a:solidFill>
                  <a:srgbClr val="0070C0"/>
                </a:solidFill>
                <a:latin typeface="Arial" pitchFamily="34" charset="0"/>
                <a:cs typeface="Arial" pitchFamily="34" charset="0"/>
              </a:rPr>
              <a:t>temel üretim etmeni olan emeğe nitelik kazandırmaktır</a:t>
            </a:r>
            <a:r>
              <a:rPr lang="tr-TR" sz="2400" dirty="0" smtClean="0">
                <a:solidFill>
                  <a:srgbClr val="7030A0"/>
                </a:solidFill>
                <a:latin typeface="Arial" pitchFamily="34" charset="0"/>
                <a:cs typeface="Arial" pitchFamily="34" charset="0"/>
              </a:rPr>
              <a:t>.</a:t>
            </a:r>
            <a:r>
              <a:rPr lang="tr-TR" sz="2400" dirty="0" smtClean="0">
                <a:latin typeface="Arial" pitchFamily="34" charset="0"/>
                <a:cs typeface="Arial" pitchFamily="34" charset="0"/>
              </a:rPr>
              <a:t> İnsan gücüne yeni nitelikler kazandırmak ekonomik kalkınmayı sağlamak açısından zorunludur </a:t>
            </a:r>
          </a:p>
          <a:p>
            <a:pPr marL="0" indent="0" algn="just">
              <a:buNone/>
            </a:pPr>
            <a:r>
              <a:rPr lang="tr-TR" sz="2400" dirty="0" smtClean="0">
                <a:latin typeface="Arial" pitchFamily="34" charset="0"/>
                <a:cs typeface="Arial" pitchFamily="34" charset="0"/>
              </a:rPr>
              <a:t>Eğitim iki şeyi bir arada yapar: </a:t>
            </a:r>
            <a:r>
              <a:rPr lang="tr-TR" sz="2400" dirty="0">
                <a:solidFill>
                  <a:srgbClr val="0070C0"/>
                </a:solidFill>
                <a:latin typeface="Arial" pitchFamily="34" charset="0"/>
                <a:cs typeface="Arial" pitchFamily="34" charset="0"/>
              </a:rPr>
              <a:t>bütünleştirmek ve </a:t>
            </a:r>
            <a:r>
              <a:rPr lang="tr-TR" sz="2400" dirty="0" smtClean="0">
                <a:solidFill>
                  <a:srgbClr val="0070C0"/>
                </a:solidFill>
                <a:latin typeface="Arial" pitchFamily="34" charset="0"/>
                <a:cs typeface="Arial" pitchFamily="34" charset="0"/>
              </a:rPr>
              <a:t>farklılaştırmak. </a:t>
            </a:r>
            <a:r>
              <a:rPr lang="tr-TR" sz="2400" dirty="0">
                <a:latin typeface="Arial" pitchFamily="34" charset="0"/>
                <a:cs typeface="Arial" pitchFamily="34" charset="0"/>
              </a:rPr>
              <a:t>Eğitim bireylere bir dil öğreterek, bazı davranışlar ve ortak değerler kazandırarak onları toplumla bütünleştirir. Aynı zamanda eğitim bireylere daha üst bir yetişme düzeyi sağlayarak onları gelecekteki toplumsal ve mesleki statülerine hazırlayarak onları farklılaştırır. </a:t>
            </a:r>
          </a:p>
          <a:p>
            <a:pPr marL="0" indent="0" algn="just">
              <a:buNone/>
            </a:pPr>
            <a:r>
              <a:rPr lang="tr-TR" sz="2400" dirty="0" smtClean="0">
                <a:latin typeface="Arial" pitchFamily="34" charset="0"/>
                <a:cs typeface="Arial" pitchFamily="34" charset="0"/>
              </a:rPr>
              <a:t>(Adem, 2008,  3, 10 -13).</a:t>
            </a:r>
          </a:p>
          <a:p>
            <a:pPr marL="0" indent="0" algn="just">
              <a:buNone/>
            </a:pPr>
            <a:endParaRPr lang="tr-TR" sz="2400" dirty="0" smtClean="0">
              <a:latin typeface="Arial" pitchFamily="34" charset="0"/>
              <a:cs typeface="Arial" pitchFamily="34" charset="0"/>
            </a:endParaRPr>
          </a:p>
          <a:p>
            <a:pPr marL="0" indent="0" algn="just">
              <a:buNone/>
            </a:pPr>
            <a:endParaRPr lang="tr-TR" sz="2400" dirty="0" smtClean="0">
              <a:latin typeface="Arial" pitchFamily="34" charset="0"/>
              <a:cs typeface="Arial" pitchFamily="34" charset="0"/>
            </a:endParaRPr>
          </a:p>
          <a:p>
            <a:pPr marL="0" indent="0" algn="just">
              <a:buNone/>
            </a:pPr>
            <a:endParaRPr lang="tr-T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4769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rgbClr val="FF0000"/>
                </a:solidFill>
              </a:rPr>
              <a:t>İnsan ve İş (çalışma)</a:t>
            </a:r>
            <a:endParaRPr lang="tr-TR" sz="2800" b="1" dirty="0">
              <a:solidFill>
                <a:srgbClr val="FF0000"/>
              </a:solidFill>
            </a:endParaRPr>
          </a:p>
        </p:txBody>
      </p:sp>
      <p:sp>
        <p:nvSpPr>
          <p:cNvPr id="3" name="2 İçerik Yer Tutucusu"/>
          <p:cNvSpPr>
            <a:spLocks noGrp="1"/>
          </p:cNvSpPr>
          <p:nvPr>
            <p:ph sz="quarter" idx="1"/>
          </p:nvPr>
        </p:nvSpPr>
        <p:spPr/>
        <p:txBody>
          <a:bodyPr>
            <a:normAutofit/>
          </a:bodyPr>
          <a:lstStyle/>
          <a:p>
            <a:r>
              <a:rPr lang="tr-TR" sz="2400" dirty="0" smtClean="0">
                <a:latin typeface="Arial" pitchFamily="34" charset="0"/>
                <a:cs typeface="Arial" pitchFamily="34" charset="0"/>
              </a:rPr>
              <a:t>İnsan neden çalışır?</a:t>
            </a:r>
          </a:p>
          <a:p>
            <a:r>
              <a:rPr lang="tr-TR" sz="2400" dirty="0" smtClean="0">
                <a:latin typeface="Arial" pitchFamily="34" charset="0"/>
                <a:cs typeface="Arial" pitchFamily="34" charset="0"/>
              </a:rPr>
              <a:t>İnsanlık tarihinde iş (çalışma) ne zaman ve neden ortaya çıktı?</a:t>
            </a:r>
          </a:p>
          <a:p>
            <a:r>
              <a:rPr lang="tr-TR" sz="2400" dirty="0" smtClean="0">
                <a:latin typeface="Arial" pitchFamily="34" charset="0"/>
                <a:cs typeface="Arial" pitchFamily="34" charset="0"/>
              </a:rPr>
              <a:t>İş, işbölümü ve uzmanlaşma.</a:t>
            </a:r>
          </a:p>
          <a:p>
            <a:r>
              <a:rPr lang="tr-TR" sz="2400" dirty="0" smtClean="0">
                <a:latin typeface="Arial" pitchFamily="34" charset="0"/>
                <a:cs typeface="Arial" pitchFamily="34" charset="0"/>
              </a:rPr>
              <a:t>İş ve boş zaman.</a:t>
            </a:r>
          </a:p>
          <a:p>
            <a:r>
              <a:rPr lang="tr-TR" sz="2400" dirty="0" smtClean="0">
                <a:latin typeface="Arial" pitchFamily="34" charset="0"/>
                <a:cs typeface="Arial" pitchFamily="34" charset="0"/>
              </a:rPr>
              <a:t>İşin (çalışmanın) olmadığı bir toplum tahayyül edilebilir mi?</a:t>
            </a:r>
          </a:p>
          <a:p>
            <a:pPr marL="0" indent="0">
              <a:buNone/>
            </a:pPr>
            <a:endParaRPr lang="tr-TR" sz="2400" dirty="0" smtClean="0">
              <a:solidFill>
                <a:srgbClr val="00B050"/>
              </a:solidFill>
              <a:latin typeface="Arial" pitchFamily="34" charset="0"/>
              <a:cs typeface="Arial" pitchFamily="34" charset="0"/>
            </a:endParaRPr>
          </a:p>
        </p:txBody>
      </p:sp>
    </p:spTree>
    <p:extLst>
      <p:ext uri="{BB962C8B-B14F-4D97-AF65-F5344CB8AC3E}">
        <p14:creationId xmlns:p14="http://schemas.microsoft.com/office/powerpoint/2010/main" val="141289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rgbClr val="FF0000"/>
                </a:solidFill>
                <a:latin typeface="Calibri" panose="020F0502020204030204" pitchFamily="34" charset="0"/>
                <a:cs typeface="Arial" pitchFamily="34" charset="0"/>
              </a:rPr>
              <a:t>İstihdam Kavramı</a:t>
            </a:r>
            <a:endParaRPr lang="tr-TR" sz="2400" b="1" dirty="0">
              <a:solidFill>
                <a:srgbClr val="FF0000"/>
              </a:solidFill>
              <a:latin typeface="Calibri" panose="020F0502020204030204" pitchFamily="34" charset="0"/>
              <a:cs typeface="Arial" pitchFamily="34" charset="0"/>
            </a:endParaRPr>
          </a:p>
        </p:txBody>
      </p:sp>
      <p:sp>
        <p:nvSpPr>
          <p:cNvPr id="3" name="2 İçerik Yer Tutucusu"/>
          <p:cNvSpPr>
            <a:spLocks noGrp="1"/>
          </p:cNvSpPr>
          <p:nvPr>
            <p:ph sz="quarter" idx="1"/>
          </p:nvPr>
        </p:nvSpPr>
        <p:spPr/>
        <p:txBody>
          <a:bodyPr>
            <a:normAutofit/>
          </a:bodyPr>
          <a:lstStyle/>
          <a:p>
            <a:pPr algn="just">
              <a:buNone/>
            </a:pPr>
            <a:r>
              <a:rPr lang="tr-TR" dirty="0" smtClean="0"/>
              <a:t> </a:t>
            </a:r>
          </a:p>
          <a:p>
            <a:pPr algn="just">
              <a:buNone/>
            </a:pPr>
            <a:r>
              <a:rPr lang="tr-TR" sz="2200" b="1" dirty="0">
                <a:solidFill>
                  <a:srgbClr val="FF0000"/>
                </a:solidFill>
                <a:latin typeface="Arial" pitchFamily="34" charset="0"/>
                <a:cs typeface="Arial" pitchFamily="34" charset="0"/>
              </a:rPr>
              <a:t> </a:t>
            </a:r>
            <a:r>
              <a:rPr lang="tr-TR" sz="2200" b="1" dirty="0" smtClean="0">
                <a:solidFill>
                  <a:srgbClr val="FF0000"/>
                </a:solidFill>
                <a:latin typeface="Arial" pitchFamily="34" charset="0"/>
                <a:cs typeface="Arial" pitchFamily="34" charset="0"/>
              </a:rPr>
              <a:t>   </a:t>
            </a:r>
            <a:r>
              <a:rPr lang="tr-TR" sz="2200" b="1" dirty="0" smtClean="0">
                <a:solidFill>
                  <a:srgbClr val="FF0000"/>
                </a:solidFill>
                <a:latin typeface="Calibri" panose="020F0502020204030204" pitchFamily="34" charset="0"/>
                <a:cs typeface="Arial" pitchFamily="34" charset="0"/>
              </a:rPr>
              <a:t>Ekonomide İstihdam</a:t>
            </a:r>
            <a:r>
              <a:rPr lang="tr-TR" sz="2200" dirty="0" smtClean="0">
                <a:latin typeface="Calibri" panose="020F0502020204030204" pitchFamily="34" charset="0"/>
                <a:cs typeface="Arial" pitchFamily="34" charset="0"/>
              </a:rPr>
              <a:t>: İstihdam üretim faktörlerinin gelir sağlamak amacıyla çalışması ya da çalıştırılmasıdır. Yani bir ülkede bulunan üretim faktörlerinin (sermaye, toprak (tabiat), işgücü ve kimi yaklaşımlara göre girişimci) mal ve hizmet üretmek üzere kullanılmasıdır.</a:t>
            </a:r>
          </a:p>
          <a:p>
            <a:pPr algn="just">
              <a:buNone/>
            </a:pPr>
            <a:r>
              <a:rPr lang="tr-TR" sz="2200" b="1" dirty="0" smtClean="0">
                <a:latin typeface="Calibri" panose="020F0502020204030204" pitchFamily="34" charset="0"/>
                <a:cs typeface="Arial" pitchFamily="34" charset="0"/>
              </a:rPr>
              <a:t>    </a:t>
            </a:r>
            <a:r>
              <a:rPr lang="tr-TR" sz="2200" dirty="0" smtClean="0">
                <a:latin typeface="Calibri" panose="020F0502020204030204" pitchFamily="34" charset="0"/>
                <a:cs typeface="Arial" pitchFamily="34" charset="0"/>
              </a:rPr>
              <a:t>Bu açıdan </a:t>
            </a:r>
            <a:r>
              <a:rPr lang="tr-TR" sz="2200" dirty="0" smtClean="0">
                <a:solidFill>
                  <a:srgbClr val="FF0000"/>
                </a:solidFill>
                <a:latin typeface="Calibri" panose="020F0502020204030204" pitchFamily="34" charset="0"/>
                <a:cs typeface="Arial" pitchFamily="34" charset="0"/>
              </a:rPr>
              <a:t>tam istihdam </a:t>
            </a:r>
            <a:r>
              <a:rPr lang="tr-TR" sz="2200" dirty="0" smtClean="0">
                <a:latin typeface="Calibri" panose="020F0502020204030204" pitchFamily="34" charset="0"/>
                <a:cs typeface="Arial" pitchFamily="34" charset="0"/>
              </a:rPr>
              <a:t>ve </a:t>
            </a:r>
            <a:r>
              <a:rPr lang="tr-TR" sz="2200" dirty="0" smtClean="0">
                <a:solidFill>
                  <a:srgbClr val="FF0000"/>
                </a:solidFill>
                <a:latin typeface="Calibri" panose="020F0502020204030204" pitchFamily="34" charset="0"/>
                <a:cs typeface="Arial" pitchFamily="34" charset="0"/>
              </a:rPr>
              <a:t>eksik istihdam </a:t>
            </a:r>
            <a:r>
              <a:rPr lang="tr-TR" sz="2200" dirty="0" smtClean="0">
                <a:latin typeface="Calibri" panose="020F0502020204030204" pitchFamily="34" charset="0"/>
                <a:cs typeface="Arial" pitchFamily="34" charset="0"/>
              </a:rPr>
              <a:t>diye iki durumdan söz edilebilir. </a:t>
            </a:r>
            <a:r>
              <a:rPr lang="tr-TR" sz="2200" b="1" dirty="0" smtClean="0">
                <a:latin typeface="Calibri" panose="020F0502020204030204" pitchFamily="34" charset="0"/>
                <a:cs typeface="Arial" pitchFamily="34" charset="0"/>
              </a:rPr>
              <a:t> </a:t>
            </a:r>
          </a:p>
          <a:p>
            <a:pPr algn="just">
              <a:buNone/>
            </a:pPr>
            <a:r>
              <a:rPr lang="tr-TR" sz="2200" dirty="0" smtClean="0">
                <a:latin typeface="Calibri" panose="020F0502020204030204" pitchFamily="34" charset="0"/>
                <a:cs typeface="Arial" pitchFamily="34" charset="0"/>
              </a:rPr>
              <a:t>    Ekonomide istihdam yukarıdaki gibi tüm üretim faktörleriyle ilgili bir kavram olarak kullanılırken çalışma ekonomisi alanında ya da gündelik dilde istihdam denildiğinde asıl olarak işgücüne özgü bir durumu anlarız.</a:t>
            </a:r>
          </a:p>
          <a:p>
            <a:pPr algn="just">
              <a:buNone/>
            </a:pPr>
            <a:endParaRPr lang="tr-TR" sz="2200" dirty="0">
              <a:solidFill>
                <a:srgbClr val="0070C0"/>
              </a:solidFill>
              <a:latin typeface="Arial" pitchFamily="34" charset="0"/>
              <a:cs typeface="Arial" pitchFamily="34" charset="0"/>
            </a:endParaRPr>
          </a:p>
        </p:txBody>
      </p:sp>
    </p:spTree>
    <p:extLst>
      <p:ext uri="{BB962C8B-B14F-4D97-AF65-F5344CB8AC3E}">
        <p14:creationId xmlns:p14="http://schemas.microsoft.com/office/powerpoint/2010/main" val="1643312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smtClean="0">
              <a:solidFill>
                <a:srgbClr val="FF0000"/>
              </a:solidFill>
            </a:endParaRPr>
          </a:p>
          <a:p>
            <a:endParaRPr lang="tr-TR" dirty="0">
              <a:solidFill>
                <a:srgbClr val="FF0000"/>
              </a:solidFill>
            </a:endParaRPr>
          </a:p>
          <a:p>
            <a:r>
              <a:rPr lang="tr-TR" dirty="0" smtClean="0">
                <a:solidFill>
                  <a:srgbClr val="FF0000"/>
                </a:solidFill>
              </a:rPr>
              <a:t>İşgücü</a:t>
            </a:r>
            <a:r>
              <a:rPr lang="tr-TR" dirty="0">
                <a:solidFill>
                  <a:srgbClr val="FF0000"/>
                </a:solidFill>
              </a:rPr>
              <a:t>:</a:t>
            </a:r>
            <a:r>
              <a:rPr lang="tr-TR" dirty="0"/>
              <a:t> Referans dönem içinde ekonomik mal ve hizmetlerin üretimi için emek arzında bulunan çalışma çağındaki nüfusu kapsar. İşgücü, </a:t>
            </a:r>
            <a:r>
              <a:rPr lang="tr-TR" dirty="0" smtClean="0"/>
              <a:t>istihdam edilmiş olanlar </a:t>
            </a:r>
            <a:r>
              <a:rPr lang="tr-TR" dirty="0"/>
              <a:t>ile işsizlerin toplamı olarak ifade edilmektedir.</a:t>
            </a:r>
          </a:p>
          <a:p>
            <a:endParaRPr lang="tr-TR" dirty="0"/>
          </a:p>
        </p:txBody>
      </p:sp>
    </p:spTree>
    <p:extLst>
      <p:ext uri="{BB962C8B-B14F-4D97-AF65-F5344CB8AC3E}">
        <p14:creationId xmlns:p14="http://schemas.microsoft.com/office/powerpoint/2010/main" val="3944710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dirty="0" smtClean="0">
                <a:solidFill>
                  <a:srgbClr val="FF0000"/>
                </a:solidFill>
              </a:rPr>
              <a:t> </a:t>
            </a:r>
            <a:r>
              <a:rPr lang="tr-TR" sz="2400" b="1" dirty="0" smtClean="0">
                <a:solidFill>
                  <a:srgbClr val="FF0000"/>
                </a:solidFill>
                <a:latin typeface="Calibri" panose="020F0502020204030204" pitchFamily="34" charset="0"/>
              </a:rPr>
              <a:t>İşgücü faktörü ile sınırlı bir kavram olarak istihdam:</a:t>
            </a:r>
            <a:endParaRPr lang="tr-TR" sz="2400" b="1" dirty="0">
              <a:solidFill>
                <a:srgbClr val="FF0000"/>
              </a:solidFill>
              <a:latin typeface="Calibri" panose="020F0502020204030204" pitchFamily="34" charset="0"/>
            </a:endParaRPr>
          </a:p>
        </p:txBody>
      </p:sp>
      <p:sp>
        <p:nvSpPr>
          <p:cNvPr id="3" name="2 İçerik Yer Tutucusu"/>
          <p:cNvSpPr>
            <a:spLocks noGrp="1"/>
          </p:cNvSpPr>
          <p:nvPr>
            <p:ph sz="quarter" idx="1"/>
          </p:nvPr>
        </p:nvSpPr>
        <p:spPr/>
        <p:txBody>
          <a:bodyPr>
            <a:normAutofit/>
          </a:bodyPr>
          <a:lstStyle/>
          <a:p>
            <a:pPr>
              <a:buNone/>
            </a:pPr>
            <a:r>
              <a:rPr lang="tr-TR" dirty="0" smtClean="0">
                <a:solidFill>
                  <a:srgbClr val="FF0000"/>
                </a:solidFill>
              </a:rPr>
              <a:t>   </a:t>
            </a:r>
          </a:p>
          <a:p>
            <a:pPr algn="just">
              <a:buNone/>
            </a:pPr>
            <a:r>
              <a:rPr lang="tr-TR" dirty="0" smtClean="0">
                <a:solidFill>
                  <a:srgbClr val="FF0000"/>
                </a:solidFill>
              </a:rPr>
              <a:t>    </a:t>
            </a:r>
            <a:r>
              <a:rPr lang="tr-TR" sz="2200" dirty="0" smtClean="0">
                <a:solidFill>
                  <a:srgbClr val="FF0000"/>
                </a:solidFill>
                <a:latin typeface="Calibri" panose="020F0502020204030204" pitchFamily="34" charset="0"/>
                <a:cs typeface="Arial" pitchFamily="34" charset="0"/>
              </a:rPr>
              <a:t>Dar anlamda: </a:t>
            </a:r>
            <a:r>
              <a:rPr lang="tr-TR" sz="2200" dirty="0" smtClean="0">
                <a:latin typeface="Calibri" panose="020F0502020204030204" pitchFamily="34" charset="0"/>
                <a:cs typeface="Arial" pitchFamily="34" charset="0"/>
              </a:rPr>
              <a:t>Kişinin bir işe yerleş(tiril)</a:t>
            </a:r>
            <a:r>
              <a:rPr lang="tr-TR" sz="2200" dirty="0" err="1" smtClean="0">
                <a:latin typeface="Calibri" panose="020F0502020204030204" pitchFamily="34" charset="0"/>
                <a:cs typeface="Arial" pitchFamily="34" charset="0"/>
              </a:rPr>
              <a:t>mesini</a:t>
            </a:r>
            <a:r>
              <a:rPr lang="tr-TR" sz="2200" dirty="0" smtClean="0">
                <a:latin typeface="Calibri" panose="020F0502020204030204" pitchFamily="34" charset="0"/>
                <a:cs typeface="Arial" pitchFamily="34" charset="0"/>
              </a:rPr>
              <a:t> ve personelin çalışma usul ve esaslarını akla getirir.</a:t>
            </a:r>
          </a:p>
          <a:p>
            <a:pPr algn="just">
              <a:buNone/>
            </a:pPr>
            <a:r>
              <a:rPr lang="tr-TR" sz="2200" dirty="0">
                <a:latin typeface="Calibri" panose="020F0502020204030204" pitchFamily="34" charset="0"/>
                <a:cs typeface="Arial" pitchFamily="34" charset="0"/>
              </a:rPr>
              <a:t> </a:t>
            </a:r>
            <a:r>
              <a:rPr lang="tr-TR" sz="2200" dirty="0" smtClean="0">
                <a:latin typeface="Calibri" panose="020F0502020204030204" pitchFamily="34" charset="0"/>
                <a:cs typeface="Arial" pitchFamily="34" charset="0"/>
              </a:rPr>
              <a:t>   </a:t>
            </a:r>
            <a:r>
              <a:rPr lang="tr-TR" sz="2200" dirty="0">
                <a:latin typeface="Calibri" panose="020F0502020204030204" pitchFamily="34" charset="0"/>
                <a:cs typeface="Arial" panose="020B0604020202020204" pitchFamily="34" charset="0"/>
              </a:rPr>
              <a:t>Çalışma  ve gelir sağlama kararında olan bireylerin </a:t>
            </a:r>
            <a:r>
              <a:rPr lang="tr-TR" sz="2200" dirty="0" smtClean="0">
                <a:latin typeface="Calibri" panose="020F0502020204030204" pitchFamily="34" charset="0"/>
                <a:cs typeface="Arial" panose="020B0604020202020204" pitchFamily="34" charset="0"/>
              </a:rPr>
              <a:t>işgüçlerinden yararlanmak </a:t>
            </a:r>
            <a:r>
              <a:rPr lang="tr-TR" sz="2200" dirty="0">
                <a:latin typeface="Calibri" panose="020F0502020204030204" pitchFamily="34" charset="0"/>
                <a:cs typeface="Arial" panose="020B0604020202020204" pitchFamily="34" charset="0"/>
              </a:rPr>
              <a:t>üzere </a:t>
            </a:r>
            <a:r>
              <a:rPr lang="tr-TR" sz="2200" dirty="0" smtClean="0">
                <a:latin typeface="Calibri" panose="020F0502020204030204" pitchFamily="34" charset="0"/>
                <a:cs typeface="Arial" panose="020B0604020202020204" pitchFamily="34" charset="0"/>
              </a:rPr>
              <a:t>çalıştırılması, olarak tanımlanır.</a:t>
            </a:r>
          </a:p>
          <a:p>
            <a:pPr algn="just">
              <a:buNone/>
            </a:pPr>
            <a:r>
              <a:rPr lang="tr-TR" sz="2200" dirty="0" smtClean="0">
                <a:solidFill>
                  <a:srgbClr val="FF0000"/>
                </a:solidFill>
                <a:latin typeface="Calibri" panose="020F0502020204030204" pitchFamily="34" charset="0"/>
                <a:cs typeface="Arial" pitchFamily="34" charset="0"/>
              </a:rPr>
              <a:t>   Geniş anlamda:  </a:t>
            </a:r>
            <a:r>
              <a:rPr lang="tr-TR" sz="2200" dirty="0" smtClean="0">
                <a:latin typeface="Calibri" panose="020F0502020204030204" pitchFamily="34" charset="0"/>
                <a:cs typeface="Arial" pitchFamily="34" charset="0"/>
              </a:rPr>
              <a:t>Kişinin işe alınma öncesindeki yetiştirilme süreçlerini, işe alınmasını, </a:t>
            </a:r>
            <a:r>
              <a:rPr lang="tr-TR" sz="2200" dirty="0" err="1" smtClean="0">
                <a:latin typeface="Calibri" panose="020F0502020204030204" pitchFamily="34" charset="0"/>
                <a:cs typeface="Arial" pitchFamily="34" charset="0"/>
              </a:rPr>
              <a:t>hizmetiçi</a:t>
            </a:r>
            <a:r>
              <a:rPr lang="tr-TR" sz="2200" dirty="0" smtClean="0">
                <a:latin typeface="Calibri" panose="020F0502020204030204" pitchFamily="34" charset="0"/>
                <a:cs typeface="Arial" pitchFamily="34" charset="0"/>
              </a:rPr>
              <a:t> eğitimini, denetimini ve değerlendirilmesini, ücret sistemini, mesleki örgütlenmesini, tabi olduğu istihdam biçimi ve görev türünü içinde barındırır. Bu açıdan kavram </a:t>
            </a:r>
            <a:r>
              <a:rPr lang="tr-TR" sz="2200" dirty="0" smtClean="0">
                <a:solidFill>
                  <a:srgbClr val="FF0000"/>
                </a:solidFill>
                <a:latin typeface="Calibri" panose="020F0502020204030204" pitchFamily="34" charset="0"/>
                <a:cs typeface="Arial" pitchFamily="34" charset="0"/>
              </a:rPr>
              <a:t>personel yönetimi </a:t>
            </a:r>
            <a:r>
              <a:rPr lang="tr-TR" sz="2200" dirty="0" smtClean="0">
                <a:latin typeface="Calibri" panose="020F0502020204030204" pitchFamily="34" charset="0"/>
                <a:cs typeface="Arial" pitchFamily="34" charset="0"/>
              </a:rPr>
              <a:t>ya da </a:t>
            </a:r>
            <a:r>
              <a:rPr lang="tr-TR" sz="2200" dirty="0" smtClean="0">
                <a:solidFill>
                  <a:srgbClr val="7030A0"/>
                </a:solidFill>
                <a:latin typeface="Calibri" panose="020F0502020204030204" pitchFamily="34" charset="0"/>
                <a:cs typeface="Arial" pitchFamily="34" charset="0"/>
              </a:rPr>
              <a:t>insan kaynakları yönetimi</a:t>
            </a:r>
            <a:r>
              <a:rPr lang="tr-TR" sz="2200" dirty="0" smtClean="0">
                <a:latin typeface="Calibri" panose="020F0502020204030204" pitchFamily="34" charset="0"/>
                <a:cs typeface="Arial" pitchFamily="34" charset="0"/>
              </a:rPr>
              <a:t> ile örtüşür. </a:t>
            </a:r>
          </a:p>
          <a:p>
            <a:pPr>
              <a:buNone/>
            </a:pPr>
            <a:endParaRPr lang="tr-TR" dirty="0">
              <a:solidFill>
                <a:srgbClr val="FF0000"/>
              </a:solidFill>
            </a:endParaRPr>
          </a:p>
        </p:txBody>
      </p:sp>
    </p:spTree>
    <p:extLst>
      <p:ext uri="{BB962C8B-B14F-4D97-AF65-F5344CB8AC3E}">
        <p14:creationId xmlns:p14="http://schemas.microsoft.com/office/powerpoint/2010/main" val="37325956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1016</TotalTime>
  <Words>730</Words>
  <Application>Microsoft Office PowerPoint</Application>
  <PresentationFormat>Ekran Gösterisi (4:3)</PresentationFormat>
  <Paragraphs>61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Franklin Gothic Book</vt:lpstr>
      <vt:lpstr>Perpetua</vt:lpstr>
      <vt:lpstr>Wingdings 2</vt:lpstr>
      <vt:lpstr>Hisse Senedi</vt:lpstr>
      <vt:lpstr>Eğitim Sisteminde İstihdam Dersi Notları – 2</vt:lpstr>
      <vt:lpstr>Derse Hazırlık</vt:lpstr>
      <vt:lpstr>  Giriş </vt:lpstr>
      <vt:lpstr>Eğitim Kavramı</vt:lpstr>
      <vt:lpstr>Eğitimin İşlevleri</vt:lpstr>
      <vt:lpstr>İnsan ve İş (çalışma)</vt:lpstr>
      <vt:lpstr>İstihdam Kavramı</vt:lpstr>
      <vt:lpstr>PowerPoint Sunusu</vt:lpstr>
      <vt:lpstr> İşgücü faktörü ile sınırlı bir kavram olarak istihdam:</vt:lpstr>
      <vt:lpstr>İşsizlik</vt:lpstr>
      <vt:lpstr>İşsizlik Türleri</vt:lpstr>
      <vt:lpstr>PowerPoint Sunusu</vt:lpstr>
      <vt:lpstr>Esnek istihdam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Alanında Performans Değerlendirme Sistemine İlişkin Okul Yöneticilerinin  Görüşleri</dc:title>
  <dc:creator>TARIKSOYDAN</dc:creator>
  <cp:lastModifiedBy>Tarik soydan</cp:lastModifiedBy>
  <cp:revision>308</cp:revision>
  <dcterms:created xsi:type="dcterms:W3CDTF">2014-05-05T08:01:07Z</dcterms:created>
  <dcterms:modified xsi:type="dcterms:W3CDTF">2019-11-21T06:47:20Z</dcterms:modified>
</cp:coreProperties>
</file>